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3" r:id="rId4"/>
  </p:sldMasterIdLst>
  <p:notesMasterIdLst>
    <p:notesMasterId r:id="rId41"/>
  </p:notesMasterIdLst>
  <p:handoutMasterIdLst>
    <p:handoutMasterId r:id="rId42"/>
  </p:handoutMasterIdLst>
  <p:sldIdLst>
    <p:sldId id="4071" r:id="rId5"/>
    <p:sldId id="4180" r:id="rId6"/>
    <p:sldId id="4226" r:id="rId7"/>
    <p:sldId id="4229" r:id="rId8"/>
    <p:sldId id="4228" r:id="rId9"/>
    <p:sldId id="4217" r:id="rId10"/>
    <p:sldId id="4051" r:id="rId11"/>
    <p:sldId id="4075" r:id="rId12"/>
    <p:sldId id="4019" r:id="rId13"/>
    <p:sldId id="4076" r:id="rId14"/>
    <p:sldId id="4021" r:id="rId15"/>
    <p:sldId id="4187" r:id="rId16"/>
    <p:sldId id="4185" r:id="rId17"/>
    <p:sldId id="4188" r:id="rId18"/>
    <p:sldId id="4078" r:id="rId19"/>
    <p:sldId id="4189" r:id="rId20"/>
    <p:sldId id="4190" r:id="rId21"/>
    <p:sldId id="4022" r:id="rId22"/>
    <p:sldId id="4025" r:id="rId23"/>
    <p:sldId id="4192" r:id="rId24"/>
    <p:sldId id="4193" r:id="rId25"/>
    <p:sldId id="4152" r:id="rId26"/>
    <p:sldId id="4153" r:id="rId27"/>
    <p:sldId id="4209" r:id="rId28"/>
    <p:sldId id="4216" r:id="rId29"/>
    <p:sldId id="4194" r:id="rId30"/>
    <p:sldId id="4220" r:id="rId31"/>
    <p:sldId id="4156" r:id="rId32"/>
    <p:sldId id="4091" r:id="rId33"/>
    <p:sldId id="4183" r:id="rId34"/>
    <p:sldId id="4096" r:id="rId35"/>
    <p:sldId id="4222" r:id="rId36"/>
    <p:sldId id="4223" r:id="rId37"/>
    <p:sldId id="4093" r:id="rId38"/>
    <p:sldId id="4095" r:id="rId39"/>
    <p:sldId id="4230" r:id="rId40"/>
  </p:sldIdLst>
  <p:sldSz cx="12192000" cy="6858000"/>
  <p:notesSz cx="6858000" cy="9144000"/>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extLst>
    <p:ext uri="{521415D9-36F7-43E2-AB2F-B90AF26B5E84}">
      <p14:sectionLst xmlns:p14="http://schemas.microsoft.com/office/powerpoint/2010/main">
        <p14:section name="事前ブリーフィング" id="{C7A20C6A-F306-1E41-9753-A0C3722BBD68}">
          <p14:sldIdLst>
            <p14:sldId id="4071"/>
            <p14:sldId id="4180"/>
            <p14:sldId id="4226"/>
            <p14:sldId id="4229"/>
            <p14:sldId id="4228"/>
            <p14:sldId id="4217"/>
            <p14:sldId id="4051"/>
            <p14:sldId id="4075"/>
            <p14:sldId id="4019"/>
            <p14:sldId id="4076"/>
            <p14:sldId id="4021"/>
            <p14:sldId id="4187"/>
            <p14:sldId id="4185"/>
            <p14:sldId id="4188"/>
            <p14:sldId id="4078"/>
            <p14:sldId id="4189"/>
            <p14:sldId id="4190"/>
            <p14:sldId id="4022"/>
            <p14:sldId id="4025"/>
            <p14:sldId id="4192"/>
            <p14:sldId id="4193"/>
            <p14:sldId id="4152"/>
            <p14:sldId id="4153"/>
            <p14:sldId id="4209"/>
            <p14:sldId id="4216"/>
            <p14:sldId id="4194"/>
            <p14:sldId id="4220"/>
            <p14:sldId id="4156"/>
            <p14:sldId id="4091"/>
            <p14:sldId id="4183"/>
            <p14:sldId id="4096"/>
            <p14:sldId id="4222"/>
            <p14:sldId id="4223"/>
            <p14:sldId id="4093"/>
            <p14:sldId id="4095"/>
            <p14:sldId id="423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EE598"/>
    <a:srgbClr val="FF8000"/>
    <a:srgbClr val="F2F2F2"/>
    <a:srgbClr val="DAF6FF"/>
    <a:srgbClr val="999999"/>
    <a:srgbClr val="85CC33"/>
    <a:srgbClr val="0063CC"/>
    <a:srgbClr val="8087A7"/>
    <a:srgbClr val="00177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429" autoAdjust="0"/>
    <p:restoredTop sz="87217" autoAdjust="0"/>
  </p:normalViewPr>
  <p:slideViewPr>
    <p:cSldViewPr snapToGrid="0">
      <p:cViewPr varScale="1">
        <p:scale>
          <a:sx n="72" d="100"/>
          <a:sy n="72" d="100"/>
        </p:scale>
        <p:origin x="1459" y="370"/>
      </p:cViewPr>
      <p:guideLst/>
    </p:cSldViewPr>
  </p:slideViewPr>
  <p:notesTextViewPr>
    <p:cViewPr>
      <p:scale>
        <a:sx n="3" d="2"/>
        <a:sy n="3" d="2"/>
      </p:scale>
      <p:origin x="0" y="0"/>
    </p:cViewPr>
  </p:notesTextViewPr>
  <p:sorterViewPr>
    <p:cViewPr varScale="1">
      <p:scale>
        <a:sx n="67" d="100"/>
        <a:sy n="67" d="100"/>
      </p:scale>
      <p:origin x="0" y="0"/>
    </p:cViewPr>
  </p:sorterViewPr>
  <p:notesViewPr>
    <p:cSldViewPr snapToGrid="0">
      <p:cViewPr varScale="1">
        <p:scale>
          <a:sx n="97" d="100"/>
          <a:sy n="97" d="100"/>
        </p:scale>
        <p:origin x="3120"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tsuda Tomoki (初田 知己)" userId="19eff71a-5215-4caa-bdbd-088fd813fa4d" providerId="ADAL" clId="{14922EE3-1AD1-486F-AF99-7374977D5872}"/>
    <pc:docChg chg="modSld">
      <pc:chgData name="Hatsuda Tomoki (初田 知己)" userId="19eff71a-5215-4caa-bdbd-088fd813fa4d" providerId="ADAL" clId="{14922EE3-1AD1-486F-AF99-7374977D5872}" dt="2024-06-17T10:38:32.064" v="129" actId="6549"/>
      <pc:docMkLst>
        <pc:docMk/>
      </pc:docMkLst>
      <pc:sldChg chg="modNotesTx">
        <pc:chgData name="Hatsuda Tomoki (初田 知己)" userId="19eff71a-5215-4caa-bdbd-088fd813fa4d" providerId="ADAL" clId="{14922EE3-1AD1-486F-AF99-7374977D5872}" dt="2024-06-17T10:36:54.391" v="88" actId="20577"/>
        <pc:sldMkLst>
          <pc:docMk/>
          <pc:sldMk cId="2454851908" sldId="4153"/>
        </pc:sldMkLst>
      </pc:sldChg>
      <pc:sldChg chg="modSp mod modNotesTx">
        <pc:chgData name="Hatsuda Tomoki (初田 知己)" userId="19eff71a-5215-4caa-bdbd-088fd813fa4d" providerId="ADAL" clId="{14922EE3-1AD1-486F-AF99-7374977D5872}" dt="2024-06-17T10:33:00.757" v="11" actId="20577"/>
        <pc:sldMkLst>
          <pc:docMk/>
          <pc:sldMk cId="1181317707" sldId="4180"/>
        </pc:sldMkLst>
        <pc:spChg chg="mod">
          <ac:chgData name="Hatsuda Tomoki (初田 知己)" userId="19eff71a-5215-4caa-bdbd-088fd813fa4d" providerId="ADAL" clId="{14922EE3-1AD1-486F-AF99-7374977D5872}" dt="2024-06-17T10:33:00.757" v="11" actId="20577"/>
          <ac:spMkLst>
            <pc:docMk/>
            <pc:sldMk cId="1181317707" sldId="4180"/>
            <ac:spMk id="6" creationId="{F6CD7662-1B79-8939-C605-F49EC03A17CA}"/>
          </ac:spMkLst>
        </pc:spChg>
        <pc:spChg chg="mod">
          <ac:chgData name="Hatsuda Tomoki (初田 知己)" userId="19eff71a-5215-4caa-bdbd-088fd813fa4d" providerId="ADAL" clId="{14922EE3-1AD1-486F-AF99-7374977D5872}" dt="2024-06-17T10:32:44.026" v="3" actId="20577"/>
          <ac:spMkLst>
            <pc:docMk/>
            <pc:sldMk cId="1181317707" sldId="4180"/>
            <ac:spMk id="11" creationId="{81DB131D-1225-4806-F172-0314CCE08F7E}"/>
          </ac:spMkLst>
        </pc:spChg>
      </pc:sldChg>
      <pc:sldChg chg="modSp mod">
        <pc:chgData name="Hatsuda Tomoki (初田 知己)" userId="19eff71a-5215-4caa-bdbd-088fd813fa4d" providerId="ADAL" clId="{14922EE3-1AD1-486F-AF99-7374977D5872}" dt="2024-06-17T10:38:32.064" v="129" actId="6549"/>
        <pc:sldMkLst>
          <pc:docMk/>
          <pc:sldMk cId="2265537815" sldId="4183"/>
        </pc:sldMkLst>
        <pc:spChg chg="mod">
          <ac:chgData name="Hatsuda Tomoki (初田 知己)" userId="19eff71a-5215-4caa-bdbd-088fd813fa4d" providerId="ADAL" clId="{14922EE3-1AD1-486F-AF99-7374977D5872}" dt="2024-06-17T10:38:32.064" v="129" actId="6549"/>
          <ac:spMkLst>
            <pc:docMk/>
            <pc:sldMk cId="2265537815" sldId="4183"/>
            <ac:spMk id="32" creationId="{E4AA8DB6-1E8C-B47C-9CF9-412398F1FBF3}"/>
          </ac:spMkLst>
        </pc:spChg>
      </pc:sldChg>
      <pc:sldChg chg="modNotesTx">
        <pc:chgData name="Hatsuda Tomoki (初田 知己)" userId="19eff71a-5215-4caa-bdbd-088fd813fa4d" providerId="ADAL" clId="{14922EE3-1AD1-486F-AF99-7374977D5872}" dt="2024-06-17T10:35:52.277" v="75" actId="20577"/>
        <pc:sldMkLst>
          <pc:docMk/>
          <pc:sldMk cId="3622294258" sldId="4189"/>
        </pc:sldMkLst>
      </pc:sldChg>
      <pc:sldChg chg="modSp mod modNotesTx">
        <pc:chgData name="Hatsuda Tomoki (初田 知己)" userId="19eff71a-5215-4caa-bdbd-088fd813fa4d" providerId="ADAL" clId="{14922EE3-1AD1-486F-AF99-7374977D5872}" dt="2024-06-17T10:36:18.999" v="83" actId="20577"/>
        <pc:sldMkLst>
          <pc:docMk/>
          <pc:sldMk cId="1386281607" sldId="4190"/>
        </pc:sldMkLst>
        <pc:spChg chg="mod">
          <ac:chgData name="Hatsuda Tomoki (初田 知己)" userId="19eff71a-5215-4caa-bdbd-088fd813fa4d" providerId="ADAL" clId="{14922EE3-1AD1-486F-AF99-7374977D5872}" dt="2024-06-17T10:36:04.343" v="79" actId="20577"/>
          <ac:spMkLst>
            <pc:docMk/>
            <pc:sldMk cId="1386281607" sldId="4190"/>
            <ac:spMk id="5" creationId="{7CD5EA25-D107-CC35-C57B-166739AC509C}"/>
          </ac:spMkLst>
        </pc:spChg>
      </pc:sldChg>
      <pc:sldChg chg="modSp mod">
        <pc:chgData name="Hatsuda Tomoki (初田 知己)" userId="19eff71a-5215-4caa-bdbd-088fd813fa4d" providerId="ADAL" clId="{14922EE3-1AD1-486F-AF99-7374977D5872}" dt="2024-06-17T10:37:49.147" v="110" actId="14100"/>
        <pc:sldMkLst>
          <pc:docMk/>
          <pc:sldMk cId="2279655236" sldId="4209"/>
        </pc:sldMkLst>
        <pc:spChg chg="mod">
          <ac:chgData name="Hatsuda Tomoki (初田 知己)" userId="19eff71a-5215-4caa-bdbd-088fd813fa4d" providerId="ADAL" clId="{14922EE3-1AD1-486F-AF99-7374977D5872}" dt="2024-06-17T10:37:49.147" v="110" actId="14100"/>
          <ac:spMkLst>
            <pc:docMk/>
            <pc:sldMk cId="2279655236" sldId="4209"/>
            <ac:spMk id="87" creationId="{DC3A0323-820D-5906-4216-300FF06B0710}"/>
          </ac:spMkLst>
        </pc:spChg>
      </pc:sldChg>
      <pc:sldChg chg="modSp mod modNotesTx">
        <pc:chgData name="Hatsuda Tomoki (初田 知己)" userId="19eff71a-5215-4caa-bdbd-088fd813fa4d" providerId="ADAL" clId="{14922EE3-1AD1-486F-AF99-7374977D5872}" dt="2024-06-17T10:35:08.800" v="65" actId="20577"/>
        <pc:sldMkLst>
          <pc:docMk/>
          <pc:sldMk cId="1770502443" sldId="4217"/>
        </pc:sldMkLst>
        <pc:spChg chg="mod">
          <ac:chgData name="Hatsuda Tomoki (初田 知己)" userId="19eff71a-5215-4caa-bdbd-088fd813fa4d" providerId="ADAL" clId="{14922EE3-1AD1-486F-AF99-7374977D5872}" dt="2024-06-17T10:35:02.120" v="61" actId="20577"/>
          <ac:spMkLst>
            <pc:docMk/>
            <pc:sldMk cId="1770502443" sldId="4217"/>
            <ac:spMk id="2" creationId="{6C90F52E-0E35-8601-7A12-82C7C8B0003F}"/>
          </ac:spMkLst>
        </pc:spChg>
      </pc:sldChg>
      <pc:sldChg chg="modSp mod">
        <pc:chgData name="Hatsuda Tomoki (初田 知己)" userId="19eff71a-5215-4caa-bdbd-088fd813fa4d" providerId="ADAL" clId="{14922EE3-1AD1-486F-AF99-7374977D5872}" dt="2024-06-17T10:34:19.200" v="57" actId="20577"/>
        <pc:sldMkLst>
          <pc:docMk/>
          <pc:sldMk cId="768851630" sldId="4228"/>
        </pc:sldMkLst>
        <pc:spChg chg="mod">
          <ac:chgData name="Hatsuda Tomoki (初田 知己)" userId="19eff71a-5215-4caa-bdbd-088fd813fa4d" providerId="ADAL" clId="{14922EE3-1AD1-486F-AF99-7374977D5872}" dt="2024-06-17T10:34:19.200" v="57" actId="20577"/>
          <ac:spMkLst>
            <pc:docMk/>
            <pc:sldMk cId="768851630" sldId="4228"/>
            <ac:spMk id="66" creationId="{81EF8120-F555-4FBE-E41B-0935176E2263}"/>
          </ac:spMkLst>
        </pc:spChg>
      </pc:sldChg>
      <pc:sldChg chg="modSp mod">
        <pc:chgData name="Hatsuda Tomoki (初田 知己)" userId="19eff71a-5215-4caa-bdbd-088fd813fa4d" providerId="ADAL" clId="{14922EE3-1AD1-486F-AF99-7374977D5872}" dt="2024-06-17T10:33:56.909" v="53" actId="6549"/>
        <pc:sldMkLst>
          <pc:docMk/>
          <pc:sldMk cId="799847845" sldId="4229"/>
        </pc:sldMkLst>
        <pc:spChg chg="mod">
          <ac:chgData name="Hatsuda Tomoki (初田 知己)" userId="19eff71a-5215-4caa-bdbd-088fd813fa4d" providerId="ADAL" clId="{14922EE3-1AD1-486F-AF99-7374977D5872}" dt="2024-06-17T10:33:56.909" v="53" actId="6549"/>
          <ac:spMkLst>
            <pc:docMk/>
            <pc:sldMk cId="799847845" sldId="4229"/>
            <ac:spMk id="32" creationId="{E4AA8DB6-1E8C-B47C-9CF9-412398F1FBF3}"/>
          </ac:spMkLst>
        </pc:spChg>
      </pc:sldChg>
    </pc:docChg>
  </pc:docChgLst>
  <pc:docChgLst>
    <pc:chgData name="Hatsuda Tomoki (初田 知己)" userId="19eff71a-5215-4caa-bdbd-088fd813fa4d" providerId="ADAL" clId="{F5FD2FCC-D086-46A0-9BD0-4944285D1FC0}"/>
    <pc:docChg chg="undo custSel modSld">
      <pc:chgData name="Hatsuda Tomoki (初田 知己)" userId="19eff71a-5215-4caa-bdbd-088fd813fa4d" providerId="ADAL" clId="{F5FD2FCC-D086-46A0-9BD0-4944285D1FC0}" dt="2024-05-21T05:15:34.441" v="139" actId="6549"/>
      <pc:docMkLst>
        <pc:docMk/>
      </pc:docMkLst>
      <pc:sldChg chg="modSp mod modNotesTx">
        <pc:chgData name="Hatsuda Tomoki (初田 知己)" userId="19eff71a-5215-4caa-bdbd-088fd813fa4d" providerId="ADAL" clId="{F5FD2FCC-D086-46A0-9BD0-4944285D1FC0}" dt="2024-05-21T04:41:16.811" v="15" actId="20577"/>
        <pc:sldMkLst>
          <pc:docMk/>
          <pc:sldMk cId="2270936963" sldId="4051"/>
        </pc:sldMkLst>
        <pc:graphicFrameChg chg="modGraphic">
          <ac:chgData name="Hatsuda Tomoki (初田 知己)" userId="19eff71a-5215-4caa-bdbd-088fd813fa4d" providerId="ADAL" clId="{F5FD2FCC-D086-46A0-9BD0-4944285D1FC0}" dt="2024-05-21T04:40:10.942" v="13" actId="20577"/>
          <ac:graphicFrameMkLst>
            <pc:docMk/>
            <pc:sldMk cId="2270936963" sldId="4051"/>
            <ac:graphicFrameMk id="5" creationId="{E0369BCD-E70A-2789-C344-DC2E0A88755F}"/>
          </ac:graphicFrameMkLst>
        </pc:graphicFrameChg>
      </pc:sldChg>
      <pc:sldChg chg="modNotesTx">
        <pc:chgData name="Hatsuda Tomoki (初田 知己)" userId="19eff71a-5215-4caa-bdbd-088fd813fa4d" providerId="ADAL" clId="{F5FD2FCC-D086-46A0-9BD0-4944285D1FC0}" dt="2024-05-21T04:35:03.422" v="2"/>
        <pc:sldMkLst>
          <pc:docMk/>
          <pc:sldMk cId="3375264972" sldId="4071"/>
        </pc:sldMkLst>
      </pc:sldChg>
      <pc:sldChg chg="modNotesTx">
        <pc:chgData name="Hatsuda Tomoki (初田 知己)" userId="19eff71a-5215-4caa-bdbd-088fd813fa4d" providerId="ADAL" clId="{F5FD2FCC-D086-46A0-9BD0-4944285D1FC0}" dt="2024-05-21T04:41:36.527" v="17"/>
        <pc:sldMkLst>
          <pc:docMk/>
          <pc:sldMk cId="2012205928" sldId="4075"/>
        </pc:sldMkLst>
      </pc:sldChg>
      <pc:sldChg chg="modNotesTx">
        <pc:chgData name="Hatsuda Tomoki (初田 知己)" userId="19eff71a-5215-4caa-bdbd-088fd813fa4d" providerId="ADAL" clId="{F5FD2FCC-D086-46A0-9BD0-4944285D1FC0}" dt="2024-05-21T04:45:36.412" v="23" actId="6549"/>
        <pc:sldMkLst>
          <pc:docMk/>
          <pc:sldMk cId="1664254295" sldId="4078"/>
        </pc:sldMkLst>
      </pc:sldChg>
      <pc:sldChg chg="modNotesTx">
        <pc:chgData name="Hatsuda Tomoki (初田 知己)" userId="19eff71a-5215-4caa-bdbd-088fd813fa4d" providerId="ADAL" clId="{F5FD2FCC-D086-46A0-9BD0-4944285D1FC0}" dt="2024-05-21T05:11:38.385" v="113" actId="20577"/>
        <pc:sldMkLst>
          <pc:docMk/>
          <pc:sldMk cId="3118317978" sldId="4156"/>
        </pc:sldMkLst>
      </pc:sldChg>
      <pc:sldChg chg="modNotesTx">
        <pc:chgData name="Hatsuda Tomoki (初田 知己)" userId="19eff71a-5215-4caa-bdbd-088fd813fa4d" providerId="ADAL" clId="{F5FD2FCC-D086-46A0-9BD0-4944285D1FC0}" dt="2024-05-21T04:36:13.495" v="4"/>
        <pc:sldMkLst>
          <pc:docMk/>
          <pc:sldMk cId="1181317707" sldId="4180"/>
        </pc:sldMkLst>
      </pc:sldChg>
      <pc:sldChg chg="modNotesTx">
        <pc:chgData name="Hatsuda Tomoki (初田 知己)" userId="19eff71a-5215-4caa-bdbd-088fd813fa4d" providerId="ADAL" clId="{F5FD2FCC-D086-46A0-9BD0-4944285D1FC0}" dt="2024-05-21T04:44:20.639" v="18" actId="20577"/>
        <pc:sldMkLst>
          <pc:docMk/>
          <pc:sldMk cId="4171746084" sldId="4185"/>
        </pc:sldMkLst>
      </pc:sldChg>
      <pc:sldChg chg="modNotesTx">
        <pc:chgData name="Hatsuda Tomoki (初田 知己)" userId="19eff71a-5215-4caa-bdbd-088fd813fa4d" providerId="ADAL" clId="{F5FD2FCC-D086-46A0-9BD0-4944285D1FC0}" dt="2024-05-21T04:46:28.608" v="26" actId="6549"/>
        <pc:sldMkLst>
          <pc:docMk/>
          <pc:sldMk cId="3622294258" sldId="4189"/>
        </pc:sldMkLst>
      </pc:sldChg>
      <pc:sldChg chg="modNotesTx">
        <pc:chgData name="Hatsuda Tomoki (初田 知己)" userId="19eff71a-5215-4caa-bdbd-088fd813fa4d" providerId="ADAL" clId="{F5FD2FCC-D086-46A0-9BD0-4944285D1FC0}" dt="2024-05-21T05:04:18.430" v="40" actId="20577"/>
        <pc:sldMkLst>
          <pc:docMk/>
          <pc:sldMk cId="2494946632" sldId="4194"/>
        </pc:sldMkLst>
      </pc:sldChg>
      <pc:sldChg chg="modNotesTx">
        <pc:chgData name="Hatsuda Tomoki (初田 知己)" userId="19eff71a-5215-4caa-bdbd-088fd813fa4d" providerId="ADAL" clId="{F5FD2FCC-D086-46A0-9BD0-4944285D1FC0}" dt="2024-05-21T04:58:56.301" v="27" actId="20577"/>
        <pc:sldMkLst>
          <pc:docMk/>
          <pc:sldMk cId="2279655236" sldId="4209"/>
        </pc:sldMkLst>
      </pc:sldChg>
      <pc:sldChg chg="modNotesTx">
        <pc:chgData name="Hatsuda Tomoki (初田 知己)" userId="19eff71a-5215-4caa-bdbd-088fd813fa4d" providerId="ADAL" clId="{F5FD2FCC-D086-46A0-9BD0-4944285D1FC0}" dt="2024-05-21T04:39:22.519" v="7"/>
        <pc:sldMkLst>
          <pc:docMk/>
          <pc:sldMk cId="1770502443" sldId="4217"/>
        </pc:sldMkLst>
      </pc:sldChg>
      <pc:sldChg chg="addSp delSp modSp mod modNotesTx">
        <pc:chgData name="Hatsuda Tomoki (初田 知己)" userId="19eff71a-5215-4caa-bdbd-088fd813fa4d" providerId="ADAL" clId="{F5FD2FCC-D086-46A0-9BD0-4944285D1FC0}" dt="2024-05-21T05:10:47.471" v="101" actId="6549"/>
        <pc:sldMkLst>
          <pc:docMk/>
          <pc:sldMk cId="459762912" sldId="4220"/>
        </pc:sldMkLst>
        <pc:spChg chg="mod">
          <ac:chgData name="Hatsuda Tomoki (初田 知己)" userId="19eff71a-5215-4caa-bdbd-088fd813fa4d" providerId="ADAL" clId="{F5FD2FCC-D086-46A0-9BD0-4944285D1FC0}" dt="2024-05-21T05:10:33.277" v="94" actId="20577"/>
          <ac:spMkLst>
            <pc:docMk/>
            <pc:sldMk cId="459762912" sldId="4220"/>
            <ac:spMk id="2" creationId="{6C90F52E-0E35-8601-7A12-82C7C8B0003F}"/>
          </ac:spMkLst>
        </pc:spChg>
        <pc:spChg chg="add del mod">
          <ac:chgData name="Hatsuda Tomoki (初田 知己)" userId="19eff71a-5215-4caa-bdbd-088fd813fa4d" providerId="ADAL" clId="{F5FD2FCC-D086-46A0-9BD0-4944285D1FC0}" dt="2024-05-21T05:09:56.586" v="48" actId="20577"/>
          <ac:spMkLst>
            <pc:docMk/>
            <pc:sldMk cId="459762912" sldId="4220"/>
            <ac:spMk id="10" creationId="{DE573259-F6F8-29E5-9FE9-1E751A6914DA}"/>
          </ac:spMkLst>
        </pc:spChg>
      </pc:sldChg>
      <pc:sldChg chg="modNotesTx">
        <pc:chgData name="Hatsuda Tomoki (初田 知己)" userId="19eff71a-5215-4caa-bdbd-088fd813fa4d" providerId="ADAL" clId="{F5FD2FCC-D086-46A0-9BD0-4944285D1FC0}" dt="2024-05-21T05:15:34.441" v="139" actId="6549"/>
        <pc:sldMkLst>
          <pc:docMk/>
          <pc:sldMk cId="3365870681" sldId="4223"/>
        </pc:sldMkLst>
      </pc:sldChg>
      <pc:sldChg chg="modNotesTx">
        <pc:chgData name="Hatsuda Tomoki (初田 知己)" userId="19eff71a-5215-4caa-bdbd-088fd813fa4d" providerId="ADAL" clId="{F5FD2FCC-D086-46A0-9BD0-4944285D1FC0}" dt="2024-05-21T04:36:55.188" v="5" actId="20577"/>
        <pc:sldMkLst>
          <pc:docMk/>
          <pc:sldMk cId="3966704593" sldId="422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w="41275">
              <a:noFill/>
            </a:ln>
            <a:effectLst/>
          </c:spPr>
          <c:invertIfNegative val="0"/>
          <c:cat>
            <c:strRef>
              <c:f>Sheet1!$A$2:$A$3</c:f>
              <c:strCache>
                <c:ptCount val="2"/>
                <c:pt idx="0">
                  <c:v>Category 1</c:v>
                </c:pt>
                <c:pt idx="1">
                  <c:v>Category 2</c:v>
                </c:pt>
              </c:strCache>
            </c:strRef>
          </c:cat>
          <c:val>
            <c:numRef>
              <c:f>Sheet1!$B$2:$B$3</c:f>
              <c:numCache>
                <c:formatCode>General</c:formatCode>
                <c:ptCount val="2"/>
                <c:pt idx="0" formatCode="#,##0">
                  <c:v>7509</c:v>
                </c:pt>
                <c:pt idx="1">
                  <c:v>6213</c:v>
                </c:pt>
              </c:numCache>
            </c:numRef>
          </c:val>
          <c:extLst>
            <c:ext xmlns:c16="http://schemas.microsoft.com/office/drawing/2014/chart" uri="{C3380CC4-5D6E-409C-BE32-E72D297353CC}">
              <c16:uniqueId val="{00000000-FFAF-DC40-8E9A-262C959AE2B9}"/>
            </c:ext>
          </c:extLst>
        </c:ser>
        <c:dLbls>
          <c:showLegendKey val="0"/>
          <c:showVal val="0"/>
          <c:showCatName val="0"/>
          <c:showSerName val="0"/>
          <c:showPercent val="0"/>
          <c:showBubbleSize val="0"/>
        </c:dLbls>
        <c:gapWidth val="62"/>
        <c:overlap val="-17"/>
        <c:axId val="1985586031"/>
        <c:axId val="1426057120"/>
      </c:barChart>
      <c:catAx>
        <c:axId val="1985586031"/>
        <c:scaling>
          <c:orientation val="minMax"/>
        </c:scaling>
        <c:delete val="1"/>
        <c:axPos val="b"/>
        <c:numFmt formatCode="General" sourceLinked="1"/>
        <c:majorTickMark val="none"/>
        <c:minorTickMark val="none"/>
        <c:tickLblPos val="nextTo"/>
        <c:crossAx val="1426057120"/>
        <c:crosses val="autoZero"/>
        <c:auto val="1"/>
        <c:lblAlgn val="ctr"/>
        <c:lblOffset val="100"/>
        <c:noMultiLvlLbl val="0"/>
      </c:catAx>
      <c:valAx>
        <c:axId val="1426057120"/>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19855860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65歳以上	</c:v>
                </c:pt>
              </c:strCache>
            </c:strRef>
          </c:tx>
          <c:spPr>
            <a:ln w="31750"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28.6</c:v>
                </c:pt>
                <c:pt idx="1">
                  <c:v>29.6</c:v>
                </c:pt>
                <c:pt idx="2">
                  <c:v>30.8</c:v>
                </c:pt>
                <c:pt idx="3">
                  <c:v>34.799999999999997</c:v>
                </c:pt>
              </c:numCache>
            </c:numRef>
          </c:val>
          <c:smooth val="0"/>
          <c:extLst>
            <c:ext xmlns:c16="http://schemas.microsoft.com/office/drawing/2014/chart" uri="{C3380CC4-5D6E-409C-BE32-E72D297353CC}">
              <c16:uniqueId val="{00000000-88D1-5042-A592-3AFEAA67851A}"/>
            </c:ext>
          </c:extLst>
        </c:ser>
        <c:dLbls>
          <c:showLegendKey val="0"/>
          <c:showVal val="0"/>
          <c:showCatName val="0"/>
          <c:showSerName val="0"/>
          <c:showPercent val="0"/>
          <c:showBubbleSize val="0"/>
        </c:dLbls>
        <c:smooth val="0"/>
        <c:axId val="1878306431"/>
        <c:axId val="1500454112"/>
      </c:lineChart>
      <c:catAx>
        <c:axId val="1878306431"/>
        <c:scaling>
          <c:orientation val="minMax"/>
        </c:scaling>
        <c:delete val="1"/>
        <c:axPos val="b"/>
        <c:numFmt formatCode="General" sourceLinked="1"/>
        <c:majorTickMark val="none"/>
        <c:minorTickMark val="none"/>
        <c:tickLblPos val="nextTo"/>
        <c:crossAx val="1500454112"/>
        <c:crosses val="autoZero"/>
        <c:auto val="1"/>
        <c:lblAlgn val="ctr"/>
        <c:lblOffset val="100"/>
        <c:noMultiLvlLbl val="0"/>
      </c:catAx>
      <c:valAx>
        <c:axId val="1500454112"/>
        <c:scaling>
          <c:orientation val="minMax"/>
          <c:max val="35"/>
          <c:min val="28"/>
        </c:scaling>
        <c:delete val="1"/>
        <c:axPos val="l"/>
        <c:numFmt formatCode="General" sourceLinked="1"/>
        <c:majorTickMark val="none"/>
        <c:minorTickMark val="none"/>
        <c:tickLblPos val="nextTo"/>
        <c:crossAx val="1878306431"/>
        <c:crosses val="autoZero"/>
        <c:crossBetween val="between"/>
      </c:valAx>
      <c:spPr>
        <a:noFill/>
        <a:ln cap="rnd">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w="41275">
              <a:noFill/>
            </a:ln>
            <a:effectLst/>
          </c:spPr>
          <c:invertIfNegative val="0"/>
          <c:cat>
            <c:strRef>
              <c:f>Sheet1!$A$2:$A$3</c:f>
              <c:strCache>
                <c:ptCount val="2"/>
                <c:pt idx="0">
                  <c:v>Category 1</c:v>
                </c:pt>
                <c:pt idx="1">
                  <c:v>Category 2</c:v>
                </c:pt>
              </c:strCache>
            </c:strRef>
          </c:cat>
          <c:val>
            <c:numRef>
              <c:f>Sheet1!$B$2:$B$3</c:f>
              <c:numCache>
                <c:formatCode>General</c:formatCode>
                <c:ptCount val="2"/>
                <c:pt idx="0" formatCode="#,##0">
                  <c:v>7509</c:v>
                </c:pt>
                <c:pt idx="1">
                  <c:v>6213</c:v>
                </c:pt>
              </c:numCache>
            </c:numRef>
          </c:val>
          <c:extLst>
            <c:ext xmlns:c16="http://schemas.microsoft.com/office/drawing/2014/chart" uri="{C3380CC4-5D6E-409C-BE32-E72D297353CC}">
              <c16:uniqueId val="{00000000-FFAF-DC40-8E9A-262C959AE2B9}"/>
            </c:ext>
          </c:extLst>
        </c:ser>
        <c:dLbls>
          <c:showLegendKey val="0"/>
          <c:showVal val="0"/>
          <c:showCatName val="0"/>
          <c:showSerName val="0"/>
          <c:showPercent val="0"/>
          <c:showBubbleSize val="0"/>
        </c:dLbls>
        <c:gapWidth val="62"/>
        <c:overlap val="-17"/>
        <c:axId val="1985586031"/>
        <c:axId val="1426057120"/>
      </c:barChart>
      <c:catAx>
        <c:axId val="1985586031"/>
        <c:scaling>
          <c:orientation val="minMax"/>
        </c:scaling>
        <c:delete val="1"/>
        <c:axPos val="b"/>
        <c:numFmt formatCode="General" sourceLinked="1"/>
        <c:majorTickMark val="none"/>
        <c:minorTickMark val="none"/>
        <c:tickLblPos val="nextTo"/>
        <c:crossAx val="1426057120"/>
        <c:crosses val="autoZero"/>
        <c:auto val="1"/>
        <c:lblAlgn val="ctr"/>
        <c:lblOffset val="100"/>
        <c:noMultiLvlLbl val="0"/>
      </c:catAx>
      <c:valAx>
        <c:axId val="1426057120"/>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19855860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65歳以上	</c:v>
                </c:pt>
              </c:strCache>
            </c:strRef>
          </c:tx>
          <c:spPr>
            <a:ln w="31750"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28.6</c:v>
                </c:pt>
                <c:pt idx="1">
                  <c:v>29.6</c:v>
                </c:pt>
                <c:pt idx="2">
                  <c:v>30.8</c:v>
                </c:pt>
                <c:pt idx="3">
                  <c:v>34.799999999999997</c:v>
                </c:pt>
              </c:numCache>
            </c:numRef>
          </c:val>
          <c:smooth val="0"/>
          <c:extLst>
            <c:ext xmlns:c16="http://schemas.microsoft.com/office/drawing/2014/chart" uri="{C3380CC4-5D6E-409C-BE32-E72D297353CC}">
              <c16:uniqueId val="{00000000-88D1-5042-A592-3AFEAA67851A}"/>
            </c:ext>
          </c:extLst>
        </c:ser>
        <c:dLbls>
          <c:showLegendKey val="0"/>
          <c:showVal val="0"/>
          <c:showCatName val="0"/>
          <c:showSerName val="0"/>
          <c:showPercent val="0"/>
          <c:showBubbleSize val="0"/>
        </c:dLbls>
        <c:smooth val="0"/>
        <c:axId val="1878306431"/>
        <c:axId val="1500454112"/>
      </c:lineChart>
      <c:catAx>
        <c:axId val="1878306431"/>
        <c:scaling>
          <c:orientation val="minMax"/>
        </c:scaling>
        <c:delete val="1"/>
        <c:axPos val="b"/>
        <c:numFmt formatCode="General" sourceLinked="1"/>
        <c:majorTickMark val="none"/>
        <c:minorTickMark val="none"/>
        <c:tickLblPos val="nextTo"/>
        <c:crossAx val="1500454112"/>
        <c:crosses val="autoZero"/>
        <c:auto val="1"/>
        <c:lblAlgn val="ctr"/>
        <c:lblOffset val="100"/>
        <c:noMultiLvlLbl val="0"/>
      </c:catAx>
      <c:valAx>
        <c:axId val="1500454112"/>
        <c:scaling>
          <c:orientation val="minMax"/>
          <c:max val="35"/>
          <c:min val="28"/>
        </c:scaling>
        <c:delete val="1"/>
        <c:axPos val="l"/>
        <c:numFmt formatCode="General" sourceLinked="1"/>
        <c:majorTickMark val="none"/>
        <c:minorTickMark val="none"/>
        <c:tickLblPos val="nextTo"/>
        <c:crossAx val="1878306431"/>
        <c:crosses val="autoZero"/>
        <c:crossBetween val="between"/>
      </c:valAx>
      <c:spPr>
        <a:noFill/>
        <a:ln cap="rnd">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日本全体</c:v>
                </c:pt>
              </c:strCache>
            </c:strRef>
          </c:tx>
          <c:spPr>
            <a:solidFill>
              <a:schemeClr val="accent1"/>
            </a:solidFill>
            <a:ln>
              <a:noFill/>
            </a:ln>
            <a:effectLst/>
          </c:spPr>
          <c:invertIfNegative val="0"/>
          <c:cat>
            <c:strRef>
              <c:f>Sheet1!$A$2:$A$11</c:f>
              <c:strCache>
                <c:ptCount val="10"/>
                <c:pt idx="0">
                  <c:v>15-19</c:v>
                </c:pt>
                <c:pt idx="1">
                  <c:v>20-24</c:v>
                </c:pt>
                <c:pt idx="2">
                  <c:v>25-29</c:v>
                </c:pt>
                <c:pt idx="3">
                  <c:v>30-34</c:v>
                </c:pt>
                <c:pt idx="4">
                  <c:v>35-39</c:v>
                </c:pt>
                <c:pt idx="5">
                  <c:v>40-44</c:v>
                </c:pt>
                <c:pt idx="6">
                  <c:v>45-49</c:v>
                </c:pt>
                <c:pt idx="7">
                  <c:v>50-54</c:v>
                </c:pt>
                <c:pt idx="8">
                  <c:v>55-59</c:v>
                </c:pt>
                <c:pt idx="9">
                  <c:v>60-64</c:v>
                </c:pt>
              </c:strCache>
            </c:strRef>
          </c:cat>
          <c:val>
            <c:numRef>
              <c:f>Sheet1!$B$2:$B$11</c:f>
              <c:numCache>
                <c:formatCode>General</c:formatCode>
                <c:ptCount val="10"/>
                <c:pt idx="0">
                  <c:v>7.4</c:v>
                </c:pt>
                <c:pt idx="1">
                  <c:v>8.4</c:v>
                </c:pt>
                <c:pt idx="2">
                  <c:v>8.6</c:v>
                </c:pt>
                <c:pt idx="3">
                  <c:v>8.6999999999999993</c:v>
                </c:pt>
                <c:pt idx="4">
                  <c:v>9.6999999999999993</c:v>
                </c:pt>
                <c:pt idx="5">
                  <c:v>10.7</c:v>
                </c:pt>
                <c:pt idx="6">
                  <c:v>12.8</c:v>
                </c:pt>
                <c:pt idx="7">
                  <c:v>12.7</c:v>
                </c:pt>
                <c:pt idx="8">
                  <c:v>10.9</c:v>
                </c:pt>
                <c:pt idx="9">
                  <c:v>10</c:v>
                </c:pt>
              </c:numCache>
            </c:numRef>
          </c:val>
          <c:extLst>
            <c:ext xmlns:c16="http://schemas.microsoft.com/office/drawing/2014/chart" uri="{C3380CC4-5D6E-409C-BE32-E72D297353CC}">
              <c16:uniqueId val="{00000000-217D-6549-BBB1-1D62910774CA}"/>
            </c:ext>
          </c:extLst>
        </c:ser>
        <c:ser>
          <c:idx val="1"/>
          <c:order val="1"/>
          <c:tx>
            <c:strRef>
              <c:f>Sheet1!$C$1</c:f>
              <c:strCache>
                <c:ptCount val="1"/>
                <c:pt idx="0">
                  <c:v>○○社</c:v>
                </c:pt>
              </c:strCache>
            </c:strRef>
          </c:tx>
          <c:spPr>
            <a:solidFill>
              <a:schemeClr val="accent2"/>
            </a:solidFill>
            <a:ln>
              <a:noFill/>
            </a:ln>
            <a:effectLst/>
          </c:spPr>
          <c:invertIfNegative val="0"/>
          <c:cat>
            <c:strRef>
              <c:f>Sheet1!$A$2:$A$11</c:f>
              <c:strCache>
                <c:ptCount val="10"/>
                <c:pt idx="0">
                  <c:v>15-19</c:v>
                </c:pt>
                <c:pt idx="1">
                  <c:v>20-24</c:v>
                </c:pt>
                <c:pt idx="2">
                  <c:v>25-29</c:v>
                </c:pt>
                <c:pt idx="3">
                  <c:v>30-34</c:v>
                </c:pt>
                <c:pt idx="4">
                  <c:v>35-39</c:v>
                </c:pt>
                <c:pt idx="5">
                  <c:v>40-44</c:v>
                </c:pt>
                <c:pt idx="6">
                  <c:v>45-49</c:v>
                </c:pt>
                <c:pt idx="7">
                  <c:v>50-54</c:v>
                </c:pt>
                <c:pt idx="8">
                  <c:v>55-59</c:v>
                </c:pt>
                <c:pt idx="9">
                  <c:v>60-64</c:v>
                </c:pt>
              </c:strCache>
            </c:strRef>
          </c:cat>
          <c:val>
            <c:numRef>
              <c:f>Sheet1!$C$2:$C$11</c:f>
              <c:numCache>
                <c:formatCode>General</c:formatCode>
                <c:ptCount val="10"/>
                <c:pt idx="0">
                  <c:v>5</c:v>
                </c:pt>
                <c:pt idx="1">
                  <c:v>5</c:v>
                </c:pt>
                <c:pt idx="2">
                  <c:v>5</c:v>
                </c:pt>
                <c:pt idx="3">
                  <c:v>5</c:v>
                </c:pt>
                <c:pt idx="4">
                  <c:v>10</c:v>
                </c:pt>
                <c:pt idx="5">
                  <c:v>10</c:v>
                </c:pt>
                <c:pt idx="6">
                  <c:v>15</c:v>
                </c:pt>
                <c:pt idx="7">
                  <c:v>20</c:v>
                </c:pt>
                <c:pt idx="8">
                  <c:v>15</c:v>
                </c:pt>
                <c:pt idx="9">
                  <c:v>10</c:v>
                </c:pt>
              </c:numCache>
            </c:numRef>
          </c:val>
          <c:extLst>
            <c:ext xmlns:c16="http://schemas.microsoft.com/office/drawing/2014/chart" uri="{C3380CC4-5D6E-409C-BE32-E72D297353CC}">
              <c16:uniqueId val="{00000001-217D-6549-BBB1-1D62910774CA}"/>
            </c:ext>
          </c:extLst>
        </c:ser>
        <c:dLbls>
          <c:showLegendKey val="0"/>
          <c:showVal val="0"/>
          <c:showCatName val="0"/>
          <c:showSerName val="0"/>
          <c:showPercent val="0"/>
          <c:showBubbleSize val="0"/>
        </c:dLbls>
        <c:gapWidth val="182"/>
        <c:axId val="116022432"/>
        <c:axId val="116024144"/>
      </c:barChart>
      <c:catAx>
        <c:axId val="116022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1197" b="0" i="0" u="none" strike="noStrike" kern="1200" baseline="0">
                <a:solidFill>
                  <a:schemeClr val="tx1"/>
                </a:solidFill>
                <a:latin typeface="+mn-lt"/>
                <a:ea typeface="+mn-ea"/>
                <a:cs typeface="+mn-cs"/>
              </a:defRPr>
            </a:pPr>
            <a:endParaRPr lang="ja-JP"/>
          </a:p>
        </c:txPr>
        <c:crossAx val="116024144"/>
        <c:crosses val="autoZero"/>
        <c:auto val="1"/>
        <c:lblAlgn val="ctr"/>
        <c:lblOffset val="100"/>
        <c:noMultiLvlLbl val="0"/>
      </c:catAx>
      <c:valAx>
        <c:axId val="1160241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lang="ja-JP" sz="1197" b="0" i="0" u="none" strike="noStrike" kern="1200" baseline="0">
                <a:solidFill>
                  <a:schemeClr val="tx1"/>
                </a:solidFill>
                <a:latin typeface="+mn-lt"/>
                <a:ea typeface="+mn-ea"/>
                <a:cs typeface="+mn-cs"/>
              </a:defRPr>
            </a:pPr>
            <a:endParaRPr lang="ja-JP"/>
          </a:p>
        </c:txPr>
        <c:crossAx val="116022432"/>
        <c:crosses val="autoZero"/>
        <c:crossBetween val="between"/>
      </c:valAx>
      <c:spPr>
        <a:noFill/>
        <a:ln>
          <a:noFill/>
        </a:ln>
        <a:effectLst/>
      </c:spPr>
    </c:plotArea>
    <c:legend>
      <c:legendPos val="b"/>
      <c:layout>
        <c:manualLayout>
          <c:xMode val="edge"/>
          <c:yMode val="edge"/>
          <c:x val="0.76498792411704108"/>
          <c:y val="1.3911233755309695E-2"/>
          <c:w val="0.22908394345713143"/>
          <c:h val="6.7344771698429562E-2"/>
        </c:manualLayout>
      </c:layout>
      <c:overlay val="0"/>
      <c:spPr>
        <a:solidFill>
          <a:schemeClr val="bg1"/>
        </a:solidFill>
        <a:ln>
          <a:noFill/>
        </a:ln>
        <a:effectLst/>
      </c:spPr>
      <c:txPr>
        <a:bodyPr rot="0" spcFirstLastPara="1" vertOverflow="ellipsis" vert="horz" wrap="square" anchor="ctr" anchorCtr="1"/>
        <a:lstStyle/>
        <a:p>
          <a:pPr>
            <a:defRPr lang="ja-JP" sz="1050" b="0" i="0" u="none" strike="noStrike" kern="1200" baseline="0">
              <a:solidFill>
                <a:schemeClr val="tx1"/>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8FF40BE-E200-34E6-6279-136A675D420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JP"/>
          </a:p>
        </p:txBody>
      </p:sp>
      <p:sp>
        <p:nvSpPr>
          <p:cNvPr id="3" name="Date Placeholder 2">
            <a:extLst>
              <a:ext uri="{FF2B5EF4-FFF2-40B4-BE49-F238E27FC236}">
                <a16:creationId xmlns:a16="http://schemas.microsoft.com/office/drawing/2014/main" id="{0EA1D9D5-51A2-F4A6-5A78-C15CBEEA99D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B6A5128-A9D6-403C-8CEE-EE2BC319264C}" type="datetimeyyyy">
              <a:rPr lang="en-US" altLang="ja-JP" smtClean="0"/>
              <a:t>2024</a:t>
            </a:fld>
            <a:endParaRPr lang="en-JP"/>
          </a:p>
        </p:txBody>
      </p:sp>
      <p:sp>
        <p:nvSpPr>
          <p:cNvPr id="4" name="Footer Placeholder 3">
            <a:extLst>
              <a:ext uri="{FF2B5EF4-FFF2-40B4-BE49-F238E27FC236}">
                <a16:creationId xmlns:a16="http://schemas.microsoft.com/office/drawing/2014/main" id="{3461EC97-337C-3A71-8D37-988BDDAFA31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JP"/>
          </a:p>
        </p:txBody>
      </p:sp>
      <p:sp>
        <p:nvSpPr>
          <p:cNvPr id="5" name="Slide Number Placeholder 4">
            <a:extLst>
              <a:ext uri="{FF2B5EF4-FFF2-40B4-BE49-F238E27FC236}">
                <a16:creationId xmlns:a16="http://schemas.microsoft.com/office/drawing/2014/main" id="{55D9E861-0DDA-C08F-774D-786AA2DC5E1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0521092-6C4B-E445-AAEF-6FEEBDE98C2D}" type="slidenum">
              <a:rPr lang="en-JP" smtClean="0"/>
              <a:t>‹#›</a:t>
            </a:fld>
            <a:endParaRPr lang="en-JP"/>
          </a:p>
        </p:txBody>
      </p:sp>
    </p:spTree>
    <p:extLst>
      <p:ext uri="{BB962C8B-B14F-4D97-AF65-F5344CB8AC3E}">
        <p14:creationId xmlns:p14="http://schemas.microsoft.com/office/powerpoint/2010/main" val="8088832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82E5A6-C0EC-44AA-996C-AFB9EAB62591}" type="datetimeyyyy">
              <a:rPr kumimoji="1" lang="en-US" altLang="ja-JP" smtClean="0"/>
              <a:t>2024</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9ECE0D-2A4C-4C62-81DB-E49F5A010069}" type="slidenum">
              <a:rPr kumimoji="1" lang="ja-JP" altLang="en-US" smtClean="0"/>
              <a:t>‹#›</a:t>
            </a:fld>
            <a:endParaRPr kumimoji="1" lang="ja-JP" altLang="en-US"/>
          </a:p>
        </p:txBody>
      </p:sp>
    </p:spTree>
    <p:extLst>
      <p:ext uri="{BB962C8B-B14F-4D97-AF65-F5344CB8AC3E}">
        <p14:creationId xmlns:p14="http://schemas.microsoft.com/office/powerpoint/2010/main" val="4103625045"/>
      </p:ext>
    </p:extLst>
  </p:cSld>
  <p:clrMap bg1="lt1" tx1="dk1" bg2="lt2" tx2="dk2" accent1="accent1" accent2="accent2" accent3="accent3" accent4="accent4" accent5="accent5" accent6="accent6" hlink="hlink" folHlink="folHlink"/>
  <p:hf hdr="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今日はお集まりいただきありがとうございます！</a:t>
            </a:r>
            <a:endParaRPr lang="en-US" altLang="ja-JP" sz="1800" dirty="0">
              <a:effectLst/>
              <a:latin typeface="游明朝" panose="02020400000000000000" pitchFamily="18" charset="-128"/>
              <a:ea typeface="Yu Gothic" panose="020B0400000000000000" pitchFamily="34" charset="-128"/>
              <a:cs typeface="Yu Gothic" panose="020B0400000000000000"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800" dirty="0">
                <a:effectLst/>
                <a:latin typeface="游ゴシック" panose="020B0400000000000000" pitchFamily="50" charset="-128"/>
                <a:cs typeface="游ゴシック" panose="020B0400000000000000" pitchFamily="50" charset="-128"/>
              </a:rPr>
              <a:t>Gemba Roundtable</a:t>
            </a:r>
            <a:r>
              <a:rPr lang="ja-JP" altLang="ja-JP" sz="1800" dirty="0">
                <a:effectLst/>
                <a:ea typeface="游ゴシック" panose="020B0400000000000000" pitchFamily="50" charset="-128"/>
                <a:cs typeface="游ゴシック" panose="020B0400000000000000" pitchFamily="50" charset="-128"/>
              </a:rPr>
              <a:t>の事前ブリーフィングです。</a:t>
            </a:r>
            <a:endParaRPr lang="en-US" altLang="ja-JP" sz="1800" dirty="0">
              <a:effectLst/>
              <a:latin typeface="游明朝" panose="02020400000000000000" pitchFamily="18" charset="-128"/>
              <a:ea typeface="Yu Gothic" panose="020B0400000000000000" pitchFamily="34" charset="-128"/>
              <a:cs typeface="Yu Gothic" panose="020B0400000000000000"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私は〜（自己紹介）です。</a:t>
            </a:r>
            <a:endParaRPr lang="ja-JP" altLang="ja-JP" sz="1800" dirty="0">
              <a:effectLst/>
              <a:latin typeface="游明朝" panose="02020400000000000000" pitchFamily="18" charset="-128"/>
              <a:ea typeface="游明朝" panose="02020400000000000000" pitchFamily="18" charset="-128"/>
              <a:cs typeface="游明朝" panose="02020400000000000000" pitchFamily="18" charset="-128"/>
            </a:endParaRP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1</a:t>
            </a:fld>
            <a:endParaRPr kumimoji="1" lang="ja-JP" altLang="en-US"/>
          </a:p>
        </p:txBody>
      </p:sp>
    </p:spTree>
    <p:extLst>
      <p:ext uri="{BB962C8B-B14F-4D97-AF65-F5344CB8AC3E}">
        <p14:creationId xmlns:p14="http://schemas.microsoft.com/office/powerpoint/2010/main" val="3712140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1800" dirty="0">
                <a:effectLst/>
                <a:latin typeface="Yu Gothic" panose="020B0400000000000000" pitchFamily="34" charset="-128"/>
                <a:cs typeface="Yu Gothic" panose="020B0400000000000000" pitchFamily="34" charset="-128"/>
              </a:rPr>
              <a:t>1</a:t>
            </a:r>
            <a:r>
              <a:rPr lang="ja-JP" altLang="ja-JP" sz="1800" dirty="0">
                <a:effectLst/>
                <a:ea typeface="Yu Gothic" panose="020B0400000000000000" pitchFamily="34" charset="-128"/>
                <a:cs typeface="Yu Gothic" panose="020B0400000000000000" pitchFamily="34" charset="-128"/>
              </a:rPr>
              <a:t>人</a:t>
            </a:r>
            <a:r>
              <a:rPr lang="en-US" altLang="ja-JP" sz="1800" dirty="0">
                <a:effectLst/>
                <a:ea typeface="Yu Gothic" panose="020B0400000000000000" pitchFamily="34" charset="-128"/>
                <a:cs typeface="Yu Gothic" panose="020B0400000000000000" pitchFamily="34" charset="-128"/>
              </a:rPr>
              <a:t>1</a:t>
            </a:r>
            <a:r>
              <a:rPr lang="ja-JP" altLang="ja-JP" sz="1800" dirty="0">
                <a:effectLst/>
                <a:ea typeface="Yu Gothic" panose="020B0400000000000000" pitchFamily="34" charset="-128"/>
                <a:cs typeface="Yu Gothic" panose="020B0400000000000000" pitchFamily="34" charset="-128"/>
              </a:rPr>
              <a:t>分程度で、この</a:t>
            </a:r>
            <a:r>
              <a:rPr lang="en-US" altLang="ja-JP" sz="1800" dirty="0">
                <a:effectLst/>
                <a:ea typeface="Yu Gothic" panose="020B0400000000000000" pitchFamily="34" charset="-128"/>
                <a:cs typeface="Yu Gothic" panose="020B0400000000000000" pitchFamily="34" charset="-128"/>
              </a:rPr>
              <a:t>3</a:t>
            </a:r>
            <a:r>
              <a:rPr lang="ja-JP" altLang="ja-JP" sz="1800" dirty="0">
                <a:effectLst/>
                <a:ea typeface="Yu Gothic" panose="020B0400000000000000" pitchFamily="34" charset="-128"/>
                <a:cs typeface="Yu Gothic" panose="020B0400000000000000" pitchFamily="34" charset="-128"/>
              </a:rPr>
              <a:t>つの共有をお願いします！当日もこのニックネームで呼び合います。では早速私から自己紹介させてください。私のニックネームは〜</a:t>
            </a:r>
            <a:r>
              <a:rPr lang="en-US" altLang="ja-JP" sz="1800" dirty="0">
                <a:effectLst/>
                <a:ea typeface="Yu Gothic" panose="020B0400000000000000" pitchFamily="34" charset="-128"/>
                <a:cs typeface="Yu Gothic" panose="020B0400000000000000" pitchFamily="34" charset="-128"/>
              </a:rPr>
              <a:t>…</a:t>
            </a:r>
            <a:r>
              <a:rPr lang="ja-JP" altLang="ja-JP" sz="1800" dirty="0">
                <a:effectLst/>
                <a:ea typeface="Yu Gothic" panose="020B0400000000000000" pitchFamily="34" charset="-128"/>
                <a:cs typeface="Yu Gothic" panose="020B0400000000000000" pitchFamily="34" charset="-128"/>
              </a:rPr>
              <a:t>業務は〜</a:t>
            </a:r>
            <a:r>
              <a:rPr lang="en-US" altLang="ja-JP" sz="1800" dirty="0">
                <a:effectLst/>
                <a:ea typeface="Yu Gothic" panose="020B0400000000000000" pitchFamily="34" charset="-128"/>
                <a:cs typeface="Yu Gothic" panose="020B0400000000000000" pitchFamily="34" charset="-128"/>
              </a:rPr>
              <a:t>…</a:t>
            </a:r>
            <a:r>
              <a:rPr lang="ja-JP" altLang="ja-JP" sz="1800" dirty="0">
                <a:effectLst/>
                <a:ea typeface="Yu Gothic" panose="020B0400000000000000" pitchFamily="34" charset="-128"/>
                <a:cs typeface="Yu Gothic" panose="020B0400000000000000" pitchFamily="34" charset="-128"/>
              </a:rPr>
              <a:t>最近は〜にはまっています。では次、〜さんお願いします！</a:t>
            </a:r>
            <a:r>
              <a:rPr lang="ja-JP" altLang="ja-JP" dirty="0">
                <a:effectLst/>
              </a:rPr>
              <a:t> </a:t>
            </a:r>
            <a:endParaRPr kumimoji="1" lang="ja-JP" altLang="en-US" dirty="0"/>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10</a:t>
            </a:fld>
            <a:endParaRPr kumimoji="1" lang="ja-JP" altLang="en-US"/>
          </a:p>
        </p:txBody>
      </p:sp>
    </p:spTree>
    <p:extLst>
      <p:ext uri="{BB962C8B-B14F-4D97-AF65-F5344CB8AC3E}">
        <p14:creationId xmlns:p14="http://schemas.microsoft.com/office/powerpoint/2010/main" val="601513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ea typeface="Yu Gothic" panose="020B0400000000000000" pitchFamily="34" charset="-128"/>
                <a:cs typeface="Yu Gothic" panose="020B0400000000000000" pitchFamily="34" charset="-128"/>
              </a:rPr>
              <a:t>ありがとうございました。では、これから取り組む</a:t>
            </a:r>
            <a:r>
              <a:rPr lang="en-US" altLang="ja-JP" sz="1800" dirty="0">
                <a:effectLst/>
                <a:ea typeface="Yu Gothic" panose="020B0400000000000000" pitchFamily="34" charset="-128"/>
                <a:cs typeface="Yu Gothic" panose="020B0400000000000000" pitchFamily="34" charset="-128"/>
              </a:rPr>
              <a:t>Gemba Roundtable</a:t>
            </a:r>
            <a:r>
              <a:rPr lang="ja-JP" altLang="ja-JP" sz="1800">
                <a:effectLst/>
                <a:ea typeface="Yu Gothic" panose="020B0400000000000000" pitchFamily="34" charset="-128"/>
                <a:cs typeface="Yu Gothic" panose="020B0400000000000000" pitchFamily="34" charset="-128"/>
              </a:rPr>
              <a:t>について説明していきます。</a:t>
            </a:r>
            <a:r>
              <a:rPr lang="ja-JP" altLang="ja-JP">
                <a:effectLst/>
              </a:rPr>
              <a:t> </a:t>
            </a:r>
            <a:endParaRPr kumimoji="1" lang="ja-JP" altLang="en-US"/>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11</a:t>
            </a:fld>
            <a:endParaRPr kumimoji="1" lang="ja-JP" altLang="en-US"/>
          </a:p>
        </p:txBody>
      </p:sp>
    </p:spTree>
    <p:extLst>
      <p:ext uri="{BB962C8B-B14F-4D97-AF65-F5344CB8AC3E}">
        <p14:creationId xmlns:p14="http://schemas.microsoft.com/office/powerpoint/2010/main" val="2336700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1800" dirty="0">
                <a:effectLst/>
                <a:latin typeface="Yu Gothic" panose="020B0400000000000000" pitchFamily="34" charset="-128"/>
                <a:cs typeface="Yu Gothic" panose="020B0400000000000000" pitchFamily="34" charset="-128"/>
              </a:rPr>
              <a:t>Gemba Roundtable</a:t>
            </a:r>
            <a:r>
              <a:rPr lang="ja-JP" altLang="ja-JP" sz="1800">
                <a:effectLst/>
                <a:ea typeface="Yu Gothic" panose="020B0400000000000000" pitchFamily="34" charset="-128"/>
                <a:cs typeface="Yu Gothic" panose="020B0400000000000000" pitchFamily="34" charset="-128"/>
              </a:rPr>
              <a:t>とは、現場からはじめる、働きやすさの「未来」会議です。なので、今日は未来予測のデータを一緒に見ていきたいと思います。</a:t>
            </a:r>
            <a:r>
              <a:rPr lang="en-US" altLang="ja-JP" sz="1800" dirty="0">
                <a:effectLst/>
                <a:ea typeface="Yu Gothic" panose="020B0400000000000000" pitchFamily="34" charset="-128"/>
                <a:cs typeface="Yu Gothic" panose="020B0400000000000000" pitchFamily="34" charset="-128"/>
              </a:rPr>
              <a:t>2040</a:t>
            </a:r>
            <a:r>
              <a:rPr lang="ja-JP" altLang="ja-JP" sz="1800">
                <a:effectLst/>
                <a:ea typeface="Yu Gothic" panose="020B0400000000000000" pitchFamily="34" charset="-128"/>
                <a:cs typeface="Yu Gothic" panose="020B0400000000000000" pitchFamily="34" charset="-128"/>
              </a:rPr>
              <a:t>年の未来には、どんなことが起きると予測されているのでしょうか？</a:t>
            </a:r>
            <a:r>
              <a:rPr lang="ja-JP" altLang="ja-JP">
                <a:effectLst/>
              </a:rPr>
              <a:t> </a:t>
            </a:r>
            <a:endParaRPr kumimoji="1" lang="ja-JP" altLang="en-US"/>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12</a:t>
            </a:fld>
            <a:endParaRPr kumimoji="1" lang="ja-JP" altLang="en-US"/>
          </a:p>
        </p:txBody>
      </p:sp>
    </p:spTree>
    <p:extLst>
      <p:ext uri="{BB962C8B-B14F-4D97-AF65-F5344CB8AC3E}">
        <p14:creationId xmlns:p14="http://schemas.microsoft.com/office/powerpoint/2010/main" val="25362991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lnSpc>
                <a:spcPct val="115000"/>
              </a:lnSpc>
            </a:pP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日本の人口動態を見ていきましょう。</a:t>
            </a:r>
            <a:endParaRPr lang="ja-JP" altLang="ja-JP" sz="1800" dirty="0">
              <a:effectLst/>
              <a:latin typeface="游明朝" panose="02020400000000000000" pitchFamily="18" charset="-128"/>
              <a:ea typeface="游明朝" panose="02020400000000000000" pitchFamily="18" charset="-128"/>
              <a:cs typeface="游明朝" panose="02020400000000000000" pitchFamily="18" charset="-128"/>
            </a:endParaRPr>
          </a:p>
          <a:p>
            <a:pPr algn="just">
              <a:lnSpc>
                <a:spcPct val="115000"/>
              </a:lnSpc>
            </a:pP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人口全体としては、</a:t>
            </a:r>
            <a:r>
              <a:rPr lang="en-US" altLang="ja-JP" sz="1800" dirty="0">
                <a:effectLst/>
                <a:latin typeface="游明朝" panose="02020400000000000000" pitchFamily="18" charset="-128"/>
                <a:ea typeface="Yu Gothic" panose="020B0400000000000000" pitchFamily="34" charset="-128"/>
                <a:cs typeface="Yu Gothic" panose="020B0400000000000000" pitchFamily="34" charset="-128"/>
              </a:rPr>
              <a:t>11%</a:t>
            </a: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a:t>
            </a:r>
            <a:r>
              <a:rPr lang="en-US" altLang="ja-JP" sz="1800" dirty="0">
                <a:effectLst/>
                <a:latin typeface="游明朝" panose="02020400000000000000" pitchFamily="18" charset="-128"/>
                <a:ea typeface="Yu Gothic" panose="020B0400000000000000" pitchFamily="34" charset="-128"/>
                <a:cs typeface="Yu Gothic" panose="020B0400000000000000" pitchFamily="34" charset="-128"/>
              </a:rPr>
              <a:t>1,000</a:t>
            </a: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万人以上減ります。さらに、</a:t>
            </a:r>
            <a:r>
              <a:rPr lang="en-US" altLang="ja-JP" sz="1800" dirty="0">
                <a:effectLst/>
                <a:latin typeface="游明朝" panose="02020400000000000000" pitchFamily="18" charset="-128"/>
                <a:ea typeface="Yu Gothic" panose="020B0400000000000000" pitchFamily="34" charset="-128"/>
                <a:cs typeface="Yu Gothic" panose="020B0400000000000000" pitchFamily="34" charset="-128"/>
              </a:rPr>
              <a:t>65</a:t>
            </a: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歳以上の割合が</a:t>
            </a:r>
            <a:r>
              <a:rPr lang="en-US" altLang="ja-JP" sz="1800" dirty="0">
                <a:effectLst/>
                <a:latin typeface="游明朝" panose="02020400000000000000" pitchFamily="18" charset="-128"/>
                <a:ea typeface="Yu Gothic" panose="020B0400000000000000" pitchFamily="34" charset="-128"/>
                <a:cs typeface="Yu Gothic" panose="020B0400000000000000" pitchFamily="34" charset="-128"/>
              </a:rPr>
              <a:t>35%</a:t>
            </a: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に迫ります。結果として、働き盛りとされてきた生産人口が、</a:t>
            </a:r>
            <a:r>
              <a:rPr lang="en-US" altLang="ja-JP" sz="1800" dirty="0">
                <a:effectLst/>
                <a:latin typeface="游明朝" panose="02020400000000000000" pitchFamily="18" charset="-128"/>
                <a:ea typeface="Yu Gothic" panose="020B0400000000000000" pitchFamily="34" charset="-128"/>
                <a:cs typeface="Yu Gothic" panose="020B0400000000000000" pitchFamily="34" charset="-128"/>
              </a:rPr>
              <a:t>20%</a:t>
            </a: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減ることになります。これは、近畿地方の労働力がごっそり減るのと同じインパクトがあります。</a:t>
            </a:r>
            <a:endParaRPr lang="ja-JP" altLang="ja-JP" sz="1800" dirty="0">
              <a:effectLst/>
              <a:latin typeface="游明朝" panose="02020400000000000000" pitchFamily="18" charset="-128"/>
              <a:ea typeface="游明朝" panose="02020400000000000000" pitchFamily="18" charset="-128"/>
              <a:cs typeface="游明朝" panose="02020400000000000000" pitchFamily="18" charset="-128"/>
            </a:endParaRP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13</a:t>
            </a:fld>
            <a:endParaRPr kumimoji="1" lang="ja-JP" altLang="en-US"/>
          </a:p>
        </p:txBody>
      </p:sp>
    </p:spTree>
    <p:extLst>
      <p:ext uri="{BB962C8B-B14F-4D97-AF65-F5344CB8AC3E}">
        <p14:creationId xmlns:p14="http://schemas.microsoft.com/office/powerpoint/2010/main" val="22128279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ea typeface="Yu Gothic" panose="020B0400000000000000" pitchFamily="34" charset="-128"/>
                <a:cs typeface="Yu Gothic" panose="020B0400000000000000" pitchFamily="34" charset="-128"/>
              </a:rPr>
              <a:t>これらを合わせると、労働力不足がどんどん深刻になっていくのです</a:t>
            </a:r>
            <a:r>
              <a:rPr lang="ja-JP" altLang="ja-JP">
                <a:effectLst/>
              </a:rPr>
              <a:t> </a:t>
            </a:r>
            <a:endParaRPr kumimoji="1" lang="ja-JP" altLang="en-US"/>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14</a:t>
            </a:fld>
            <a:endParaRPr kumimoji="1" lang="ja-JP" altLang="en-US"/>
          </a:p>
        </p:txBody>
      </p:sp>
    </p:spTree>
    <p:extLst>
      <p:ext uri="{BB962C8B-B14F-4D97-AF65-F5344CB8AC3E}">
        <p14:creationId xmlns:p14="http://schemas.microsoft.com/office/powerpoint/2010/main" val="3459347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lnSpc>
                <a:spcPct val="115000"/>
              </a:lnSpc>
            </a:pPr>
            <a:r>
              <a:rPr lang="ja-JP" altLang="ja-JP" sz="1800" dirty="0">
                <a:solidFill>
                  <a:srgbClr val="FF0000"/>
                </a:solidFill>
                <a:effectLst/>
                <a:ea typeface="游ゴシック" panose="020B0400000000000000" pitchFamily="50" charset="-128"/>
                <a:cs typeface="游ゴシック" panose="020B0400000000000000" pitchFamily="50" charset="-128"/>
              </a:rPr>
              <a:t>（スライド内にある社員の年齢構成グラフ・想定される変化と対応については、自社・自組織に合わせて変更してください）</a:t>
            </a:r>
            <a:endParaRPr lang="en-US" altLang="ja-JP" sz="1800" dirty="0">
              <a:effectLst/>
              <a:latin typeface="游明朝" panose="02020400000000000000" pitchFamily="18" charset="-128"/>
              <a:ea typeface="Yu Gothic" panose="020B0400000000000000" pitchFamily="34" charset="-128"/>
              <a:cs typeface="Yu Gothic" panose="020B0400000000000000" pitchFamily="34" charset="-128"/>
            </a:endParaRPr>
          </a:p>
          <a:p>
            <a:pPr algn="just">
              <a:lnSpc>
                <a:spcPct val="115000"/>
              </a:lnSpc>
            </a:pP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では私たちの組織はどうでしょうか。今の社員全体の年齢構成を見てみましょう。日本全体の年齢構成と比べると〜ですね。さらに</a:t>
            </a:r>
            <a:r>
              <a:rPr lang="en-US" altLang="ja-JP" sz="1800" dirty="0">
                <a:effectLst/>
                <a:latin typeface="游明朝" panose="02020400000000000000" pitchFamily="18" charset="-128"/>
                <a:ea typeface="Yu Gothic" panose="020B0400000000000000" pitchFamily="34" charset="-128"/>
                <a:cs typeface="Yu Gothic" panose="020B0400000000000000" pitchFamily="34" charset="-128"/>
              </a:rPr>
              <a:t>…</a:t>
            </a: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（現在の状況から、約</a:t>
            </a:r>
            <a:r>
              <a:rPr lang="en-US" altLang="ja-JP" sz="1800" dirty="0">
                <a:effectLst/>
                <a:latin typeface="游明朝" panose="02020400000000000000" pitchFamily="18" charset="-128"/>
                <a:ea typeface="Yu Gothic" panose="020B0400000000000000" pitchFamily="34" charset="-128"/>
                <a:cs typeface="Yu Gothic" panose="020B0400000000000000" pitchFamily="34" charset="-128"/>
              </a:rPr>
              <a:t>20</a:t>
            </a: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年後想定し、起こりうることをリストアップする）</a:t>
            </a:r>
            <a:endParaRPr lang="ja-JP" altLang="ja-JP" sz="1800" dirty="0">
              <a:effectLst/>
              <a:latin typeface="游明朝" panose="02020400000000000000" pitchFamily="18" charset="-128"/>
              <a:ea typeface="游明朝" panose="02020400000000000000" pitchFamily="18" charset="-128"/>
              <a:cs typeface="游明朝" panose="02020400000000000000" pitchFamily="18" charset="-128"/>
            </a:endParaRP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15</a:t>
            </a:fld>
            <a:endParaRPr kumimoji="1" lang="ja-JP" altLang="en-US"/>
          </a:p>
        </p:txBody>
      </p:sp>
    </p:spTree>
    <p:extLst>
      <p:ext uri="{BB962C8B-B14F-4D97-AF65-F5344CB8AC3E}">
        <p14:creationId xmlns:p14="http://schemas.microsoft.com/office/powerpoint/2010/main" val="4807865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lnSpc>
                <a:spcPct val="115000"/>
              </a:lnSpc>
            </a:pPr>
            <a:r>
              <a:rPr lang="ja-JP" altLang="ja-JP" sz="1800" dirty="0">
                <a:solidFill>
                  <a:srgbClr val="FF0000"/>
                </a:solidFill>
                <a:effectLst/>
                <a:ea typeface="游ゴシック" panose="020B0400000000000000" pitchFamily="50" charset="-128"/>
                <a:cs typeface="游ゴシック" panose="020B0400000000000000" pitchFamily="50" charset="-128"/>
              </a:rPr>
              <a:t>（スライド内にある円の中の文言は、自社・自組織に合わせて変更してください）</a:t>
            </a:r>
            <a:endParaRPr lang="en-US" altLang="ja-JP" sz="1800" dirty="0">
              <a:effectLst/>
              <a:latin typeface="游明朝" panose="02020400000000000000" pitchFamily="18" charset="-128"/>
              <a:ea typeface="Yu Gothic" panose="020B0400000000000000" pitchFamily="34" charset="-128"/>
              <a:cs typeface="Yu Gothic" panose="020B0400000000000000" pitchFamily="34" charset="-128"/>
            </a:endParaRPr>
          </a:p>
          <a:p>
            <a:pPr algn="just">
              <a:lnSpc>
                <a:spcPct val="115000"/>
              </a:lnSpc>
            </a:pP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つまり、私たちは</a:t>
            </a:r>
            <a:r>
              <a:rPr lang="en-US" altLang="ja-JP" sz="1800" dirty="0">
                <a:effectLst/>
                <a:latin typeface="游明朝" panose="02020400000000000000" pitchFamily="18" charset="-128"/>
                <a:ea typeface="Yu Gothic" panose="020B0400000000000000" pitchFamily="34" charset="-128"/>
                <a:cs typeface="Yu Gothic" panose="020B0400000000000000" pitchFamily="34" charset="-128"/>
              </a:rPr>
              <a:t>2040</a:t>
            </a:r>
            <a:r>
              <a:rPr lang="ja-JP" altLang="en-US" sz="1800" dirty="0">
                <a:effectLst/>
                <a:latin typeface="游明朝" panose="02020400000000000000" pitchFamily="18" charset="-128"/>
                <a:ea typeface="Yu Gothic" panose="020B0400000000000000" pitchFamily="34" charset="-128"/>
                <a:cs typeface="Yu Gothic" panose="020B0400000000000000" pitchFamily="34" charset="-128"/>
              </a:rPr>
              <a:t>年</a:t>
            </a: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には劇的な社員構成の変化の中で仕事をしていくことになります。いち早くできることを、今始める必要があるのです。</a:t>
            </a:r>
            <a:endParaRPr lang="ja-JP" altLang="ja-JP" sz="1800" dirty="0">
              <a:effectLst/>
              <a:latin typeface="游明朝" panose="02020400000000000000" pitchFamily="18" charset="-128"/>
              <a:ea typeface="游明朝" panose="02020400000000000000" pitchFamily="18" charset="-128"/>
              <a:cs typeface="游明朝" panose="02020400000000000000" pitchFamily="18" charset="-128"/>
            </a:endParaRP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16</a:t>
            </a:fld>
            <a:endParaRPr kumimoji="1" lang="ja-JP" altLang="en-US"/>
          </a:p>
        </p:txBody>
      </p:sp>
    </p:spTree>
    <p:extLst>
      <p:ext uri="{BB962C8B-B14F-4D97-AF65-F5344CB8AC3E}">
        <p14:creationId xmlns:p14="http://schemas.microsoft.com/office/powerpoint/2010/main" val="3755855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effectLst/>
                <a:ea typeface="Yu Gothic" panose="020B0400000000000000" pitchFamily="34" charset="-128"/>
                <a:cs typeface="Yu Gothic" panose="020B0400000000000000" pitchFamily="34" charset="-128"/>
              </a:rPr>
              <a:t>そこで、この</a:t>
            </a:r>
            <a:r>
              <a:rPr lang="en-US" altLang="ja-JP" sz="1800" dirty="0">
                <a:effectLst/>
                <a:ea typeface="Yu Gothic" panose="020B0400000000000000" pitchFamily="34" charset="-128"/>
                <a:cs typeface="Yu Gothic" panose="020B0400000000000000" pitchFamily="34" charset="-128"/>
              </a:rPr>
              <a:t>Gemba Roundtable</a:t>
            </a:r>
            <a:r>
              <a:rPr lang="ja-JP" altLang="ja-JP" sz="1800" dirty="0">
                <a:effectLst/>
                <a:ea typeface="Yu Gothic" panose="020B0400000000000000" pitchFamily="34" charset="-128"/>
                <a:cs typeface="Yu Gothic" panose="020B0400000000000000" pitchFamily="34" charset="-128"/>
              </a:rPr>
              <a:t>が生まれました。未来の働きやすさを議論するための、探索型の会議体です。先ほどのような未来予測から逆算すること、そして皆さんのような多様なメンバーが議論すること、この</a:t>
            </a:r>
            <a:r>
              <a:rPr lang="en-US" altLang="ja-JP" sz="1800" dirty="0">
                <a:effectLst/>
                <a:ea typeface="Yu Gothic" panose="020B0400000000000000" pitchFamily="34" charset="-128"/>
                <a:cs typeface="Yu Gothic" panose="020B0400000000000000" pitchFamily="34" charset="-128"/>
              </a:rPr>
              <a:t>2</a:t>
            </a:r>
            <a:r>
              <a:rPr lang="ja-JP" altLang="ja-JP" sz="1800" dirty="0">
                <a:effectLst/>
                <a:ea typeface="Yu Gothic" panose="020B0400000000000000" pitchFamily="34" charset="-128"/>
                <a:cs typeface="Yu Gothic" panose="020B0400000000000000" pitchFamily="34" charset="-128"/>
              </a:rPr>
              <a:t>つを組み合わせて未来に起こりうる課題を考えます。</a:t>
            </a:r>
            <a:r>
              <a:rPr lang="ja-JP" altLang="ja-JP" dirty="0">
                <a:effectLst/>
              </a:rPr>
              <a:t> </a:t>
            </a:r>
            <a:endParaRPr kumimoji="1" lang="ja-JP" altLang="en-US" dirty="0"/>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17</a:t>
            </a:fld>
            <a:endParaRPr kumimoji="1" lang="ja-JP" altLang="en-US"/>
          </a:p>
        </p:txBody>
      </p:sp>
    </p:spTree>
    <p:extLst>
      <p:ext uri="{BB962C8B-B14F-4D97-AF65-F5344CB8AC3E}">
        <p14:creationId xmlns:p14="http://schemas.microsoft.com/office/powerpoint/2010/main" val="29305781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a:effectLst/>
                <a:latin typeface="游明朝" panose="02020400000000000000" pitchFamily="18" charset="-128"/>
                <a:ea typeface="Yu Gothic" panose="020B0400000000000000" pitchFamily="34" charset="-128"/>
                <a:cs typeface="Yu Gothic" panose="020B0400000000000000" pitchFamily="34" charset="-128"/>
              </a:rPr>
              <a:t>では、今回の議論のテーマに移りたいと思います。人口動態の変化によって、働き方に影響するものは沢山ありますが、その中でも今回着目するものを定めています。</a:t>
            </a:r>
            <a:endParaRPr lang="ja-JP" altLang="ja-JP" sz="1800">
              <a:effectLst/>
              <a:latin typeface="游明朝" panose="02020400000000000000" pitchFamily="18" charset="-128"/>
              <a:ea typeface="游明朝" panose="02020400000000000000" pitchFamily="18" charset="-128"/>
              <a:cs typeface="游明朝" panose="02020400000000000000" pitchFamily="18" charset="-128"/>
            </a:endParaRP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18</a:t>
            </a:fld>
            <a:endParaRPr kumimoji="1" lang="ja-JP" altLang="en-US"/>
          </a:p>
        </p:txBody>
      </p:sp>
    </p:spTree>
    <p:extLst>
      <p:ext uri="{BB962C8B-B14F-4D97-AF65-F5344CB8AC3E}">
        <p14:creationId xmlns:p14="http://schemas.microsoft.com/office/powerpoint/2010/main" val="17618344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1800" dirty="0">
                <a:effectLst/>
                <a:latin typeface="Yu Gothic" panose="020B0400000000000000" pitchFamily="34" charset="-128"/>
                <a:cs typeface="Yu Gothic" panose="020B0400000000000000" pitchFamily="34" charset="-128"/>
              </a:rPr>
              <a:t>2040</a:t>
            </a:r>
            <a:r>
              <a:rPr lang="ja-JP" altLang="ja-JP" sz="1800">
                <a:effectLst/>
                <a:ea typeface="Yu Gothic" panose="020B0400000000000000" pitchFamily="34" charset="-128"/>
                <a:cs typeface="Yu Gothic" panose="020B0400000000000000" pitchFamily="34" charset="-128"/>
              </a:rPr>
              <a:t>年、私たちは「多様な家族」を前提とした働き方ができているか？ です。</a:t>
            </a:r>
            <a:r>
              <a:rPr lang="ja-JP" altLang="ja-JP">
                <a:effectLst/>
              </a:rPr>
              <a:t> </a:t>
            </a:r>
            <a:endParaRPr kumimoji="1" lang="ja-JP" altLang="en-US"/>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19</a:t>
            </a:fld>
            <a:endParaRPr kumimoji="1" lang="ja-JP" altLang="en-US"/>
          </a:p>
        </p:txBody>
      </p:sp>
    </p:spTree>
    <p:extLst>
      <p:ext uri="{BB962C8B-B14F-4D97-AF65-F5344CB8AC3E}">
        <p14:creationId xmlns:p14="http://schemas.microsoft.com/office/powerpoint/2010/main" val="2950812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effectLst/>
                <a:latin typeface="+mn-ea"/>
                <a:ea typeface="+mn-ea"/>
                <a:cs typeface="游ゴシック" panose="020B0400000000000000" pitchFamily="50" charset="-128"/>
              </a:rPr>
              <a:t>皆さんがこれから取り組む</a:t>
            </a:r>
            <a:r>
              <a:rPr lang="en-US" altLang="ja-JP" sz="1800" dirty="0">
                <a:effectLst/>
                <a:latin typeface="+mn-ea"/>
                <a:ea typeface="+mn-ea"/>
                <a:cs typeface="游ゴシック" panose="020B0400000000000000" pitchFamily="50" charset="-128"/>
              </a:rPr>
              <a:t>Gemba Roundtable</a:t>
            </a:r>
            <a:r>
              <a:rPr lang="ja-JP" altLang="ja-JP" sz="1800" dirty="0">
                <a:effectLst/>
                <a:latin typeface="+mn-ea"/>
                <a:ea typeface="+mn-ea"/>
                <a:cs typeface="游ゴシック" panose="020B0400000000000000" pitchFamily="50" charset="-128"/>
              </a:rPr>
              <a:t>は、未来の働きやすさを議論する探索型の会議体です。</a:t>
            </a:r>
            <a:endParaRPr kumimoji="1" lang="en-US" altLang="ja-JP" sz="1800" dirty="0">
              <a:latin typeface="+mn-ea"/>
              <a:ea typeface="+mn-ea"/>
            </a:endParaRPr>
          </a:p>
          <a:p>
            <a:r>
              <a:rPr lang="en-US" altLang="ja-JP" sz="1800" dirty="0">
                <a:effectLst/>
                <a:latin typeface="+mn-ea"/>
                <a:ea typeface="+mn-ea"/>
                <a:cs typeface="游ゴシック" panose="020B0400000000000000" pitchFamily="50" charset="-128"/>
              </a:rPr>
              <a:t>Gemba Roundtable</a:t>
            </a:r>
            <a:r>
              <a:rPr lang="ja-JP" altLang="ja-JP" sz="1800" dirty="0">
                <a:effectLst/>
                <a:latin typeface="+mn-ea"/>
                <a:ea typeface="+mn-ea"/>
                <a:cs typeface="游ゴシック" panose="020B0400000000000000" pitchFamily="50" charset="-128"/>
              </a:rPr>
              <a:t>の目的は</a:t>
            </a:r>
            <a:r>
              <a:rPr kumimoji="1" lang="ja-JP" altLang="en-US" sz="1800" dirty="0">
                <a:latin typeface="+mn-ea"/>
                <a:ea typeface="+mn-ea"/>
              </a:rPr>
              <a:t>、未来の働きやすさを議論し考えることで、課題を洗い出し、これから取り組むべきアクションの種を見つけることです。</a:t>
            </a:r>
          </a:p>
          <a:p>
            <a:endParaRPr kumimoji="1" lang="ja-JP" altLang="en-US" dirty="0"/>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2</a:t>
            </a:fld>
            <a:endParaRPr kumimoji="1" lang="ja-JP" altLang="en-US"/>
          </a:p>
        </p:txBody>
      </p:sp>
    </p:spTree>
    <p:extLst>
      <p:ext uri="{BB962C8B-B14F-4D97-AF65-F5344CB8AC3E}">
        <p14:creationId xmlns:p14="http://schemas.microsoft.com/office/powerpoint/2010/main" val="39744814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a:effectLst/>
                <a:latin typeface="游明朝" panose="02020400000000000000" pitchFamily="18" charset="-128"/>
                <a:ea typeface="Yu Gothic" panose="020B0400000000000000" pitchFamily="34" charset="-128"/>
                <a:cs typeface="Yu Gothic" panose="020B0400000000000000" pitchFamily="34" charset="-128"/>
              </a:rPr>
              <a:t>背景を理解するために、そして議論当日に議論から入れるように、未来予測を一緒に学んでいきましょう。まず、データです。</a:t>
            </a:r>
            <a:endParaRPr lang="ja-JP" altLang="ja-JP" sz="1800">
              <a:effectLst/>
              <a:latin typeface="游明朝" panose="02020400000000000000" pitchFamily="18" charset="-128"/>
              <a:ea typeface="游明朝" panose="02020400000000000000" pitchFamily="18" charset="-128"/>
              <a:cs typeface="游明朝" panose="02020400000000000000" pitchFamily="18" charset="-128"/>
            </a:endParaRP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20</a:t>
            </a:fld>
            <a:endParaRPr kumimoji="1" lang="ja-JP" altLang="en-US"/>
          </a:p>
        </p:txBody>
      </p:sp>
    </p:spTree>
    <p:extLst>
      <p:ext uri="{BB962C8B-B14F-4D97-AF65-F5344CB8AC3E}">
        <p14:creationId xmlns:p14="http://schemas.microsoft.com/office/powerpoint/2010/main" val="39402224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ja-JP" sz="1800">
              <a:effectLst/>
              <a:latin typeface="游明朝" panose="02020400000000000000" pitchFamily="18" charset="-128"/>
              <a:ea typeface="游明朝" panose="02020400000000000000" pitchFamily="18" charset="-128"/>
              <a:cs typeface="游明朝" panose="02020400000000000000" pitchFamily="18" charset="-128"/>
            </a:endParaRP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21</a:t>
            </a:fld>
            <a:endParaRPr kumimoji="1" lang="ja-JP" altLang="en-US"/>
          </a:p>
        </p:txBody>
      </p:sp>
    </p:spTree>
    <p:extLst>
      <p:ext uri="{BB962C8B-B14F-4D97-AF65-F5344CB8AC3E}">
        <p14:creationId xmlns:p14="http://schemas.microsoft.com/office/powerpoint/2010/main" val="41148776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a:effectLst/>
                <a:ea typeface="Yu Gothic" panose="020B0400000000000000" pitchFamily="34" charset="-128"/>
                <a:cs typeface="Yu Gothic" panose="020B0400000000000000" pitchFamily="34" charset="-128"/>
              </a:rPr>
              <a:t>政府が出している世帯の将来推計データから、日本の全世帯を</a:t>
            </a:r>
            <a:r>
              <a:rPr lang="en-US" altLang="ja-JP" sz="1800" dirty="0">
                <a:effectLst/>
                <a:ea typeface="Yu Gothic" panose="020B0400000000000000" pitchFamily="34" charset="-128"/>
                <a:cs typeface="Yu Gothic" panose="020B0400000000000000" pitchFamily="34" charset="-128"/>
              </a:rPr>
              <a:t>10</a:t>
            </a:r>
            <a:r>
              <a:rPr lang="ja-JP" altLang="ja-JP" sz="1800">
                <a:effectLst/>
                <a:ea typeface="Yu Gothic" panose="020B0400000000000000" pitchFamily="34" charset="-128"/>
                <a:cs typeface="Yu Gothic" panose="020B0400000000000000" pitchFamily="34" charset="-128"/>
              </a:rPr>
              <a:t>世帯に凝縮してみたのがこの図です。</a:t>
            </a:r>
            <a:r>
              <a:rPr lang="en-US" altLang="ja-JP" sz="1800" dirty="0">
                <a:effectLst/>
                <a:ea typeface="Yu Gothic" panose="020B0400000000000000" pitchFamily="34" charset="-128"/>
                <a:cs typeface="Yu Gothic" panose="020B0400000000000000" pitchFamily="34" charset="-128"/>
              </a:rPr>
              <a:t>2020</a:t>
            </a:r>
            <a:r>
              <a:rPr lang="ja-JP" altLang="ja-JP" sz="1800">
                <a:effectLst/>
                <a:ea typeface="Yu Gothic" panose="020B0400000000000000" pitchFamily="34" charset="-128"/>
                <a:cs typeface="Yu Gothic" panose="020B0400000000000000" pitchFamily="34" charset="-128"/>
              </a:rPr>
              <a:t>年はご覧の通り、なんとなく皆さんのイメージに合っているのではないでしょうか。</a:t>
            </a:r>
            <a:r>
              <a:rPr lang="ja-JP" altLang="ja-JP" sz="2800">
                <a:effectLst/>
              </a:rPr>
              <a:t> </a:t>
            </a:r>
            <a:endParaRPr lang="ja-JP" altLang="ja-JP" sz="1800">
              <a:effectLst/>
              <a:latin typeface="游明朝" panose="02020400000000000000" pitchFamily="18" charset="-128"/>
              <a:ea typeface="游明朝" panose="02020400000000000000" pitchFamily="18" charset="-128"/>
              <a:cs typeface="游明朝" panose="02020400000000000000" pitchFamily="18" charset="-128"/>
            </a:endParaRP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22</a:t>
            </a:fld>
            <a:endParaRPr kumimoji="1" lang="ja-JP" altLang="en-US"/>
          </a:p>
        </p:txBody>
      </p:sp>
    </p:spTree>
    <p:extLst>
      <p:ext uri="{BB962C8B-B14F-4D97-AF65-F5344CB8AC3E}">
        <p14:creationId xmlns:p14="http://schemas.microsoft.com/office/powerpoint/2010/main" val="7820134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effectLst/>
                <a:ea typeface="Yu Gothic" panose="020B0400000000000000" pitchFamily="34" charset="-128"/>
                <a:cs typeface="Yu Gothic" panose="020B0400000000000000" pitchFamily="34" charset="-128"/>
              </a:rPr>
              <a:t>これが、</a:t>
            </a:r>
            <a:r>
              <a:rPr lang="en-US" altLang="ja-JP" sz="1800" dirty="0">
                <a:effectLst/>
                <a:ea typeface="Yu Gothic" panose="020B0400000000000000" pitchFamily="34" charset="-128"/>
                <a:cs typeface="Yu Gothic" panose="020B0400000000000000" pitchFamily="34" charset="-128"/>
              </a:rPr>
              <a:t>2040</a:t>
            </a:r>
            <a:r>
              <a:rPr lang="ja-JP" altLang="ja-JP" sz="1800" dirty="0">
                <a:effectLst/>
                <a:ea typeface="Yu Gothic" panose="020B0400000000000000" pitchFamily="34" charset="-128"/>
                <a:cs typeface="Yu Gothic" panose="020B0400000000000000" pitchFamily="34" charset="-128"/>
              </a:rPr>
              <a:t>年には、大きな変化を迎えます。「家族」と言った時に思い浮かぶ、アニメや映画で表現される「子がいる夫婦」は全体で</a:t>
            </a:r>
            <a:r>
              <a:rPr lang="en-US" altLang="ja-JP" sz="1800" dirty="0">
                <a:effectLst/>
                <a:ea typeface="Yu Gothic" panose="020B0400000000000000" pitchFamily="34" charset="-128"/>
                <a:cs typeface="Yu Gothic" panose="020B0400000000000000" pitchFamily="34" charset="-128"/>
              </a:rPr>
              <a:t>2</a:t>
            </a:r>
            <a:r>
              <a:rPr lang="ja-JP" altLang="ja-JP" sz="1800" dirty="0">
                <a:effectLst/>
                <a:ea typeface="Yu Gothic" panose="020B0400000000000000" pitchFamily="34" charset="-128"/>
                <a:cs typeface="Yu Gothic" panose="020B0400000000000000" pitchFamily="34" charset="-128"/>
              </a:rPr>
              <a:t>割に過ぎず少数派になります。さらに、ひとり親世帯は、子がいる世帯の</a:t>
            </a:r>
            <a:r>
              <a:rPr lang="en-US" altLang="ja-JP" sz="1800" dirty="0">
                <a:effectLst/>
                <a:ea typeface="Yu Gothic" panose="020B0400000000000000" pitchFamily="34" charset="-128"/>
                <a:cs typeface="Yu Gothic" panose="020B0400000000000000" pitchFamily="34" charset="-128"/>
              </a:rPr>
              <a:t>1/3</a:t>
            </a:r>
            <a:r>
              <a:rPr lang="ja-JP" altLang="ja-JP" sz="1800" dirty="0">
                <a:effectLst/>
                <a:ea typeface="Yu Gothic" panose="020B0400000000000000" pitchFamily="34" charset="-128"/>
                <a:cs typeface="Yu Gothic" panose="020B0400000000000000" pitchFamily="34" charset="-128"/>
              </a:rPr>
              <a:t>を占めるようになります。多数派になるのは、単身世帯です。しかも、</a:t>
            </a:r>
            <a:r>
              <a:rPr lang="en-US" altLang="ja-JP" sz="1800" dirty="0">
                <a:effectLst/>
                <a:ea typeface="Yu Gothic" panose="020B0400000000000000" pitchFamily="34" charset="-128"/>
                <a:cs typeface="Yu Gothic" panose="020B0400000000000000" pitchFamily="34" charset="-128"/>
              </a:rPr>
              <a:t>65</a:t>
            </a:r>
            <a:r>
              <a:rPr lang="ja-JP" altLang="ja-JP" sz="1800" dirty="0">
                <a:effectLst/>
                <a:ea typeface="Yu Gothic" panose="020B0400000000000000" pitchFamily="34" charset="-128"/>
                <a:cs typeface="Yu Gothic" panose="020B0400000000000000" pitchFamily="34" charset="-128"/>
              </a:rPr>
              <a:t>歳以上の人口が</a:t>
            </a:r>
            <a:r>
              <a:rPr lang="en-US" altLang="ja-JP" sz="1800" dirty="0">
                <a:effectLst/>
                <a:ea typeface="Yu Gothic" panose="020B0400000000000000" pitchFamily="34" charset="-128"/>
                <a:cs typeface="Yu Gothic" panose="020B0400000000000000" pitchFamily="34" charset="-128"/>
              </a:rPr>
              <a:t>35%</a:t>
            </a:r>
            <a:r>
              <a:rPr lang="ja-JP" altLang="ja-JP" sz="1800" dirty="0">
                <a:effectLst/>
                <a:ea typeface="Yu Gothic" panose="020B0400000000000000" pitchFamily="34" charset="-128"/>
                <a:cs typeface="Yu Gothic" panose="020B0400000000000000" pitchFamily="34" charset="-128"/>
              </a:rPr>
              <a:t>近くなるので、高齢かつ単身の世帯も増えていきます。</a:t>
            </a:r>
            <a:r>
              <a:rPr lang="ja-JP" altLang="ja-JP" dirty="0">
                <a:effectLst/>
              </a:rPr>
              <a:t> </a:t>
            </a:r>
            <a:endParaRPr kumimoji="1" lang="ja-JP" altLang="en-US" dirty="0"/>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23</a:t>
            </a:fld>
            <a:endParaRPr kumimoji="1" lang="ja-JP" altLang="en-US"/>
          </a:p>
        </p:txBody>
      </p:sp>
    </p:spTree>
    <p:extLst>
      <p:ext uri="{BB962C8B-B14F-4D97-AF65-F5344CB8AC3E}">
        <p14:creationId xmlns:p14="http://schemas.microsoft.com/office/powerpoint/2010/main" val="33302805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dirty="0">
                <a:effectLst/>
                <a:latin typeface="游明朝" panose="02020400000000000000" pitchFamily="18" charset="-128"/>
                <a:ea typeface="Yu Gothic" panose="020B0400000000000000" pitchFamily="34" charset="-128"/>
                <a:cs typeface="Yu Gothic" panose="020B0400000000000000" pitchFamily="34" charset="-128"/>
              </a:rPr>
              <a:t>さらに、人口動態に加えて社会背景の変化も見てみましょう。同性パートナーシップを認める組織が増える。要介護者が増える。外国人労働者や、日本で家族を持つ外国籍の方が増える。</a:t>
            </a:r>
            <a:endParaRPr lang="ja-JP" altLang="ja-JP" sz="1800" dirty="0">
              <a:effectLst/>
              <a:latin typeface="游明朝" panose="02020400000000000000" pitchFamily="18" charset="-128"/>
              <a:ea typeface="游明朝" panose="02020400000000000000" pitchFamily="18" charset="-128"/>
              <a:cs typeface="游明朝" panose="02020400000000000000" pitchFamily="18" charset="-128"/>
            </a:endParaRP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24</a:t>
            </a:fld>
            <a:endParaRPr kumimoji="1" lang="ja-JP" altLang="en-US"/>
          </a:p>
        </p:txBody>
      </p:sp>
    </p:spTree>
    <p:extLst>
      <p:ext uri="{BB962C8B-B14F-4D97-AF65-F5344CB8AC3E}">
        <p14:creationId xmlns:p14="http://schemas.microsoft.com/office/powerpoint/2010/main" val="41851979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ea typeface="Yu Gothic" panose="020B0400000000000000" pitchFamily="34" charset="-128"/>
                <a:cs typeface="Yu Gothic" panose="020B0400000000000000" pitchFamily="34" charset="-128"/>
              </a:rPr>
              <a:t>このような変化によって、今後は「家族」の形がどんどん変わって多様になっていきます。今回はこの</a:t>
            </a:r>
            <a:r>
              <a:rPr lang="en-US" altLang="ja-JP" sz="1800" dirty="0">
                <a:effectLst/>
                <a:ea typeface="Yu Gothic" panose="020B0400000000000000" pitchFamily="34" charset="-128"/>
                <a:cs typeface="Yu Gothic" panose="020B0400000000000000" pitchFamily="34" charset="-128"/>
              </a:rPr>
              <a:t>5</a:t>
            </a:r>
            <a:r>
              <a:rPr lang="ja-JP" altLang="ja-JP" sz="1800">
                <a:effectLst/>
                <a:ea typeface="Yu Gothic" panose="020B0400000000000000" pitchFamily="34" charset="-128"/>
                <a:cs typeface="Yu Gothic" panose="020B0400000000000000" pitchFamily="34" charset="-128"/>
              </a:rPr>
              <a:t>つの家族の形をみんなで考えていきたいと思います。この家族に属する社員が増えていった時、どんな課題が出てくるのか？どんな職場であるべきなのか？議論していきましょう！</a:t>
            </a:r>
            <a:r>
              <a:rPr lang="ja-JP" altLang="ja-JP">
                <a:effectLst/>
              </a:rPr>
              <a:t> </a:t>
            </a:r>
            <a:endParaRPr kumimoji="1" lang="ja-JP" altLang="en-US"/>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25</a:t>
            </a:fld>
            <a:endParaRPr kumimoji="1" lang="ja-JP" altLang="en-US"/>
          </a:p>
        </p:txBody>
      </p:sp>
    </p:spTree>
    <p:extLst>
      <p:ext uri="{BB962C8B-B14F-4D97-AF65-F5344CB8AC3E}">
        <p14:creationId xmlns:p14="http://schemas.microsoft.com/office/powerpoint/2010/main" val="38520455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effectLst/>
                <a:ea typeface="Yu Gothic" panose="020B0400000000000000" pitchFamily="34" charset="-128"/>
                <a:cs typeface="Yu Gothic" panose="020B0400000000000000" pitchFamily="34" charset="-128"/>
              </a:rPr>
              <a:t>当日に向けてもう</a:t>
            </a:r>
            <a:r>
              <a:rPr lang="en-US" altLang="ja-JP" sz="1800" dirty="0">
                <a:effectLst/>
                <a:ea typeface="Yu Gothic" panose="020B0400000000000000" pitchFamily="34" charset="-128"/>
                <a:cs typeface="Yu Gothic" panose="020B0400000000000000" pitchFamily="34" charset="-128"/>
              </a:rPr>
              <a:t>1</a:t>
            </a:r>
            <a:r>
              <a:rPr lang="ja-JP" altLang="ja-JP" sz="1800" dirty="0">
                <a:effectLst/>
                <a:ea typeface="Yu Gothic" panose="020B0400000000000000" pitchFamily="34" charset="-128"/>
                <a:cs typeface="Yu Gothic" panose="020B0400000000000000" pitchFamily="34" charset="-128"/>
              </a:rPr>
              <a:t>つ。この</a:t>
            </a:r>
            <a:r>
              <a:rPr lang="en-US" altLang="ja-JP" sz="1800" dirty="0">
                <a:effectLst/>
                <a:ea typeface="Yu Gothic" panose="020B0400000000000000" pitchFamily="34" charset="-128"/>
                <a:cs typeface="Yu Gothic" panose="020B0400000000000000" pitchFamily="34" charset="-128"/>
              </a:rPr>
              <a:t>5</a:t>
            </a:r>
            <a:r>
              <a:rPr lang="ja-JP" altLang="ja-JP" sz="1800" dirty="0">
                <a:effectLst/>
                <a:ea typeface="Yu Gothic" panose="020B0400000000000000" pitchFamily="34" charset="-128"/>
                <a:cs typeface="Yu Gothic" panose="020B0400000000000000" pitchFamily="34" charset="-128"/>
              </a:rPr>
              <a:t>つの家族がどんな形なのか、いくつか動画を見て全員学んでくることをお願いします！</a:t>
            </a:r>
            <a:endParaRPr kumimoji="1" lang="ja-JP" altLang="en-US" dirty="0"/>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26</a:t>
            </a:fld>
            <a:endParaRPr kumimoji="1" lang="ja-JP" altLang="en-US"/>
          </a:p>
        </p:txBody>
      </p:sp>
    </p:spTree>
    <p:extLst>
      <p:ext uri="{BB962C8B-B14F-4D97-AF65-F5344CB8AC3E}">
        <p14:creationId xmlns:p14="http://schemas.microsoft.com/office/powerpoint/2010/main" val="2003016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800" dirty="0">
                <a:latin typeface="+mn-ea"/>
                <a:ea typeface="+mn-ea"/>
              </a:rPr>
              <a:t>少しだけ動画を観てみましょう。</a:t>
            </a:r>
            <a:endParaRPr kumimoji="1" lang="en-US" altLang="ja-JP" sz="1800" dirty="0">
              <a:latin typeface="+mn-ea"/>
              <a:ea typeface="+mn-ea"/>
            </a:endParaRPr>
          </a:p>
          <a:p>
            <a:r>
              <a:rPr kumimoji="1" lang="ja-JP" altLang="en-US" sz="1800" dirty="0">
                <a:latin typeface="+mn-ea"/>
                <a:ea typeface="+mn-ea"/>
              </a:rPr>
              <a:t>（高齢単身世帯の動画、</a:t>
            </a:r>
            <a:r>
              <a:rPr kumimoji="1" lang="en-US" altLang="ja-JP" sz="1800" dirty="0">
                <a:latin typeface="+mn-ea"/>
                <a:ea typeface="+mn-ea"/>
              </a:rPr>
              <a:t>1</a:t>
            </a:r>
            <a:r>
              <a:rPr kumimoji="1" lang="ja-JP" altLang="en-US" sz="1800" dirty="0">
                <a:latin typeface="+mn-ea"/>
                <a:ea typeface="+mn-ea"/>
              </a:rPr>
              <a:t>分</a:t>
            </a:r>
            <a:r>
              <a:rPr kumimoji="1" lang="en-US" altLang="ja-JP" sz="1800" dirty="0">
                <a:latin typeface="+mn-ea"/>
                <a:ea typeface="+mn-ea"/>
              </a:rPr>
              <a:t>40</a:t>
            </a:r>
            <a:r>
              <a:rPr kumimoji="1" lang="ja-JP" altLang="en-US" sz="1800" dirty="0">
                <a:latin typeface="+mn-ea"/>
                <a:ea typeface="+mn-ea"/>
              </a:rPr>
              <a:t>秒くらいまで）</a:t>
            </a: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27</a:t>
            </a:fld>
            <a:endParaRPr kumimoji="1" lang="ja-JP" altLang="en-US"/>
          </a:p>
        </p:txBody>
      </p:sp>
    </p:spTree>
    <p:extLst>
      <p:ext uri="{BB962C8B-B14F-4D97-AF65-F5344CB8AC3E}">
        <p14:creationId xmlns:p14="http://schemas.microsoft.com/office/powerpoint/2010/main" val="6654407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effectLst/>
                <a:ea typeface="游ゴシック" panose="020B0400000000000000" pitchFamily="50" charset="-128"/>
                <a:cs typeface="游ゴシック" panose="020B0400000000000000" pitchFamily="50" charset="-128"/>
              </a:rPr>
              <a:t>普通に視聴すると</a:t>
            </a:r>
            <a:r>
              <a:rPr lang="en-US" altLang="ja-JP" sz="1800" dirty="0">
                <a:effectLst/>
                <a:ea typeface="游ゴシック" panose="020B0400000000000000" pitchFamily="50" charset="-128"/>
                <a:cs typeface="游ゴシック" panose="020B0400000000000000" pitchFamily="50" charset="-128"/>
              </a:rPr>
              <a:t>80</a:t>
            </a:r>
            <a:r>
              <a:rPr lang="ja-JP" altLang="en-US" sz="1800" dirty="0">
                <a:effectLst/>
                <a:ea typeface="游ゴシック" panose="020B0400000000000000" pitchFamily="50" charset="-128"/>
                <a:cs typeface="游ゴシック" panose="020B0400000000000000" pitchFamily="50" charset="-128"/>
              </a:rPr>
              <a:t>分</a:t>
            </a:r>
            <a:r>
              <a:rPr lang="ja-JP" altLang="ja-JP" sz="1800" dirty="0">
                <a:effectLst/>
                <a:ea typeface="游ゴシック" panose="020B0400000000000000" pitchFamily="50" charset="-128"/>
                <a:cs typeface="游ゴシック" panose="020B0400000000000000" pitchFamily="50" charset="-128"/>
              </a:rPr>
              <a:t>程度ですが、</a:t>
            </a:r>
            <a:r>
              <a:rPr lang="en-US" altLang="ja-JP" sz="1800" dirty="0">
                <a:effectLst/>
                <a:ea typeface="游ゴシック" panose="020B0400000000000000" pitchFamily="50" charset="-128"/>
                <a:cs typeface="游ゴシック" panose="020B0400000000000000" pitchFamily="50" charset="-128"/>
              </a:rPr>
              <a:t>1.5</a:t>
            </a:r>
            <a:r>
              <a:rPr lang="ja-JP" altLang="ja-JP" sz="1800" dirty="0">
                <a:effectLst/>
                <a:ea typeface="游ゴシック" panose="020B0400000000000000" pitchFamily="50" charset="-128"/>
                <a:cs typeface="游ゴシック" panose="020B0400000000000000" pitchFamily="50" charset="-128"/>
              </a:rPr>
              <a:t>倍速だと</a:t>
            </a:r>
            <a:r>
              <a:rPr lang="en-US" altLang="ja-JP" sz="1800" dirty="0">
                <a:effectLst/>
                <a:ea typeface="游ゴシック" panose="020B0400000000000000" pitchFamily="50" charset="-128"/>
                <a:cs typeface="游ゴシック" panose="020B0400000000000000" pitchFamily="50" charset="-128"/>
              </a:rPr>
              <a:t>1</a:t>
            </a:r>
            <a:r>
              <a:rPr lang="ja-JP" altLang="ja-JP" sz="1800" dirty="0">
                <a:effectLst/>
                <a:ea typeface="游ゴシック" panose="020B0400000000000000" pitchFamily="50" charset="-128"/>
                <a:cs typeface="游ゴシック" panose="020B0400000000000000" pitchFamily="50" charset="-128"/>
              </a:rPr>
              <a:t>時間程度で視聴完了します。なお、当日は各家族の課題を書き出すワークがあります。よろしくお願いします。</a:t>
            </a:r>
            <a:endParaRPr lang="en-US" altLang="ja-JP" sz="1800" dirty="0">
              <a:effectLst/>
              <a:ea typeface="游ゴシック" panose="020B0400000000000000" pitchFamily="50" charset="-128"/>
              <a:cs typeface="游ゴシック" panose="020B0400000000000000" pitchFamily="50" charset="-128"/>
            </a:endParaRPr>
          </a:p>
          <a:p>
            <a:endParaRPr kumimoji="1" lang="en-US" altLang="ja-JP" sz="1800" dirty="0">
              <a:effectLst/>
              <a:ea typeface="游ゴシック" panose="020B0400000000000000" pitchFamily="50" charset="-128"/>
            </a:endParaRPr>
          </a:p>
          <a:p>
            <a:r>
              <a:rPr lang="ja-JP" altLang="ja-JP" sz="1800" dirty="0">
                <a:effectLst/>
                <a:ea typeface="游ゴシック" panose="020B0400000000000000" pitchFamily="50" charset="-128"/>
                <a:cs typeface="游ゴシック" panose="020B0400000000000000" pitchFamily="50" charset="-128"/>
              </a:rPr>
              <a:t>※これらの参考動画が公開終了になった場合は、適宜他の関連動画に代替願います。</a:t>
            </a:r>
            <a:endParaRPr kumimoji="1" lang="ja-JP" altLang="en-US" dirty="0"/>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28</a:t>
            </a:fld>
            <a:endParaRPr kumimoji="1" lang="ja-JP" altLang="en-US"/>
          </a:p>
        </p:txBody>
      </p:sp>
    </p:spTree>
    <p:extLst>
      <p:ext uri="{BB962C8B-B14F-4D97-AF65-F5344CB8AC3E}">
        <p14:creationId xmlns:p14="http://schemas.microsoft.com/office/powerpoint/2010/main" val="41052343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a:effectLst/>
                <a:ea typeface="Yu Gothic" panose="020B0400000000000000" pitchFamily="34" charset="-128"/>
                <a:cs typeface="Yu Gothic" panose="020B0400000000000000" pitchFamily="34" charset="-128"/>
              </a:rPr>
              <a:t>では最後に、議論当日の連絡事項です。</a:t>
            </a:r>
            <a:r>
              <a:rPr lang="ja-JP" altLang="ja-JP">
                <a:effectLst/>
              </a:rPr>
              <a:t> </a:t>
            </a:r>
            <a:endParaRPr kumimoji="1" lang="ja-JP" altLang="en-US"/>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29</a:t>
            </a:fld>
            <a:endParaRPr kumimoji="1" lang="ja-JP" altLang="en-US"/>
          </a:p>
        </p:txBody>
      </p:sp>
    </p:spTree>
    <p:extLst>
      <p:ext uri="{BB962C8B-B14F-4D97-AF65-F5344CB8AC3E}">
        <p14:creationId xmlns:p14="http://schemas.microsoft.com/office/powerpoint/2010/main" val="3550433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800" dirty="0">
                <a:latin typeface="+mn-ea"/>
                <a:ea typeface="+mn-ea"/>
              </a:rPr>
              <a:t>パナソニックコネクトでは、議論後に様々なアクションの種が見つかり、早速、取り組みの活動につなげています。</a:t>
            </a: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3</a:t>
            </a:fld>
            <a:endParaRPr kumimoji="1" lang="ja-JP" altLang="en-US"/>
          </a:p>
        </p:txBody>
      </p:sp>
    </p:spTree>
    <p:extLst>
      <p:ext uri="{BB962C8B-B14F-4D97-AF65-F5344CB8AC3E}">
        <p14:creationId xmlns:p14="http://schemas.microsoft.com/office/powerpoint/2010/main" val="1568079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800" dirty="0">
                <a:latin typeface="+mn-ea"/>
                <a:ea typeface="+mn-ea"/>
              </a:rPr>
              <a:t>当日までに動画で未来予測を学んでいただいた後、当日は３つのワークに取り組んでいただきます。</a:t>
            </a:r>
            <a:endParaRPr kumimoji="1" lang="en-US" altLang="ja-JP" sz="1800" dirty="0">
              <a:latin typeface="+mn-ea"/>
              <a:ea typeface="+mn-ea"/>
            </a:endParaRPr>
          </a:p>
          <a:p>
            <a:r>
              <a:rPr kumimoji="1" lang="ja-JP" altLang="en-US" sz="1800" dirty="0">
                <a:latin typeface="+mn-ea"/>
                <a:ea typeface="+mn-ea"/>
              </a:rPr>
              <a:t>その後、議論で出た課題を社内で次の取り組みとして活動していきます。</a:t>
            </a: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30</a:t>
            </a:fld>
            <a:endParaRPr kumimoji="1" lang="ja-JP" altLang="en-US"/>
          </a:p>
        </p:txBody>
      </p:sp>
    </p:spTree>
    <p:extLst>
      <p:ext uri="{BB962C8B-B14F-4D97-AF65-F5344CB8AC3E}">
        <p14:creationId xmlns:p14="http://schemas.microsoft.com/office/powerpoint/2010/main" val="17941557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800">
                <a:effectLst/>
                <a:ea typeface="Yu Gothic" panose="020B0400000000000000" pitchFamily="34" charset="-128"/>
                <a:cs typeface="Yu Gothic" panose="020B0400000000000000" pitchFamily="34" charset="-128"/>
              </a:rPr>
              <a:t>当日はこの</a:t>
            </a:r>
            <a:r>
              <a:rPr lang="ja-JP" altLang="ja-JP" sz="1800">
                <a:effectLst/>
                <a:ea typeface="Yu Gothic" panose="020B0400000000000000" pitchFamily="34" charset="-128"/>
                <a:cs typeface="Yu Gothic" panose="020B0400000000000000" pitchFamily="34" charset="-128"/>
              </a:rPr>
              <a:t>スケジュール</a:t>
            </a:r>
            <a:r>
              <a:rPr lang="ja-JP" altLang="en-US" sz="1800">
                <a:effectLst/>
                <a:ea typeface="Yu Gothic" panose="020B0400000000000000" pitchFamily="34" charset="-128"/>
                <a:cs typeface="Yu Gothic" panose="020B0400000000000000" pitchFamily="34" charset="-128"/>
              </a:rPr>
              <a:t>の予定です。</a:t>
            </a:r>
            <a:endParaRPr lang="en-US" altLang="ja-JP" sz="1800" dirty="0">
              <a:effectLst/>
              <a:ea typeface="Yu Gothic" panose="020B0400000000000000" pitchFamily="34" charset="-128"/>
              <a:cs typeface="Yu Gothic" panose="020B0400000000000000" pitchFamily="34" charset="-128"/>
            </a:endParaRPr>
          </a:p>
          <a:p>
            <a:r>
              <a:rPr kumimoji="1" lang="ja-JP" altLang="en-US" sz="1800">
                <a:effectLst/>
                <a:ea typeface="Yu Gothic" panose="020B0400000000000000" pitchFamily="34" charset="-128"/>
              </a:rPr>
              <a:t>１つ目のワークは宿題の動画にある、５つの家族が働くときにどんな課題が出てくるかを想像します。</a:t>
            </a:r>
            <a:endParaRPr kumimoji="1" lang="ja-JP" altLang="en-US"/>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31</a:t>
            </a:fld>
            <a:endParaRPr kumimoji="1" lang="ja-JP" altLang="en-US"/>
          </a:p>
        </p:txBody>
      </p:sp>
    </p:spTree>
    <p:extLst>
      <p:ext uri="{BB962C8B-B14F-4D97-AF65-F5344CB8AC3E}">
        <p14:creationId xmlns:p14="http://schemas.microsoft.com/office/powerpoint/2010/main" val="39684605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800">
                <a:effectLst/>
                <a:ea typeface="Yu Gothic" panose="020B0400000000000000" pitchFamily="34" charset="-128"/>
                <a:cs typeface="Yu Gothic" panose="020B0400000000000000" pitchFamily="34" charset="-128"/>
              </a:rPr>
              <a:t>２つ目のワークはその家族の社員が働くときのペルソナを深掘りしながら、解像度を上げて想像をしていくグループワークです。</a:t>
            </a:r>
            <a:endParaRPr kumimoji="1" lang="ja-JP" altLang="en-US"/>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32</a:t>
            </a:fld>
            <a:endParaRPr kumimoji="1" lang="ja-JP" altLang="en-US"/>
          </a:p>
        </p:txBody>
      </p:sp>
    </p:spTree>
    <p:extLst>
      <p:ext uri="{BB962C8B-B14F-4D97-AF65-F5344CB8AC3E}">
        <p14:creationId xmlns:p14="http://schemas.microsoft.com/office/powerpoint/2010/main" val="34115505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800" dirty="0"/>
              <a:t>３つ目のワークは、さまざまな家族が同じ会社で働くときに、どのようなことがあれば良いのか、未来を想像します。</a:t>
            </a: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33</a:t>
            </a:fld>
            <a:endParaRPr kumimoji="1" lang="ja-JP" altLang="en-US"/>
          </a:p>
        </p:txBody>
      </p:sp>
    </p:spTree>
    <p:extLst>
      <p:ext uri="{BB962C8B-B14F-4D97-AF65-F5344CB8AC3E}">
        <p14:creationId xmlns:p14="http://schemas.microsoft.com/office/powerpoint/2010/main" val="5696899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1800" dirty="0">
                <a:effectLst/>
                <a:latin typeface="Yu Gothic" panose="020B0400000000000000" pitchFamily="34" charset="-128"/>
                <a:cs typeface="Yu Gothic" panose="020B0400000000000000" pitchFamily="34" charset="-128"/>
              </a:rPr>
              <a:t>(</a:t>
            </a:r>
            <a:r>
              <a:rPr lang="ja-JP" altLang="ja-JP" sz="1800">
                <a:effectLst/>
                <a:ea typeface="Yu Gothic" panose="020B0400000000000000" pitchFamily="34" charset="-128"/>
                <a:cs typeface="Yu Gothic" panose="020B0400000000000000" pitchFamily="34" charset="-128"/>
              </a:rPr>
              <a:t>当日の集合時刻・場所など読み上げ</a:t>
            </a:r>
            <a:r>
              <a:rPr lang="en-US" altLang="ja-JP" sz="1800" dirty="0">
                <a:effectLst/>
                <a:ea typeface="Yu Gothic" panose="020B0400000000000000" pitchFamily="34" charset="-128"/>
                <a:cs typeface="Yu Gothic" panose="020B0400000000000000" pitchFamily="34" charset="-128"/>
              </a:rPr>
              <a:t>)</a:t>
            </a:r>
            <a:r>
              <a:rPr lang="ja-JP" altLang="ja-JP">
                <a:effectLst/>
              </a:rPr>
              <a:t> </a:t>
            </a:r>
            <a:endParaRPr kumimoji="1" lang="ja-JP" altLang="en-US"/>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34</a:t>
            </a:fld>
            <a:endParaRPr kumimoji="1" lang="ja-JP" altLang="en-US"/>
          </a:p>
        </p:txBody>
      </p:sp>
    </p:spTree>
    <p:extLst>
      <p:ext uri="{BB962C8B-B14F-4D97-AF65-F5344CB8AC3E}">
        <p14:creationId xmlns:p14="http://schemas.microsoft.com/office/powerpoint/2010/main" val="12824017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lnSpc>
                <a:spcPct val="115000"/>
              </a:lnSpc>
            </a:pPr>
            <a:r>
              <a:rPr lang="ja-JP" altLang="ja-JP" sz="1800">
                <a:effectLst/>
                <a:latin typeface="游明朝" panose="02020400000000000000" pitchFamily="18" charset="-128"/>
                <a:ea typeface="Yu Gothic" panose="020B0400000000000000" pitchFamily="34" charset="-128"/>
                <a:cs typeface="Yu Gothic" panose="020B0400000000000000" pitchFamily="34" charset="-128"/>
              </a:rPr>
              <a:t>説明としては以上です。質問のある方は遠慮なくお願いします！</a:t>
            </a:r>
            <a:endParaRPr lang="ja-JP" altLang="ja-JP" sz="1800">
              <a:effectLst/>
              <a:latin typeface="游明朝" panose="02020400000000000000" pitchFamily="18" charset="-128"/>
              <a:ea typeface="游明朝" panose="02020400000000000000" pitchFamily="18" charset="-128"/>
              <a:cs typeface="游明朝" panose="02020400000000000000" pitchFamily="18" charset="-128"/>
            </a:endParaRPr>
          </a:p>
          <a:p>
            <a:pPr algn="just">
              <a:lnSpc>
                <a:spcPct val="115000"/>
              </a:lnSpc>
            </a:pPr>
            <a:r>
              <a:rPr lang="ja-JP" altLang="ja-JP" sz="1800">
                <a:effectLst/>
                <a:latin typeface="游明朝" panose="02020400000000000000" pitchFamily="18" charset="-128"/>
                <a:ea typeface="Yu Gothic" panose="020B0400000000000000" pitchFamily="34" charset="-128"/>
                <a:cs typeface="Yu Gothic" panose="020B0400000000000000" pitchFamily="34" charset="-128"/>
              </a:rPr>
              <a:t>（</a:t>
            </a:r>
            <a:r>
              <a:rPr lang="en-US" altLang="ja-JP" sz="1800" dirty="0">
                <a:effectLst/>
                <a:latin typeface="游明朝" panose="02020400000000000000" pitchFamily="18" charset="-128"/>
                <a:ea typeface="Yu Gothic" panose="020B0400000000000000" pitchFamily="34" charset="-128"/>
                <a:cs typeface="Yu Gothic" panose="020B0400000000000000" pitchFamily="34" charset="-128"/>
              </a:rPr>
              <a:t>Q&amp;A</a:t>
            </a:r>
            <a:r>
              <a:rPr lang="ja-JP" altLang="ja-JP" sz="1800">
                <a:effectLst/>
                <a:latin typeface="游明朝" panose="02020400000000000000" pitchFamily="18" charset="-128"/>
                <a:ea typeface="Yu Gothic" panose="020B0400000000000000" pitchFamily="34" charset="-128"/>
                <a:cs typeface="Yu Gothic" panose="020B0400000000000000" pitchFamily="34" charset="-128"/>
              </a:rPr>
              <a:t>が終わったら）</a:t>
            </a:r>
            <a:endParaRPr lang="ja-JP" altLang="ja-JP" sz="1800">
              <a:effectLst/>
              <a:latin typeface="游明朝" panose="02020400000000000000" pitchFamily="18" charset="-128"/>
              <a:ea typeface="游明朝" panose="02020400000000000000" pitchFamily="18" charset="-128"/>
              <a:cs typeface="游明朝" panose="02020400000000000000" pitchFamily="18" charset="-128"/>
            </a:endParaRPr>
          </a:p>
          <a:p>
            <a:r>
              <a:rPr lang="ja-JP" altLang="ja-JP" sz="1800">
                <a:effectLst/>
                <a:ea typeface="Yu Gothic" panose="020B0400000000000000" pitchFamily="34" charset="-128"/>
                <a:cs typeface="Yu Gothic" panose="020B0400000000000000" pitchFamily="34" charset="-128"/>
              </a:rPr>
              <a:t>それでは当日、お会いできることを楽しみにしています！</a:t>
            </a:r>
            <a:r>
              <a:rPr lang="ja-JP" altLang="ja-JP">
                <a:effectLst/>
              </a:rPr>
              <a:t> </a:t>
            </a:r>
            <a:endParaRPr kumimoji="1" lang="ja-JP" altLang="en-US"/>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35</a:t>
            </a:fld>
            <a:endParaRPr kumimoji="1" lang="ja-JP" altLang="en-US"/>
          </a:p>
        </p:txBody>
      </p:sp>
    </p:spTree>
    <p:extLst>
      <p:ext uri="{BB962C8B-B14F-4D97-AF65-F5344CB8AC3E}">
        <p14:creationId xmlns:p14="http://schemas.microsoft.com/office/powerpoint/2010/main" val="3220600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800" dirty="0">
                <a:latin typeface="+mn-ea"/>
                <a:ea typeface="+mn-ea"/>
              </a:rPr>
              <a:t>具体的には、このようなステップを進んでいきます。（内容を説明）</a:t>
            </a:r>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4</a:t>
            </a:fld>
            <a:endParaRPr kumimoji="1" lang="ja-JP" altLang="en-US"/>
          </a:p>
        </p:txBody>
      </p:sp>
    </p:spTree>
    <p:extLst>
      <p:ext uri="{BB962C8B-B14F-4D97-AF65-F5344CB8AC3E}">
        <p14:creationId xmlns:p14="http://schemas.microsoft.com/office/powerpoint/2010/main" val="1138911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effectLst/>
                <a:ea typeface="Yu Gothic" panose="020B0400000000000000" pitchFamily="34" charset="-128"/>
                <a:cs typeface="Yu Gothic" panose="020B0400000000000000" pitchFamily="34" charset="-128"/>
              </a:rPr>
              <a:t>例えば、もし</a:t>
            </a:r>
            <a:r>
              <a:rPr lang="en-US" altLang="ja-JP" sz="1800" dirty="0">
                <a:effectLst/>
                <a:ea typeface="Yu Gothic" panose="020B0400000000000000" pitchFamily="34" charset="-128"/>
                <a:cs typeface="Yu Gothic" panose="020B0400000000000000" pitchFamily="34" charset="-128"/>
              </a:rPr>
              <a:t>1980</a:t>
            </a:r>
            <a:r>
              <a:rPr lang="ja-JP" altLang="ja-JP" sz="1800" dirty="0">
                <a:effectLst/>
                <a:ea typeface="Yu Gothic" panose="020B0400000000000000" pitchFamily="34" charset="-128"/>
                <a:cs typeface="Yu Gothic" panose="020B0400000000000000" pitchFamily="34" charset="-128"/>
              </a:rPr>
              <a:t>年代に</a:t>
            </a:r>
            <a:r>
              <a:rPr lang="en-US" altLang="ja-JP" sz="1800" dirty="0">
                <a:effectLst/>
                <a:ea typeface="Yu Gothic" panose="020B0400000000000000" pitchFamily="34" charset="-128"/>
                <a:cs typeface="Yu Gothic" panose="020B0400000000000000" pitchFamily="34" charset="-128"/>
              </a:rPr>
              <a:t>Gemba Roundtable</a:t>
            </a:r>
            <a:r>
              <a:rPr lang="ja-JP" altLang="ja-JP" sz="1800" dirty="0">
                <a:effectLst/>
                <a:ea typeface="Yu Gothic" panose="020B0400000000000000" pitchFamily="34" charset="-128"/>
                <a:cs typeface="Yu Gothic" panose="020B0400000000000000" pitchFamily="34" charset="-128"/>
              </a:rPr>
              <a:t>があったら？を考えてみましょう。もしこのように議論がされていたら、今の私たちはもっと働きやすかったかもしれません。</a:t>
            </a:r>
            <a:r>
              <a:rPr lang="ja-JP" altLang="ja-JP" dirty="0">
                <a:effectLst/>
              </a:rPr>
              <a:t> </a:t>
            </a:r>
            <a:endParaRPr kumimoji="1" lang="ja-JP" altLang="en-US" dirty="0"/>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5</a:t>
            </a:fld>
            <a:endParaRPr kumimoji="1" lang="ja-JP" altLang="en-US"/>
          </a:p>
        </p:txBody>
      </p:sp>
    </p:spTree>
    <p:extLst>
      <p:ext uri="{BB962C8B-B14F-4D97-AF65-F5344CB8AC3E}">
        <p14:creationId xmlns:p14="http://schemas.microsoft.com/office/powerpoint/2010/main" val="3054669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lnSpc>
                <a:spcPct val="115000"/>
              </a:lnSpc>
            </a:pPr>
            <a:r>
              <a:rPr lang="ja-JP" altLang="ja-JP" sz="1800" dirty="0">
                <a:solidFill>
                  <a:srgbClr val="FF0000"/>
                </a:solidFill>
                <a:effectLst/>
                <a:latin typeface="游明朝" panose="02020400000000000000" pitchFamily="18" charset="-128"/>
                <a:ea typeface="游ゴシック" panose="020B0400000000000000" pitchFamily="50" charset="-128"/>
                <a:cs typeface="游ゴシック" panose="020B0400000000000000" pitchFamily="50" charset="-128"/>
              </a:rPr>
              <a:t>（本メッセージは自社・自組織に合わせて変更してください）</a:t>
            </a:r>
            <a:endParaRPr lang="ja-JP" altLang="ja-JP" sz="1800" dirty="0">
              <a:effectLst/>
              <a:latin typeface="游明朝" panose="02020400000000000000" pitchFamily="18" charset="-128"/>
              <a:ea typeface="游明朝" panose="02020400000000000000" pitchFamily="18" charset="-128"/>
              <a:cs typeface="游明朝" panose="02020400000000000000" pitchFamily="18" charset="-128"/>
            </a:endParaRPr>
          </a:p>
          <a:p>
            <a:pPr algn="just">
              <a:lnSpc>
                <a:spcPct val="115000"/>
              </a:lnSpc>
            </a:pPr>
            <a:r>
              <a:rPr lang="ja-JP" altLang="ja-JP" sz="1800" dirty="0">
                <a:effectLst/>
                <a:latin typeface="游明朝" panose="02020400000000000000" pitchFamily="18" charset="-128"/>
                <a:ea typeface="游ゴシック" panose="020B0400000000000000" pitchFamily="50" charset="-128"/>
                <a:cs typeface="游ゴシック" panose="020B0400000000000000" pitchFamily="50" charset="-128"/>
              </a:rPr>
              <a:t>本日、ここに集まったメンバーで、</a:t>
            </a:r>
            <a:endParaRPr lang="ja-JP" altLang="ja-JP" sz="1800" dirty="0">
              <a:effectLst/>
              <a:latin typeface="游明朝" panose="02020400000000000000" pitchFamily="18" charset="-128"/>
              <a:ea typeface="游明朝" panose="02020400000000000000" pitchFamily="18" charset="-128"/>
              <a:cs typeface="游明朝" panose="02020400000000000000" pitchFamily="18" charset="-128"/>
            </a:endParaRPr>
          </a:p>
          <a:p>
            <a:pPr algn="just">
              <a:lnSpc>
                <a:spcPct val="115000"/>
              </a:lnSpc>
            </a:pPr>
            <a:r>
              <a:rPr lang="ja-JP" altLang="ja-JP" sz="1800" dirty="0">
                <a:effectLst/>
                <a:latin typeface="游明朝" panose="02020400000000000000" pitchFamily="18" charset="-128"/>
                <a:ea typeface="游ゴシック" panose="020B0400000000000000" pitchFamily="50" charset="-128"/>
                <a:cs typeface="游ゴシック" panose="020B0400000000000000" pitchFamily="50" charset="-128"/>
              </a:rPr>
              <a:t>未来の働きやすさを考えていきます。</a:t>
            </a:r>
            <a:endParaRPr lang="ja-JP" altLang="ja-JP" sz="1800" dirty="0">
              <a:effectLst/>
              <a:latin typeface="游明朝" panose="02020400000000000000" pitchFamily="18" charset="-128"/>
              <a:ea typeface="游明朝" panose="02020400000000000000" pitchFamily="18" charset="-128"/>
              <a:cs typeface="游明朝" panose="02020400000000000000" pitchFamily="18" charset="-128"/>
            </a:endParaRPr>
          </a:p>
          <a:p>
            <a:r>
              <a:rPr lang="ja-JP" altLang="ja-JP" sz="1800" dirty="0">
                <a:effectLst/>
                <a:ea typeface="游ゴシック" panose="020B0400000000000000" pitchFamily="50" charset="-128"/>
                <a:cs typeface="游ゴシック" panose="020B0400000000000000" pitchFamily="50" charset="-128"/>
              </a:rPr>
              <a:t>未来予測を学び、今の現場に照らしながら立場を超えて議論をする機会です。この会議を通して、これからの〇〇社の働きやすさを一緒に考えていきましょう！</a:t>
            </a:r>
            <a:endParaRPr kumimoji="1" lang="ja-JP" altLang="en-US" dirty="0"/>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6</a:t>
            </a:fld>
            <a:endParaRPr kumimoji="1" lang="ja-JP" altLang="en-US"/>
          </a:p>
        </p:txBody>
      </p:sp>
    </p:spTree>
    <p:extLst>
      <p:ext uri="{BB962C8B-B14F-4D97-AF65-F5344CB8AC3E}">
        <p14:creationId xmlns:p14="http://schemas.microsoft.com/office/powerpoint/2010/main" val="3193246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solidFill>
                  <a:srgbClr val="FF0000"/>
                </a:solidFill>
                <a:effectLst/>
                <a:ea typeface="游ゴシック" panose="020B0400000000000000" pitchFamily="50" charset="-128"/>
                <a:cs typeface="游ゴシック" panose="020B0400000000000000" pitchFamily="50" charset="-128"/>
              </a:rPr>
              <a:t>（時間は適宜変更してください）</a:t>
            </a:r>
            <a:endParaRPr lang="en-US" altLang="ja-JP" sz="1800" dirty="0">
              <a:solidFill>
                <a:srgbClr val="FF0000"/>
              </a:solidFill>
              <a:effectLst/>
              <a:ea typeface="游ゴシック" panose="020B0400000000000000" pitchFamily="50" charset="-128"/>
              <a:cs typeface="游ゴシック" panose="020B0400000000000000" pitchFamily="50" charset="-128"/>
            </a:endParaRPr>
          </a:p>
          <a:p>
            <a:r>
              <a:rPr lang="ja-JP" altLang="ja-JP" sz="1800" dirty="0">
                <a:effectLst/>
                <a:ea typeface="Yu Gothic" panose="020B0400000000000000" pitchFamily="34" charset="-128"/>
                <a:cs typeface="Yu Gothic" panose="020B0400000000000000" pitchFamily="34" charset="-128"/>
              </a:rPr>
              <a:t>議論当日に向けて、事前準備を進める会です。全体は</a:t>
            </a:r>
            <a:r>
              <a:rPr lang="en-US" altLang="ja-JP" sz="1800" dirty="0">
                <a:effectLst/>
                <a:ea typeface="Yu Gothic" panose="020B0400000000000000" pitchFamily="34" charset="-128"/>
                <a:cs typeface="Yu Gothic" panose="020B0400000000000000" pitchFamily="34" charset="-128"/>
              </a:rPr>
              <a:t>45</a:t>
            </a:r>
            <a:r>
              <a:rPr lang="ja-JP" altLang="ja-JP" sz="1800" dirty="0">
                <a:effectLst/>
                <a:ea typeface="Yu Gothic" panose="020B0400000000000000" pitchFamily="34" charset="-128"/>
                <a:cs typeface="Yu Gothic" panose="020B0400000000000000" pitchFamily="34" charset="-128"/>
              </a:rPr>
              <a:t>分を予定しています。</a:t>
            </a:r>
            <a:r>
              <a:rPr lang="ja-JP" altLang="ja-JP" dirty="0">
                <a:effectLst/>
              </a:rPr>
              <a:t> </a:t>
            </a:r>
            <a:endParaRPr kumimoji="1" lang="ja-JP" altLang="en-US" dirty="0"/>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7</a:t>
            </a:fld>
            <a:endParaRPr kumimoji="1" lang="ja-JP" altLang="en-US"/>
          </a:p>
        </p:txBody>
      </p:sp>
    </p:spTree>
    <p:extLst>
      <p:ext uri="{BB962C8B-B14F-4D97-AF65-F5344CB8AC3E}">
        <p14:creationId xmlns:p14="http://schemas.microsoft.com/office/powerpoint/2010/main" val="3593599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solidFill>
                  <a:srgbClr val="FF0000"/>
                </a:solidFill>
                <a:effectLst/>
                <a:ea typeface="游ゴシック" panose="020B0400000000000000" pitchFamily="50" charset="-128"/>
                <a:cs typeface="游ゴシック" panose="020B0400000000000000" pitchFamily="50" charset="-128"/>
              </a:rPr>
              <a:t>（メンバーのお名前と所属は適宜変更してください）</a:t>
            </a:r>
            <a:endParaRPr lang="en-US" altLang="ja-JP" sz="1800" dirty="0">
              <a:effectLst/>
              <a:ea typeface="Yu Gothic" panose="020B0400000000000000" pitchFamily="34" charset="-128"/>
              <a:cs typeface="Yu Gothic" panose="020B0400000000000000" pitchFamily="34" charset="-128"/>
            </a:endParaRPr>
          </a:p>
          <a:p>
            <a:r>
              <a:rPr lang="ja-JP" altLang="ja-JP" sz="1800" dirty="0">
                <a:effectLst/>
                <a:ea typeface="Yu Gothic" panose="020B0400000000000000" pitchFamily="34" charset="-128"/>
                <a:cs typeface="Yu Gothic" panose="020B0400000000000000" pitchFamily="34" charset="-128"/>
              </a:rPr>
              <a:t>そしてこちらが参加いただいている皆さんです。よろしくお願いします！</a:t>
            </a:r>
            <a:r>
              <a:rPr lang="ja-JP" altLang="ja-JP" dirty="0">
                <a:effectLst/>
              </a:rPr>
              <a:t> </a:t>
            </a:r>
            <a:endParaRPr kumimoji="1" lang="ja-JP" altLang="en-US" dirty="0"/>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8</a:t>
            </a:fld>
            <a:endParaRPr kumimoji="1" lang="ja-JP" altLang="en-US"/>
          </a:p>
        </p:txBody>
      </p:sp>
    </p:spTree>
    <p:extLst>
      <p:ext uri="{BB962C8B-B14F-4D97-AF65-F5344CB8AC3E}">
        <p14:creationId xmlns:p14="http://schemas.microsoft.com/office/powerpoint/2010/main" val="5689225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800" dirty="0">
                <a:effectLst/>
                <a:ea typeface="Yu Gothic" panose="020B0400000000000000" pitchFamily="34" charset="-128"/>
                <a:cs typeface="Yu Gothic" panose="020B0400000000000000" pitchFamily="34" charset="-128"/>
              </a:rPr>
              <a:t>では、早速アイスブレイクです。</a:t>
            </a:r>
            <a:r>
              <a:rPr lang="ja-JP" altLang="ja-JP" dirty="0">
                <a:effectLst/>
              </a:rPr>
              <a:t> </a:t>
            </a:r>
            <a:endParaRPr kumimoji="1" lang="ja-JP" altLang="en-US" dirty="0"/>
          </a:p>
        </p:txBody>
      </p:sp>
      <p:sp>
        <p:nvSpPr>
          <p:cNvPr id="4" name="日付プレースホルダー 3"/>
          <p:cNvSpPr>
            <a:spLocks noGrp="1"/>
          </p:cNvSpPr>
          <p:nvPr>
            <p:ph type="dt" idx="1"/>
          </p:nvPr>
        </p:nvSpPr>
        <p:spPr/>
        <p:txBody>
          <a:bodyPr/>
          <a:lstStyle/>
          <a:p>
            <a:fld id="{EB82E5A6-C0EC-44AA-996C-AFB9EAB62591}" type="datetimeyyyy">
              <a:rPr kumimoji="1" lang="en-US" altLang="ja-JP" smtClean="0"/>
              <a:t>2024</a:t>
            </a:fld>
            <a:endParaRPr kumimoji="1" lang="ja-JP" altLang="en-US"/>
          </a:p>
        </p:txBody>
      </p:sp>
      <p:sp>
        <p:nvSpPr>
          <p:cNvPr id="5" name="フッター プレースホルダー 4"/>
          <p:cNvSpPr>
            <a:spLocks noGrp="1"/>
          </p:cNvSpPr>
          <p:nvPr>
            <p:ph type="ftr" sz="quarter" idx="4"/>
          </p:nvPr>
        </p:nvSpPr>
        <p:spPr/>
        <p:txBody>
          <a:bodyPr/>
          <a:lstStyle/>
          <a:p>
            <a:endParaRPr kumimoji="1" lang="ja-JP" altLang="en-US"/>
          </a:p>
        </p:txBody>
      </p:sp>
      <p:sp>
        <p:nvSpPr>
          <p:cNvPr id="6" name="スライド番号プレースホルダー 5"/>
          <p:cNvSpPr>
            <a:spLocks noGrp="1"/>
          </p:cNvSpPr>
          <p:nvPr>
            <p:ph type="sldNum" sz="quarter" idx="5"/>
          </p:nvPr>
        </p:nvSpPr>
        <p:spPr/>
        <p:txBody>
          <a:bodyPr/>
          <a:lstStyle/>
          <a:p>
            <a:fld id="{469ECE0D-2A4C-4C62-81DB-E49F5A010069}" type="slidenum">
              <a:rPr kumimoji="1" lang="ja-JP" altLang="en-US" smtClean="0"/>
              <a:t>9</a:t>
            </a:fld>
            <a:endParaRPr kumimoji="1" lang="ja-JP" altLang="en-US"/>
          </a:p>
        </p:txBody>
      </p:sp>
    </p:spTree>
    <p:extLst>
      <p:ext uri="{BB962C8B-B14F-4D97-AF65-F5344CB8AC3E}">
        <p14:creationId xmlns:p14="http://schemas.microsoft.com/office/powerpoint/2010/main" val="6085989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Light Grey">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A377689-AEAE-E641-8105-37860FEAF7F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77179887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進行ページ">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E9D853D-49A9-25B2-C425-DA179F81017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A6CF1234-6E2A-9094-94A6-523D79CC9FE8}"/>
              </a:ext>
            </a:extLst>
          </p:cNvPr>
          <p:cNvSpPr/>
          <p:nvPr userDrawn="1"/>
        </p:nvSpPr>
        <p:spPr>
          <a:xfrm>
            <a:off x="9503596" y="5979560"/>
            <a:ext cx="2609635" cy="87844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Tree>
    <p:extLst>
      <p:ext uri="{BB962C8B-B14F-4D97-AF65-F5344CB8AC3E}">
        <p14:creationId xmlns:p14="http://schemas.microsoft.com/office/powerpoint/2010/main" val="902532777"/>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進行ページ_ロゴあり">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E9D853D-49A9-25B2-C425-DA179F81017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68950002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Light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A377689-AEAE-E641-8105-37860FEAF7F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12944263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Dark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A377689-AEAE-E641-8105-37860FEAF7F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83102450"/>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中ページ">
    <p:spTree>
      <p:nvGrpSpPr>
        <p:cNvPr id="1" name=""/>
        <p:cNvGrpSpPr/>
        <p:nvPr/>
      </p:nvGrpSpPr>
      <p:grpSpPr>
        <a:xfrm>
          <a:off x="0" y="0"/>
          <a:ext cx="0" cy="0"/>
          <a:chOff x="0" y="0"/>
          <a:chExt cx="0" cy="0"/>
        </a:xfrm>
      </p:grpSpPr>
      <p:sp>
        <p:nvSpPr>
          <p:cNvPr id="18" name="スライド番号プレースホルダー 5">
            <a:extLst>
              <a:ext uri="{FF2B5EF4-FFF2-40B4-BE49-F238E27FC236}">
                <a16:creationId xmlns:a16="http://schemas.microsoft.com/office/drawing/2014/main" id="{B4E933FB-92CB-6708-24FE-479D9AC14A2D}"/>
              </a:ext>
            </a:extLst>
          </p:cNvPr>
          <p:cNvSpPr txBox="1">
            <a:spLocks/>
          </p:cNvSpPr>
          <p:nvPr userDrawn="1"/>
        </p:nvSpPr>
        <p:spPr>
          <a:xfrm>
            <a:off x="11672889" y="6510472"/>
            <a:ext cx="519112" cy="347528"/>
          </a:xfrm>
          <a:prstGeom prst="rect">
            <a:avLst/>
          </a:prstGeom>
          <a:noFill/>
        </p:spPr>
        <p:txBody>
          <a:bodyPr vert="horz" lIns="0" tIns="45720" rIns="0" bIns="45720" rtlCol="0" anchor="ctr"/>
          <a:lstStyle>
            <a:defPPr>
              <a:defRPr lang="ja-JP"/>
            </a:defPPr>
            <a:lvl1pPr algn="r" rtl="0" fontAlgn="base">
              <a:spcBef>
                <a:spcPct val="0"/>
              </a:spcBef>
              <a:spcAft>
                <a:spcPct val="0"/>
              </a:spcAft>
              <a:defRPr kumimoji="1" sz="1100" b="0" kern="1200">
                <a:solidFill>
                  <a:schemeClr val="bg1"/>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ctr"/>
            <a:fld id="{B00743E2-DB8E-42EE-B8E6-E10BB426BCEB}" type="slidenum">
              <a:rPr lang="ja-JP" altLang="en-US" sz="1100" i="1" smtClean="0">
                <a:solidFill>
                  <a:schemeClr val="tx1"/>
                </a:solidFill>
              </a:rPr>
              <a:pPr algn="ctr"/>
              <a:t>‹#›</a:t>
            </a:fld>
            <a:endParaRPr lang="ja-JP" altLang="en-US" sz="1000" i="1" dirty="0">
              <a:solidFill>
                <a:schemeClr val="tx1"/>
              </a:solidFill>
            </a:endParaRPr>
          </a:p>
        </p:txBody>
      </p:sp>
      <p:sp>
        <p:nvSpPr>
          <p:cNvPr id="19" name="スライド番号プレースホルダー 5">
            <a:extLst>
              <a:ext uri="{FF2B5EF4-FFF2-40B4-BE49-F238E27FC236}">
                <a16:creationId xmlns:a16="http://schemas.microsoft.com/office/drawing/2014/main" id="{07D19775-1850-3432-3771-9C7DC6F3621B}"/>
              </a:ext>
            </a:extLst>
          </p:cNvPr>
          <p:cNvSpPr txBox="1">
            <a:spLocks/>
          </p:cNvSpPr>
          <p:nvPr userDrawn="1"/>
        </p:nvSpPr>
        <p:spPr>
          <a:xfrm>
            <a:off x="9926692" y="6638598"/>
            <a:ext cx="1548000" cy="108000"/>
          </a:xfrm>
          <a:prstGeom prst="rect">
            <a:avLst/>
          </a:prstGeom>
        </p:spPr>
        <p:txBody>
          <a:bodyPr wrap="none" lIns="0" tIns="0" rIns="0" bIns="0" anchor="ctr"/>
          <a:lstStyle>
            <a:defPPr>
              <a:defRPr lang="ja-JP"/>
            </a:defPPr>
            <a:lvl1pPr algn="r" rtl="0" fontAlgn="base">
              <a:spcBef>
                <a:spcPct val="0"/>
              </a:spcBef>
              <a:spcAft>
                <a:spcPct val="0"/>
              </a:spcAft>
              <a:defRPr kumimoji="1" sz="1200" b="1" kern="1200">
                <a:solidFill>
                  <a:schemeClr val="bg1">
                    <a:lumMod val="50000"/>
                  </a:schemeClr>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r"/>
            <a:r>
              <a:rPr kumimoji="1" lang="en" altLang="ja-JP" sz="700" b="0" i="0" kern="1200" spc="110" dirty="0">
                <a:solidFill>
                  <a:schemeClr val="tx1"/>
                </a:solidFill>
                <a:effectLst/>
                <a:latin typeface="+mn-lt"/>
                <a:ea typeface="+mn-ea"/>
                <a:cs typeface="+mn-cs"/>
              </a:rPr>
              <a:t>©️ Panasonic Connect Co., Ltd.</a:t>
            </a:r>
            <a:r>
              <a:rPr kumimoji="1" lang="ja-JP" altLang="en-US" sz="700" b="0" i="0" kern="1200" spc="110" baseline="0" dirty="0">
                <a:solidFill>
                  <a:schemeClr val="tx1"/>
                </a:solidFill>
                <a:effectLst/>
                <a:latin typeface="+mn-lt"/>
                <a:ea typeface="+mn-ea"/>
                <a:cs typeface="+mn-cs"/>
              </a:rPr>
              <a:t> </a:t>
            </a:r>
            <a:endParaRPr kumimoji="1" lang="en" altLang="ja-JP" sz="700" b="0" i="0" kern="1200" spc="110" dirty="0">
              <a:solidFill>
                <a:schemeClr val="tx1"/>
              </a:solidFill>
              <a:effectLst/>
              <a:latin typeface="+mn-lt"/>
              <a:ea typeface="+mn-ea"/>
              <a:cs typeface="+mn-cs"/>
            </a:endParaRPr>
          </a:p>
        </p:txBody>
      </p:sp>
      <p:sp>
        <p:nvSpPr>
          <p:cNvPr id="20" name="テキスト ボックス 4">
            <a:extLst>
              <a:ext uri="{FF2B5EF4-FFF2-40B4-BE49-F238E27FC236}">
                <a16:creationId xmlns:a16="http://schemas.microsoft.com/office/drawing/2014/main" id="{DE49A1E2-7EDA-10BD-969C-F1ADD524B0F4}"/>
              </a:ext>
            </a:extLst>
          </p:cNvPr>
          <p:cNvSpPr txBox="1"/>
          <p:nvPr userDrawn="1"/>
        </p:nvSpPr>
        <p:spPr>
          <a:xfrm>
            <a:off x="11474693" y="6638598"/>
            <a:ext cx="256381" cy="108000"/>
          </a:xfrm>
          <a:prstGeom prst="rect">
            <a:avLst/>
          </a:prstGeom>
        </p:spPr>
        <p:txBody>
          <a:bodyPr wrap="square" lIns="0" tIns="0" rIns="0" bIns="0" anchor="ctr"/>
          <a:lstStyle>
            <a:defPPr>
              <a:defRPr lang="ja-JP"/>
            </a:defPPr>
            <a:lvl1pPr algn="r">
              <a:defRPr sz="700" b="0" i="0">
                <a:solidFill>
                  <a:schemeClr val="bg1"/>
                </a:solidFill>
                <a:effectLst/>
                <a:latin typeface="+mn-lt"/>
                <a:ea typeface="+mn-ea"/>
              </a:defRPr>
            </a:lvl1pPr>
          </a:lstStyle>
          <a:p>
            <a:pPr lvl="0" algn="l"/>
            <a:fld id="{D2F9CA60-0712-46AF-9D71-9C9ACB7C5C5C}" type="datetimeyyyy">
              <a:rPr lang="en-US" altLang="ja-JP" spc="110" smtClean="0">
                <a:solidFill>
                  <a:schemeClr val="tx1"/>
                </a:solidFill>
              </a:rPr>
              <a:pPr lvl="0" algn="l"/>
              <a:t>2024</a:t>
            </a:fld>
            <a:endParaRPr lang="ja-JP" altLang="en-US" spc="110" dirty="0">
              <a:solidFill>
                <a:schemeClr val="tx1"/>
              </a:solidFill>
            </a:endParaRPr>
          </a:p>
        </p:txBody>
      </p:sp>
      <p:pic>
        <p:nvPicPr>
          <p:cNvPr id="4" name="Picture 3" descr="A group of colorful circles&#10;&#10;Description automatically generated">
            <a:extLst>
              <a:ext uri="{FF2B5EF4-FFF2-40B4-BE49-F238E27FC236}">
                <a16:creationId xmlns:a16="http://schemas.microsoft.com/office/drawing/2014/main" id="{FFE7E038-05C0-B644-DD21-929A7C3F3F0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551" t="44736" r="44917" b="-1795"/>
          <a:stretch/>
        </p:blipFill>
        <p:spPr>
          <a:xfrm>
            <a:off x="8599987" y="0"/>
            <a:ext cx="3604892" cy="3540402"/>
          </a:xfrm>
          <a:prstGeom prst="rect">
            <a:avLst/>
          </a:prstGeom>
        </p:spPr>
      </p:pic>
      <p:sp>
        <p:nvSpPr>
          <p:cNvPr id="7" name="Title 6">
            <a:extLst>
              <a:ext uri="{FF2B5EF4-FFF2-40B4-BE49-F238E27FC236}">
                <a16:creationId xmlns:a16="http://schemas.microsoft.com/office/drawing/2014/main" id="{8D087238-89EA-2CD9-17B7-DBF18729473A}"/>
              </a:ext>
            </a:extLst>
          </p:cNvPr>
          <p:cNvSpPr>
            <a:spLocks noGrp="1"/>
          </p:cNvSpPr>
          <p:nvPr>
            <p:ph type="title"/>
          </p:nvPr>
        </p:nvSpPr>
        <p:spPr>
          <a:xfrm>
            <a:off x="433490" y="666506"/>
            <a:ext cx="11304000" cy="396000"/>
          </a:xfrm>
          <a:prstGeom prst="rect">
            <a:avLst/>
          </a:prstGeom>
        </p:spPr>
        <p:txBody>
          <a:bodyPr lIns="0" tIns="0" rIns="0" bIns="0"/>
          <a:lstStyle>
            <a:lvl1pPr algn="l">
              <a:defRPr>
                <a:solidFill>
                  <a:schemeClr val="tx1"/>
                </a:solidFill>
              </a:defRPr>
            </a:lvl1pPr>
          </a:lstStyle>
          <a:p>
            <a:r>
              <a:rPr lang="en-US"/>
              <a:t>Click to edit Master title style</a:t>
            </a:r>
            <a:endParaRPr lang="en-JP"/>
          </a:p>
        </p:txBody>
      </p:sp>
      <p:sp>
        <p:nvSpPr>
          <p:cNvPr id="12" name="Text Placeholder 11">
            <a:extLst>
              <a:ext uri="{FF2B5EF4-FFF2-40B4-BE49-F238E27FC236}">
                <a16:creationId xmlns:a16="http://schemas.microsoft.com/office/drawing/2014/main" id="{475C3844-F867-BDCF-2937-46B08CCC6685}"/>
              </a:ext>
            </a:extLst>
          </p:cNvPr>
          <p:cNvSpPr>
            <a:spLocks noGrp="1"/>
          </p:cNvSpPr>
          <p:nvPr>
            <p:ph type="body" sz="quarter" idx="10"/>
          </p:nvPr>
        </p:nvSpPr>
        <p:spPr>
          <a:xfrm>
            <a:off x="432000" y="391035"/>
            <a:ext cx="4608000" cy="159120"/>
          </a:xfrm>
          <a:prstGeom prst="rect">
            <a:avLst/>
          </a:prstGeom>
        </p:spPr>
        <p:txBody>
          <a:bodyPr lIns="0" tIns="0" rIns="0" bIns="0"/>
          <a:lstStyle>
            <a:lvl1pPr marL="0" indent="0">
              <a:buFontTx/>
              <a:buNone/>
              <a:defRPr sz="1200" spc="100" baseline="0">
                <a:solidFill>
                  <a:schemeClr val="accent1"/>
                </a:solidFill>
                <a:latin typeface="+mn-lt"/>
                <a:cs typeface="Calibri" panose="020F0502020204030204" pitchFamily="34" charset="0"/>
              </a:defRPr>
            </a:lvl1pPr>
            <a:lvl2pPr marL="457212" indent="0">
              <a:buFontTx/>
              <a:buNone/>
              <a:defRPr sz="1200">
                <a:latin typeface="Calibri" panose="020F0502020204030204" pitchFamily="34" charset="0"/>
                <a:cs typeface="Calibri" panose="020F0502020204030204" pitchFamily="34" charset="0"/>
              </a:defRPr>
            </a:lvl2pPr>
            <a:lvl3pPr marL="914422" indent="0">
              <a:buFontTx/>
              <a:buNone/>
              <a:defRPr sz="1200">
                <a:latin typeface="Calibri" panose="020F0502020204030204" pitchFamily="34" charset="0"/>
                <a:cs typeface="Calibri" panose="020F0502020204030204" pitchFamily="34" charset="0"/>
              </a:defRPr>
            </a:lvl3pPr>
            <a:lvl4pPr marL="1371634" indent="0">
              <a:buFontTx/>
              <a:buNone/>
              <a:defRPr sz="1200">
                <a:latin typeface="Calibri" panose="020F0502020204030204" pitchFamily="34" charset="0"/>
                <a:cs typeface="Calibri" panose="020F0502020204030204" pitchFamily="34" charset="0"/>
              </a:defRPr>
            </a:lvl4pPr>
            <a:lvl5pPr marL="1828846" indent="0">
              <a:buFontTx/>
              <a:buNone/>
              <a:defRPr sz="1200">
                <a:latin typeface="Calibri" panose="020F0502020204030204" pitchFamily="34" charset="0"/>
                <a:cs typeface="Calibri" panose="020F0502020204030204" pitchFamily="34" charset="0"/>
              </a:defRPr>
            </a:lvl5pPr>
          </a:lstStyle>
          <a:p>
            <a:pPr lvl="0"/>
            <a:r>
              <a:rPr lang="en-US"/>
              <a:t>Click to edit Master text styles</a:t>
            </a:r>
          </a:p>
        </p:txBody>
      </p:sp>
    </p:spTree>
    <p:extLst>
      <p:ext uri="{BB962C8B-B14F-4D97-AF65-F5344CB8AC3E}">
        <p14:creationId xmlns:p14="http://schemas.microsoft.com/office/powerpoint/2010/main" val="56524682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中ページ_白地あり">
    <p:spTree>
      <p:nvGrpSpPr>
        <p:cNvPr id="1" name=""/>
        <p:cNvGrpSpPr/>
        <p:nvPr/>
      </p:nvGrpSpPr>
      <p:grpSpPr>
        <a:xfrm>
          <a:off x="0" y="0"/>
          <a:ext cx="0" cy="0"/>
          <a:chOff x="0" y="0"/>
          <a:chExt cx="0" cy="0"/>
        </a:xfrm>
      </p:grpSpPr>
      <p:pic>
        <p:nvPicPr>
          <p:cNvPr id="6" name="Picture 5" descr="A group of colorful circles&#10;&#10;Description automatically generated">
            <a:extLst>
              <a:ext uri="{FF2B5EF4-FFF2-40B4-BE49-F238E27FC236}">
                <a16:creationId xmlns:a16="http://schemas.microsoft.com/office/drawing/2014/main" id="{1B14E401-5392-5AE7-2433-8DA42838D33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551" t="44736" r="44917" b="-1795"/>
          <a:stretch/>
        </p:blipFill>
        <p:spPr>
          <a:xfrm>
            <a:off x="8599987" y="0"/>
            <a:ext cx="3604892" cy="3540402"/>
          </a:xfrm>
          <a:prstGeom prst="rect">
            <a:avLst/>
          </a:prstGeom>
        </p:spPr>
      </p:pic>
      <p:sp>
        <p:nvSpPr>
          <p:cNvPr id="18" name="スライド番号プレースホルダー 5">
            <a:extLst>
              <a:ext uri="{FF2B5EF4-FFF2-40B4-BE49-F238E27FC236}">
                <a16:creationId xmlns:a16="http://schemas.microsoft.com/office/drawing/2014/main" id="{B4E933FB-92CB-6708-24FE-479D9AC14A2D}"/>
              </a:ext>
            </a:extLst>
          </p:cNvPr>
          <p:cNvSpPr txBox="1">
            <a:spLocks/>
          </p:cNvSpPr>
          <p:nvPr userDrawn="1"/>
        </p:nvSpPr>
        <p:spPr>
          <a:xfrm>
            <a:off x="11672889" y="6510472"/>
            <a:ext cx="519112" cy="347528"/>
          </a:xfrm>
          <a:prstGeom prst="rect">
            <a:avLst/>
          </a:prstGeom>
          <a:noFill/>
        </p:spPr>
        <p:txBody>
          <a:bodyPr vert="horz" lIns="0" tIns="45720" rIns="0" bIns="45720" rtlCol="0" anchor="ctr"/>
          <a:lstStyle>
            <a:defPPr>
              <a:defRPr lang="ja-JP"/>
            </a:defPPr>
            <a:lvl1pPr algn="r" rtl="0" fontAlgn="base">
              <a:spcBef>
                <a:spcPct val="0"/>
              </a:spcBef>
              <a:spcAft>
                <a:spcPct val="0"/>
              </a:spcAft>
              <a:defRPr kumimoji="1" sz="1100" b="0" kern="1200">
                <a:solidFill>
                  <a:schemeClr val="bg1"/>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ctr"/>
            <a:fld id="{B00743E2-DB8E-42EE-B8E6-E10BB426BCEB}" type="slidenum">
              <a:rPr lang="ja-JP" altLang="en-US" sz="1100" i="1" smtClean="0">
                <a:solidFill>
                  <a:schemeClr val="tx1"/>
                </a:solidFill>
              </a:rPr>
              <a:pPr algn="ctr"/>
              <a:t>‹#›</a:t>
            </a:fld>
            <a:endParaRPr lang="ja-JP" altLang="en-US" sz="1000" i="1" dirty="0">
              <a:solidFill>
                <a:schemeClr val="tx1"/>
              </a:solidFill>
            </a:endParaRPr>
          </a:p>
        </p:txBody>
      </p:sp>
      <p:sp>
        <p:nvSpPr>
          <p:cNvPr id="19" name="スライド番号プレースホルダー 5">
            <a:extLst>
              <a:ext uri="{FF2B5EF4-FFF2-40B4-BE49-F238E27FC236}">
                <a16:creationId xmlns:a16="http://schemas.microsoft.com/office/drawing/2014/main" id="{07D19775-1850-3432-3771-9C7DC6F3621B}"/>
              </a:ext>
            </a:extLst>
          </p:cNvPr>
          <p:cNvSpPr txBox="1">
            <a:spLocks/>
          </p:cNvSpPr>
          <p:nvPr userDrawn="1"/>
        </p:nvSpPr>
        <p:spPr>
          <a:xfrm>
            <a:off x="9926692" y="6638598"/>
            <a:ext cx="1548000" cy="108000"/>
          </a:xfrm>
          <a:prstGeom prst="rect">
            <a:avLst/>
          </a:prstGeom>
        </p:spPr>
        <p:txBody>
          <a:bodyPr wrap="none" lIns="0" tIns="0" rIns="0" bIns="0" anchor="ctr"/>
          <a:lstStyle>
            <a:defPPr>
              <a:defRPr lang="ja-JP"/>
            </a:defPPr>
            <a:lvl1pPr algn="r" rtl="0" fontAlgn="base">
              <a:spcBef>
                <a:spcPct val="0"/>
              </a:spcBef>
              <a:spcAft>
                <a:spcPct val="0"/>
              </a:spcAft>
              <a:defRPr kumimoji="1" sz="1200" b="1" kern="1200">
                <a:solidFill>
                  <a:schemeClr val="bg1">
                    <a:lumMod val="50000"/>
                  </a:schemeClr>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r"/>
            <a:r>
              <a:rPr kumimoji="1" lang="en" altLang="ja-JP" sz="700" b="0" i="0" kern="1200" spc="110" dirty="0">
                <a:solidFill>
                  <a:schemeClr val="tx1"/>
                </a:solidFill>
                <a:effectLst/>
                <a:latin typeface="+mn-lt"/>
                <a:ea typeface="+mn-ea"/>
                <a:cs typeface="+mn-cs"/>
              </a:rPr>
              <a:t>©️ Panasonic Connect Co., Ltd.</a:t>
            </a:r>
            <a:r>
              <a:rPr kumimoji="1" lang="ja-JP" altLang="en-US" sz="700" b="0" i="0" kern="1200" spc="110" baseline="0" dirty="0">
                <a:solidFill>
                  <a:schemeClr val="tx1"/>
                </a:solidFill>
                <a:effectLst/>
                <a:latin typeface="+mn-lt"/>
                <a:ea typeface="+mn-ea"/>
                <a:cs typeface="+mn-cs"/>
              </a:rPr>
              <a:t> </a:t>
            </a:r>
            <a:endParaRPr kumimoji="1" lang="en" altLang="ja-JP" sz="700" b="0" i="0" kern="1200" spc="110" dirty="0">
              <a:solidFill>
                <a:schemeClr val="tx1"/>
              </a:solidFill>
              <a:effectLst/>
              <a:latin typeface="+mn-lt"/>
              <a:ea typeface="+mn-ea"/>
              <a:cs typeface="+mn-cs"/>
            </a:endParaRPr>
          </a:p>
        </p:txBody>
      </p:sp>
      <p:sp>
        <p:nvSpPr>
          <p:cNvPr id="20" name="テキスト ボックス 4">
            <a:extLst>
              <a:ext uri="{FF2B5EF4-FFF2-40B4-BE49-F238E27FC236}">
                <a16:creationId xmlns:a16="http://schemas.microsoft.com/office/drawing/2014/main" id="{DE49A1E2-7EDA-10BD-969C-F1ADD524B0F4}"/>
              </a:ext>
            </a:extLst>
          </p:cNvPr>
          <p:cNvSpPr txBox="1"/>
          <p:nvPr userDrawn="1"/>
        </p:nvSpPr>
        <p:spPr>
          <a:xfrm>
            <a:off x="11474693" y="6638598"/>
            <a:ext cx="256381" cy="108000"/>
          </a:xfrm>
          <a:prstGeom prst="rect">
            <a:avLst/>
          </a:prstGeom>
        </p:spPr>
        <p:txBody>
          <a:bodyPr wrap="square" lIns="0" tIns="0" rIns="0" bIns="0" anchor="ctr"/>
          <a:lstStyle>
            <a:defPPr>
              <a:defRPr lang="ja-JP"/>
            </a:defPPr>
            <a:lvl1pPr algn="r">
              <a:defRPr sz="700" b="0" i="0">
                <a:solidFill>
                  <a:schemeClr val="bg1"/>
                </a:solidFill>
                <a:effectLst/>
                <a:latin typeface="+mn-lt"/>
                <a:ea typeface="+mn-ea"/>
              </a:defRPr>
            </a:lvl1pPr>
          </a:lstStyle>
          <a:p>
            <a:pPr lvl="0" algn="l"/>
            <a:fld id="{D2F9CA60-0712-46AF-9D71-9C9ACB7C5C5C}" type="datetimeyyyy">
              <a:rPr lang="en-US" altLang="ja-JP" spc="110" smtClean="0">
                <a:solidFill>
                  <a:schemeClr val="tx1"/>
                </a:solidFill>
              </a:rPr>
              <a:pPr lvl="0" algn="l"/>
              <a:t>2024</a:t>
            </a:fld>
            <a:endParaRPr lang="ja-JP" altLang="en-US" spc="110" dirty="0">
              <a:solidFill>
                <a:schemeClr val="tx1"/>
              </a:solidFill>
            </a:endParaRPr>
          </a:p>
        </p:txBody>
      </p:sp>
      <p:sp>
        <p:nvSpPr>
          <p:cNvPr id="7" name="Title 6">
            <a:extLst>
              <a:ext uri="{FF2B5EF4-FFF2-40B4-BE49-F238E27FC236}">
                <a16:creationId xmlns:a16="http://schemas.microsoft.com/office/drawing/2014/main" id="{8D087238-89EA-2CD9-17B7-DBF18729473A}"/>
              </a:ext>
            </a:extLst>
          </p:cNvPr>
          <p:cNvSpPr>
            <a:spLocks noGrp="1"/>
          </p:cNvSpPr>
          <p:nvPr>
            <p:ph type="title"/>
          </p:nvPr>
        </p:nvSpPr>
        <p:spPr>
          <a:xfrm>
            <a:off x="433490" y="666506"/>
            <a:ext cx="11304000" cy="396000"/>
          </a:xfrm>
          <a:prstGeom prst="rect">
            <a:avLst/>
          </a:prstGeom>
        </p:spPr>
        <p:txBody>
          <a:bodyPr lIns="0" tIns="0" rIns="0" bIns="0"/>
          <a:lstStyle>
            <a:lvl1pPr algn="l">
              <a:defRPr>
                <a:solidFill>
                  <a:schemeClr val="tx1"/>
                </a:solidFill>
              </a:defRPr>
            </a:lvl1pPr>
          </a:lstStyle>
          <a:p>
            <a:r>
              <a:rPr lang="en-US"/>
              <a:t>Click to edit Master title style</a:t>
            </a:r>
            <a:endParaRPr lang="en-JP"/>
          </a:p>
        </p:txBody>
      </p:sp>
      <p:sp>
        <p:nvSpPr>
          <p:cNvPr id="12" name="Text Placeholder 11">
            <a:extLst>
              <a:ext uri="{FF2B5EF4-FFF2-40B4-BE49-F238E27FC236}">
                <a16:creationId xmlns:a16="http://schemas.microsoft.com/office/drawing/2014/main" id="{475C3844-F867-BDCF-2937-46B08CCC6685}"/>
              </a:ext>
            </a:extLst>
          </p:cNvPr>
          <p:cNvSpPr>
            <a:spLocks noGrp="1"/>
          </p:cNvSpPr>
          <p:nvPr>
            <p:ph type="body" sz="quarter" idx="10"/>
          </p:nvPr>
        </p:nvSpPr>
        <p:spPr>
          <a:xfrm>
            <a:off x="432000" y="391035"/>
            <a:ext cx="4608000" cy="159120"/>
          </a:xfrm>
          <a:prstGeom prst="rect">
            <a:avLst/>
          </a:prstGeom>
        </p:spPr>
        <p:txBody>
          <a:bodyPr lIns="0" tIns="0" rIns="0" bIns="0"/>
          <a:lstStyle>
            <a:lvl1pPr marL="0" indent="0">
              <a:buFontTx/>
              <a:buNone/>
              <a:defRPr sz="1200" spc="100" baseline="0">
                <a:solidFill>
                  <a:schemeClr val="accent1"/>
                </a:solidFill>
                <a:latin typeface="+mn-lt"/>
                <a:cs typeface="Calibri" panose="020F0502020204030204" pitchFamily="34" charset="0"/>
              </a:defRPr>
            </a:lvl1pPr>
            <a:lvl2pPr marL="457212" indent="0">
              <a:buFontTx/>
              <a:buNone/>
              <a:defRPr sz="1200">
                <a:latin typeface="Calibri" panose="020F0502020204030204" pitchFamily="34" charset="0"/>
                <a:cs typeface="Calibri" panose="020F0502020204030204" pitchFamily="34" charset="0"/>
              </a:defRPr>
            </a:lvl2pPr>
            <a:lvl3pPr marL="914422" indent="0">
              <a:buFontTx/>
              <a:buNone/>
              <a:defRPr sz="1200">
                <a:latin typeface="Calibri" panose="020F0502020204030204" pitchFamily="34" charset="0"/>
                <a:cs typeface="Calibri" panose="020F0502020204030204" pitchFamily="34" charset="0"/>
              </a:defRPr>
            </a:lvl3pPr>
            <a:lvl4pPr marL="1371634" indent="0">
              <a:buFontTx/>
              <a:buNone/>
              <a:defRPr sz="1200">
                <a:latin typeface="Calibri" panose="020F0502020204030204" pitchFamily="34" charset="0"/>
                <a:cs typeface="Calibri" panose="020F0502020204030204" pitchFamily="34" charset="0"/>
              </a:defRPr>
            </a:lvl4pPr>
            <a:lvl5pPr marL="1828846" indent="0">
              <a:buFontTx/>
              <a:buNone/>
              <a:defRPr sz="1200">
                <a:latin typeface="Calibri" panose="020F0502020204030204" pitchFamily="34" charset="0"/>
                <a:cs typeface="Calibri" panose="020F0502020204030204" pitchFamily="34" charset="0"/>
              </a:defRPr>
            </a:lvl5pPr>
          </a:lstStyle>
          <a:p>
            <a:pPr lvl="0"/>
            <a:r>
              <a:rPr lang="en-US"/>
              <a:t>Click to edit Master text styles</a:t>
            </a:r>
          </a:p>
        </p:txBody>
      </p:sp>
      <p:sp>
        <p:nvSpPr>
          <p:cNvPr id="13" name="Rounded Rectangle 12">
            <a:extLst>
              <a:ext uri="{FF2B5EF4-FFF2-40B4-BE49-F238E27FC236}">
                <a16:creationId xmlns:a16="http://schemas.microsoft.com/office/drawing/2014/main" id="{FBF8C02E-97F1-8B0A-FC8B-88F6FA520142}"/>
              </a:ext>
            </a:extLst>
          </p:cNvPr>
          <p:cNvSpPr/>
          <p:nvPr userDrawn="1"/>
        </p:nvSpPr>
        <p:spPr>
          <a:xfrm>
            <a:off x="444000" y="1437046"/>
            <a:ext cx="11304000" cy="4986587"/>
          </a:xfrm>
          <a:prstGeom prst="roundRect">
            <a:avLst>
              <a:gd name="adj" fmla="val 1276"/>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Tree>
    <p:extLst>
      <p:ext uri="{BB962C8B-B14F-4D97-AF65-F5344CB8AC3E}">
        <p14:creationId xmlns:p14="http://schemas.microsoft.com/office/powerpoint/2010/main" val="280631610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中ページ_Blank">
    <p:spTree>
      <p:nvGrpSpPr>
        <p:cNvPr id="1" name=""/>
        <p:cNvGrpSpPr/>
        <p:nvPr/>
      </p:nvGrpSpPr>
      <p:grpSpPr>
        <a:xfrm>
          <a:off x="0" y="0"/>
          <a:ext cx="0" cy="0"/>
          <a:chOff x="0" y="0"/>
          <a:chExt cx="0" cy="0"/>
        </a:xfrm>
      </p:grpSpPr>
      <p:pic>
        <p:nvPicPr>
          <p:cNvPr id="6" name="Picture 5" descr="A group of colorful circles&#10;&#10;Description automatically generated">
            <a:extLst>
              <a:ext uri="{FF2B5EF4-FFF2-40B4-BE49-F238E27FC236}">
                <a16:creationId xmlns:a16="http://schemas.microsoft.com/office/drawing/2014/main" id="{1B14E401-5392-5AE7-2433-8DA42838D33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551" t="44736" r="44917" b="-1795"/>
          <a:stretch/>
        </p:blipFill>
        <p:spPr>
          <a:xfrm>
            <a:off x="8599987" y="0"/>
            <a:ext cx="3604892" cy="3540402"/>
          </a:xfrm>
          <a:prstGeom prst="rect">
            <a:avLst/>
          </a:prstGeom>
        </p:spPr>
      </p:pic>
      <p:sp>
        <p:nvSpPr>
          <p:cNvPr id="18" name="スライド番号プレースホルダー 5">
            <a:extLst>
              <a:ext uri="{FF2B5EF4-FFF2-40B4-BE49-F238E27FC236}">
                <a16:creationId xmlns:a16="http://schemas.microsoft.com/office/drawing/2014/main" id="{B4E933FB-92CB-6708-24FE-479D9AC14A2D}"/>
              </a:ext>
            </a:extLst>
          </p:cNvPr>
          <p:cNvSpPr txBox="1">
            <a:spLocks/>
          </p:cNvSpPr>
          <p:nvPr userDrawn="1"/>
        </p:nvSpPr>
        <p:spPr>
          <a:xfrm>
            <a:off x="11672889" y="6510472"/>
            <a:ext cx="519112" cy="347528"/>
          </a:xfrm>
          <a:prstGeom prst="rect">
            <a:avLst/>
          </a:prstGeom>
          <a:noFill/>
        </p:spPr>
        <p:txBody>
          <a:bodyPr vert="horz" lIns="0" tIns="45720" rIns="0" bIns="45720" rtlCol="0" anchor="ctr"/>
          <a:lstStyle>
            <a:defPPr>
              <a:defRPr lang="ja-JP"/>
            </a:defPPr>
            <a:lvl1pPr algn="r" rtl="0" fontAlgn="base">
              <a:spcBef>
                <a:spcPct val="0"/>
              </a:spcBef>
              <a:spcAft>
                <a:spcPct val="0"/>
              </a:spcAft>
              <a:defRPr kumimoji="1" sz="1100" b="0" kern="1200">
                <a:solidFill>
                  <a:schemeClr val="bg1"/>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ctr"/>
            <a:fld id="{B00743E2-DB8E-42EE-B8E6-E10BB426BCEB}" type="slidenum">
              <a:rPr lang="ja-JP" altLang="en-US" sz="1100" i="1" smtClean="0">
                <a:solidFill>
                  <a:schemeClr val="tx1"/>
                </a:solidFill>
              </a:rPr>
              <a:pPr algn="ctr"/>
              <a:t>‹#›</a:t>
            </a:fld>
            <a:endParaRPr lang="ja-JP" altLang="en-US" sz="1000" i="1" dirty="0">
              <a:solidFill>
                <a:schemeClr val="tx1"/>
              </a:solidFill>
            </a:endParaRPr>
          </a:p>
        </p:txBody>
      </p:sp>
      <p:sp>
        <p:nvSpPr>
          <p:cNvPr id="19" name="スライド番号プレースホルダー 5">
            <a:extLst>
              <a:ext uri="{FF2B5EF4-FFF2-40B4-BE49-F238E27FC236}">
                <a16:creationId xmlns:a16="http://schemas.microsoft.com/office/drawing/2014/main" id="{07D19775-1850-3432-3771-9C7DC6F3621B}"/>
              </a:ext>
            </a:extLst>
          </p:cNvPr>
          <p:cNvSpPr txBox="1">
            <a:spLocks/>
          </p:cNvSpPr>
          <p:nvPr userDrawn="1"/>
        </p:nvSpPr>
        <p:spPr>
          <a:xfrm>
            <a:off x="9926692" y="6638598"/>
            <a:ext cx="1548000" cy="108000"/>
          </a:xfrm>
          <a:prstGeom prst="rect">
            <a:avLst/>
          </a:prstGeom>
        </p:spPr>
        <p:txBody>
          <a:bodyPr wrap="none" lIns="0" tIns="0" rIns="0" bIns="0" anchor="ctr"/>
          <a:lstStyle>
            <a:defPPr>
              <a:defRPr lang="ja-JP"/>
            </a:defPPr>
            <a:lvl1pPr algn="r" rtl="0" fontAlgn="base">
              <a:spcBef>
                <a:spcPct val="0"/>
              </a:spcBef>
              <a:spcAft>
                <a:spcPct val="0"/>
              </a:spcAft>
              <a:defRPr kumimoji="1" sz="1200" b="1" kern="1200">
                <a:solidFill>
                  <a:schemeClr val="bg1">
                    <a:lumMod val="50000"/>
                  </a:schemeClr>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r"/>
            <a:r>
              <a:rPr kumimoji="1" lang="en" altLang="ja-JP" sz="700" b="0" i="0" kern="1200" spc="110" dirty="0">
                <a:solidFill>
                  <a:schemeClr val="tx1"/>
                </a:solidFill>
                <a:effectLst/>
                <a:latin typeface="+mn-lt"/>
                <a:ea typeface="+mn-ea"/>
                <a:cs typeface="+mn-cs"/>
              </a:rPr>
              <a:t>©️ Panasonic Connect Co., Ltd.</a:t>
            </a:r>
            <a:r>
              <a:rPr kumimoji="1" lang="ja-JP" altLang="en-US" sz="700" b="0" i="0" kern="1200" spc="110" baseline="0" dirty="0">
                <a:solidFill>
                  <a:schemeClr val="tx1"/>
                </a:solidFill>
                <a:effectLst/>
                <a:latin typeface="+mn-lt"/>
                <a:ea typeface="+mn-ea"/>
                <a:cs typeface="+mn-cs"/>
              </a:rPr>
              <a:t> </a:t>
            </a:r>
            <a:endParaRPr kumimoji="1" lang="en" altLang="ja-JP" sz="700" b="0" i="0" kern="1200" spc="110" dirty="0">
              <a:solidFill>
                <a:schemeClr val="tx1"/>
              </a:solidFill>
              <a:effectLst/>
              <a:latin typeface="+mn-lt"/>
              <a:ea typeface="+mn-ea"/>
              <a:cs typeface="+mn-cs"/>
            </a:endParaRPr>
          </a:p>
        </p:txBody>
      </p:sp>
      <p:sp>
        <p:nvSpPr>
          <p:cNvPr id="20" name="テキスト ボックス 4">
            <a:extLst>
              <a:ext uri="{FF2B5EF4-FFF2-40B4-BE49-F238E27FC236}">
                <a16:creationId xmlns:a16="http://schemas.microsoft.com/office/drawing/2014/main" id="{DE49A1E2-7EDA-10BD-969C-F1ADD524B0F4}"/>
              </a:ext>
            </a:extLst>
          </p:cNvPr>
          <p:cNvSpPr txBox="1"/>
          <p:nvPr userDrawn="1"/>
        </p:nvSpPr>
        <p:spPr>
          <a:xfrm>
            <a:off x="11474693" y="6638598"/>
            <a:ext cx="256381" cy="108000"/>
          </a:xfrm>
          <a:prstGeom prst="rect">
            <a:avLst/>
          </a:prstGeom>
        </p:spPr>
        <p:txBody>
          <a:bodyPr wrap="square" lIns="0" tIns="0" rIns="0" bIns="0" anchor="ctr"/>
          <a:lstStyle>
            <a:defPPr>
              <a:defRPr lang="ja-JP"/>
            </a:defPPr>
            <a:lvl1pPr algn="r">
              <a:defRPr sz="700" b="0" i="0">
                <a:solidFill>
                  <a:schemeClr val="bg1"/>
                </a:solidFill>
                <a:effectLst/>
                <a:latin typeface="+mn-lt"/>
                <a:ea typeface="+mn-ea"/>
              </a:defRPr>
            </a:lvl1pPr>
          </a:lstStyle>
          <a:p>
            <a:pPr lvl="0" algn="l"/>
            <a:fld id="{D2F9CA60-0712-46AF-9D71-9C9ACB7C5C5C}" type="datetimeyyyy">
              <a:rPr lang="en-US" altLang="ja-JP" spc="110" smtClean="0">
                <a:solidFill>
                  <a:schemeClr val="tx1"/>
                </a:solidFill>
              </a:rPr>
              <a:pPr lvl="0" algn="l"/>
              <a:t>2024</a:t>
            </a:fld>
            <a:endParaRPr lang="ja-JP" altLang="en-US" spc="110" dirty="0">
              <a:solidFill>
                <a:schemeClr val="tx1"/>
              </a:solidFill>
            </a:endParaRPr>
          </a:p>
        </p:txBody>
      </p:sp>
      <p:sp>
        <p:nvSpPr>
          <p:cNvPr id="13" name="Rounded Rectangle 12">
            <a:extLst>
              <a:ext uri="{FF2B5EF4-FFF2-40B4-BE49-F238E27FC236}">
                <a16:creationId xmlns:a16="http://schemas.microsoft.com/office/drawing/2014/main" id="{FBF8C02E-97F1-8B0A-FC8B-88F6FA520142}"/>
              </a:ext>
            </a:extLst>
          </p:cNvPr>
          <p:cNvSpPr/>
          <p:nvPr userDrawn="1"/>
        </p:nvSpPr>
        <p:spPr>
          <a:xfrm>
            <a:off x="444000" y="434366"/>
            <a:ext cx="11304000" cy="5989268"/>
          </a:xfrm>
          <a:prstGeom prst="roundRect">
            <a:avLst>
              <a:gd name="adj" fmla="val 1276"/>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Tree>
    <p:extLst>
      <p:ext uri="{BB962C8B-B14F-4D97-AF65-F5344CB8AC3E}">
        <p14:creationId xmlns:p14="http://schemas.microsoft.com/office/powerpoint/2010/main" val="2541294271"/>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扉_大カテゴリー">
    <p:spTree>
      <p:nvGrpSpPr>
        <p:cNvPr id="1" name=""/>
        <p:cNvGrpSpPr/>
        <p:nvPr/>
      </p:nvGrpSpPr>
      <p:grpSpPr>
        <a:xfrm>
          <a:off x="0" y="0"/>
          <a:ext cx="0" cy="0"/>
          <a:chOff x="0" y="0"/>
          <a:chExt cx="0" cy="0"/>
        </a:xfrm>
      </p:grpSpPr>
      <p:pic>
        <p:nvPicPr>
          <p:cNvPr id="7" name="Picture 6" descr="A colorful circle and circle&#10;&#10;Description automatically generated with medium confidence">
            <a:extLst>
              <a:ext uri="{FF2B5EF4-FFF2-40B4-BE49-F238E27FC236}">
                <a16:creationId xmlns:a16="http://schemas.microsoft.com/office/drawing/2014/main" id="{FE9D853D-49A9-25B2-C425-DA179F81017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925" r="3850" b="1925"/>
          <a:stretch/>
        </p:blipFill>
        <p:spPr>
          <a:xfrm>
            <a:off x="0" y="0"/>
            <a:ext cx="12192000" cy="6858000"/>
          </a:xfrm>
          <a:prstGeom prst="rect">
            <a:avLst/>
          </a:prstGeom>
        </p:spPr>
      </p:pic>
      <p:sp>
        <p:nvSpPr>
          <p:cNvPr id="4" name="スライド番号プレースホルダー 5">
            <a:extLst>
              <a:ext uri="{FF2B5EF4-FFF2-40B4-BE49-F238E27FC236}">
                <a16:creationId xmlns:a16="http://schemas.microsoft.com/office/drawing/2014/main" id="{62B713B2-98D7-A014-25F2-4D12BC4447BB}"/>
              </a:ext>
            </a:extLst>
          </p:cNvPr>
          <p:cNvSpPr txBox="1">
            <a:spLocks/>
          </p:cNvSpPr>
          <p:nvPr userDrawn="1"/>
        </p:nvSpPr>
        <p:spPr>
          <a:xfrm>
            <a:off x="11672889" y="6510472"/>
            <a:ext cx="519112" cy="347528"/>
          </a:xfrm>
          <a:prstGeom prst="rect">
            <a:avLst/>
          </a:prstGeom>
          <a:noFill/>
        </p:spPr>
        <p:txBody>
          <a:bodyPr vert="horz" lIns="0" tIns="0" rIns="0" bIns="0" rtlCol="0" anchor="ctr"/>
          <a:lstStyle>
            <a:defPPr>
              <a:defRPr lang="ja-JP"/>
            </a:defPPr>
            <a:lvl1pPr algn="r" rtl="0" fontAlgn="base">
              <a:spcBef>
                <a:spcPct val="0"/>
              </a:spcBef>
              <a:spcAft>
                <a:spcPct val="0"/>
              </a:spcAft>
              <a:defRPr kumimoji="1" sz="1100" b="0" kern="1200">
                <a:solidFill>
                  <a:schemeClr val="bg1"/>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ctr"/>
            <a:fld id="{B00743E2-DB8E-42EE-B8E6-E10BB426BCEB}" type="slidenum">
              <a:rPr lang="ja-JP" altLang="en-US" sz="1100" i="1" smtClean="0">
                <a:solidFill>
                  <a:schemeClr val="bg1"/>
                </a:solidFill>
              </a:rPr>
              <a:pPr algn="ctr"/>
              <a:t>‹#›</a:t>
            </a:fld>
            <a:endParaRPr lang="ja-JP" altLang="en-US" sz="1000" i="1" dirty="0">
              <a:solidFill>
                <a:schemeClr val="bg1"/>
              </a:solidFill>
            </a:endParaRPr>
          </a:p>
        </p:txBody>
      </p:sp>
      <p:sp>
        <p:nvSpPr>
          <p:cNvPr id="5" name="スライド番号プレースホルダー 5">
            <a:extLst>
              <a:ext uri="{FF2B5EF4-FFF2-40B4-BE49-F238E27FC236}">
                <a16:creationId xmlns:a16="http://schemas.microsoft.com/office/drawing/2014/main" id="{1EFE0ECE-F79E-73A5-963F-EB4A2ABDD48B}"/>
              </a:ext>
            </a:extLst>
          </p:cNvPr>
          <p:cNvSpPr txBox="1">
            <a:spLocks/>
          </p:cNvSpPr>
          <p:nvPr userDrawn="1"/>
        </p:nvSpPr>
        <p:spPr>
          <a:xfrm>
            <a:off x="9926692" y="6638598"/>
            <a:ext cx="1548000" cy="108000"/>
          </a:xfrm>
          <a:prstGeom prst="rect">
            <a:avLst/>
          </a:prstGeom>
        </p:spPr>
        <p:txBody>
          <a:bodyPr wrap="none" lIns="0" tIns="0" rIns="0" bIns="0" anchor="ctr"/>
          <a:lstStyle>
            <a:defPPr>
              <a:defRPr lang="ja-JP"/>
            </a:defPPr>
            <a:lvl1pPr algn="r" rtl="0" fontAlgn="base">
              <a:spcBef>
                <a:spcPct val="0"/>
              </a:spcBef>
              <a:spcAft>
                <a:spcPct val="0"/>
              </a:spcAft>
              <a:defRPr kumimoji="1" sz="1200" b="1" kern="1200">
                <a:solidFill>
                  <a:schemeClr val="bg1">
                    <a:lumMod val="50000"/>
                  </a:schemeClr>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r"/>
            <a:r>
              <a:rPr kumimoji="1" lang="en" altLang="ja-JP" sz="700" b="0" i="0" kern="1200" spc="110" dirty="0">
                <a:solidFill>
                  <a:schemeClr val="bg1"/>
                </a:solidFill>
                <a:effectLst/>
                <a:latin typeface="+mn-lt"/>
                <a:ea typeface="+mn-ea"/>
                <a:cs typeface="+mn-cs"/>
              </a:rPr>
              <a:t>©️ Panasonic Connect Co., Ltd.</a:t>
            </a:r>
            <a:r>
              <a:rPr kumimoji="1" lang="ja-JP" altLang="en-US" sz="700" b="0" i="0" kern="1200" spc="110" baseline="0" dirty="0">
                <a:solidFill>
                  <a:schemeClr val="bg1"/>
                </a:solidFill>
                <a:effectLst/>
                <a:latin typeface="+mn-lt"/>
                <a:ea typeface="+mn-ea"/>
                <a:cs typeface="+mn-cs"/>
              </a:rPr>
              <a:t> </a:t>
            </a:r>
            <a:endParaRPr kumimoji="1" lang="en" altLang="ja-JP" sz="700" b="0" i="0" kern="1200" spc="110" dirty="0">
              <a:solidFill>
                <a:schemeClr val="bg1"/>
              </a:solidFill>
              <a:effectLst/>
              <a:latin typeface="+mn-lt"/>
              <a:ea typeface="+mn-ea"/>
              <a:cs typeface="+mn-cs"/>
            </a:endParaRPr>
          </a:p>
        </p:txBody>
      </p:sp>
      <p:sp>
        <p:nvSpPr>
          <p:cNvPr id="6" name="テキスト ボックス 4">
            <a:extLst>
              <a:ext uri="{FF2B5EF4-FFF2-40B4-BE49-F238E27FC236}">
                <a16:creationId xmlns:a16="http://schemas.microsoft.com/office/drawing/2014/main" id="{56ED592D-502E-507B-0292-2056510BB357}"/>
              </a:ext>
            </a:extLst>
          </p:cNvPr>
          <p:cNvSpPr txBox="1"/>
          <p:nvPr userDrawn="1"/>
        </p:nvSpPr>
        <p:spPr>
          <a:xfrm>
            <a:off x="11474693" y="6638598"/>
            <a:ext cx="256381" cy="108000"/>
          </a:xfrm>
          <a:prstGeom prst="rect">
            <a:avLst/>
          </a:prstGeom>
        </p:spPr>
        <p:txBody>
          <a:bodyPr wrap="square" lIns="0" tIns="0" rIns="0" bIns="0" anchor="ctr"/>
          <a:lstStyle>
            <a:defPPr>
              <a:defRPr lang="ja-JP"/>
            </a:defPPr>
            <a:lvl1pPr algn="r">
              <a:defRPr sz="700" b="0" i="0">
                <a:solidFill>
                  <a:schemeClr val="bg1"/>
                </a:solidFill>
                <a:effectLst/>
                <a:latin typeface="+mn-lt"/>
                <a:ea typeface="+mn-ea"/>
              </a:defRPr>
            </a:lvl1pPr>
          </a:lstStyle>
          <a:p>
            <a:pPr lvl="0" algn="l"/>
            <a:fld id="{D2F9CA60-0712-46AF-9D71-9C9ACB7C5C5C}" type="datetimeyyyy">
              <a:rPr lang="en-US" altLang="ja-JP" spc="110" smtClean="0">
                <a:solidFill>
                  <a:schemeClr val="bg1"/>
                </a:solidFill>
              </a:rPr>
              <a:pPr lvl="0" algn="l"/>
              <a:t>2024</a:t>
            </a:fld>
            <a:endParaRPr lang="ja-JP" altLang="en-US" spc="110" dirty="0">
              <a:solidFill>
                <a:schemeClr val="bg1"/>
              </a:solidFill>
            </a:endParaRPr>
          </a:p>
        </p:txBody>
      </p:sp>
    </p:spTree>
    <p:extLst>
      <p:ext uri="{BB962C8B-B14F-4D97-AF65-F5344CB8AC3E}">
        <p14:creationId xmlns:p14="http://schemas.microsoft.com/office/powerpoint/2010/main" val="151240198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扉_小カテゴリー">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E9D853D-49A9-25B2-C425-DA179F81017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flipH="1">
            <a:off x="0" y="0"/>
            <a:ext cx="12192000" cy="6858000"/>
          </a:xfrm>
          <a:prstGeom prst="rect">
            <a:avLst/>
          </a:prstGeom>
        </p:spPr>
      </p:pic>
    </p:spTree>
    <p:extLst>
      <p:ext uri="{BB962C8B-B14F-4D97-AF65-F5344CB8AC3E}">
        <p14:creationId xmlns:p14="http://schemas.microsoft.com/office/powerpoint/2010/main" val="374523418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メッセージ">
    <p:spTree>
      <p:nvGrpSpPr>
        <p:cNvPr id="1" name=""/>
        <p:cNvGrpSpPr/>
        <p:nvPr/>
      </p:nvGrpSpPr>
      <p:grpSpPr>
        <a:xfrm>
          <a:off x="0" y="0"/>
          <a:ext cx="0" cy="0"/>
          <a:chOff x="0" y="0"/>
          <a:chExt cx="0" cy="0"/>
        </a:xfrm>
      </p:grpSpPr>
      <p:pic>
        <p:nvPicPr>
          <p:cNvPr id="2" name="Picture 1" descr="A white background with black and red lines&#10;&#10;Description automatically generated with medium confidence">
            <a:extLst>
              <a:ext uri="{FF2B5EF4-FFF2-40B4-BE49-F238E27FC236}">
                <a16:creationId xmlns:a16="http://schemas.microsoft.com/office/drawing/2014/main" id="{96F2D683-B18A-7FCB-2674-7597C515A6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スライド番号プレースホルダー 5">
            <a:extLst>
              <a:ext uri="{FF2B5EF4-FFF2-40B4-BE49-F238E27FC236}">
                <a16:creationId xmlns:a16="http://schemas.microsoft.com/office/drawing/2014/main" id="{62B713B2-98D7-A014-25F2-4D12BC4447BB}"/>
              </a:ext>
            </a:extLst>
          </p:cNvPr>
          <p:cNvSpPr txBox="1">
            <a:spLocks/>
          </p:cNvSpPr>
          <p:nvPr userDrawn="1"/>
        </p:nvSpPr>
        <p:spPr>
          <a:xfrm>
            <a:off x="11672889" y="6510472"/>
            <a:ext cx="519112" cy="347528"/>
          </a:xfrm>
          <a:prstGeom prst="rect">
            <a:avLst/>
          </a:prstGeom>
          <a:noFill/>
        </p:spPr>
        <p:txBody>
          <a:bodyPr vert="horz" lIns="0" tIns="0" rIns="0" bIns="0" rtlCol="0" anchor="ctr"/>
          <a:lstStyle>
            <a:defPPr>
              <a:defRPr lang="ja-JP"/>
            </a:defPPr>
            <a:lvl1pPr algn="r" rtl="0" fontAlgn="base">
              <a:spcBef>
                <a:spcPct val="0"/>
              </a:spcBef>
              <a:spcAft>
                <a:spcPct val="0"/>
              </a:spcAft>
              <a:defRPr kumimoji="1" sz="1100" b="0" kern="1200">
                <a:solidFill>
                  <a:schemeClr val="bg1"/>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ctr"/>
            <a:fld id="{B00743E2-DB8E-42EE-B8E6-E10BB426BCEB}" type="slidenum">
              <a:rPr lang="ja-JP" altLang="en-US" sz="1100" i="1" smtClean="0">
                <a:solidFill>
                  <a:schemeClr val="tx1"/>
                </a:solidFill>
              </a:rPr>
              <a:pPr algn="ctr"/>
              <a:t>‹#›</a:t>
            </a:fld>
            <a:endParaRPr lang="ja-JP" altLang="en-US" sz="1000" i="1" dirty="0">
              <a:solidFill>
                <a:schemeClr val="tx1"/>
              </a:solidFill>
            </a:endParaRPr>
          </a:p>
        </p:txBody>
      </p:sp>
      <p:sp>
        <p:nvSpPr>
          <p:cNvPr id="5" name="スライド番号プレースホルダー 5">
            <a:extLst>
              <a:ext uri="{FF2B5EF4-FFF2-40B4-BE49-F238E27FC236}">
                <a16:creationId xmlns:a16="http://schemas.microsoft.com/office/drawing/2014/main" id="{1EFE0ECE-F79E-73A5-963F-EB4A2ABDD48B}"/>
              </a:ext>
            </a:extLst>
          </p:cNvPr>
          <p:cNvSpPr txBox="1">
            <a:spLocks/>
          </p:cNvSpPr>
          <p:nvPr userDrawn="1"/>
        </p:nvSpPr>
        <p:spPr>
          <a:xfrm>
            <a:off x="9926692" y="6638598"/>
            <a:ext cx="1548000" cy="108000"/>
          </a:xfrm>
          <a:prstGeom prst="rect">
            <a:avLst/>
          </a:prstGeom>
        </p:spPr>
        <p:txBody>
          <a:bodyPr wrap="none" lIns="0" tIns="0" rIns="0" bIns="0" anchor="ctr"/>
          <a:lstStyle>
            <a:defPPr>
              <a:defRPr lang="ja-JP"/>
            </a:defPPr>
            <a:lvl1pPr algn="r" rtl="0" fontAlgn="base">
              <a:spcBef>
                <a:spcPct val="0"/>
              </a:spcBef>
              <a:spcAft>
                <a:spcPct val="0"/>
              </a:spcAft>
              <a:defRPr kumimoji="1" sz="1200" b="1" kern="1200">
                <a:solidFill>
                  <a:schemeClr val="bg1">
                    <a:lumMod val="50000"/>
                  </a:schemeClr>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r"/>
            <a:r>
              <a:rPr kumimoji="1" lang="en" altLang="ja-JP" sz="700" b="0" i="0" kern="1200" spc="110" dirty="0">
                <a:solidFill>
                  <a:schemeClr val="tx1"/>
                </a:solidFill>
                <a:effectLst/>
                <a:latin typeface="+mn-lt"/>
                <a:ea typeface="+mn-ea"/>
                <a:cs typeface="+mn-cs"/>
              </a:rPr>
              <a:t>©️ Panasonic Connect Co., Ltd.</a:t>
            </a:r>
            <a:r>
              <a:rPr kumimoji="1" lang="ja-JP" altLang="en-US" sz="700" b="0" i="0" kern="1200" spc="110" baseline="0" dirty="0">
                <a:solidFill>
                  <a:schemeClr val="tx1"/>
                </a:solidFill>
                <a:effectLst/>
                <a:latin typeface="+mn-lt"/>
                <a:ea typeface="+mn-ea"/>
                <a:cs typeface="+mn-cs"/>
              </a:rPr>
              <a:t> </a:t>
            </a:r>
            <a:endParaRPr kumimoji="1" lang="en" altLang="ja-JP" sz="700" b="0" i="0" kern="1200" spc="110" dirty="0">
              <a:solidFill>
                <a:schemeClr val="tx1"/>
              </a:solidFill>
              <a:effectLst/>
              <a:latin typeface="+mn-lt"/>
              <a:ea typeface="+mn-ea"/>
              <a:cs typeface="+mn-cs"/>
            </a:endParaRPr>
          </a:p>
        </p:txBody>
      </p:sp>
      <p:sp>
        <p:nvSpPr>
          <p:cNvPr id="6" name="テキスト ボックス 4">
            <a:extLst>
              <a:ext uri="{FF2B5EF4-FFF2-40B4-BE49-F238E27FC236}">
                <a16:creationId xmlns:a16="http://schemas.microsoft.com/office/drawing/2014/main" id="{56ED592D-502E-507B-0292-2056510BB357}"/>
              </a:ext>
            </a:extLst>
          </p:cNvPr>
          <p:cNvSpPr txBox="1"/>
          <p:nvPr userDrawn="1"/>
        </p:nvSpPr>
        <p:spPr>
          <a:xfrm>
            <a:off x="11474693" y="6638598"/>
            <a:ext cx="256381" cy="108000"/>
          </a:xfrm>
          <a:prstGeom prst="rect">
            <a:avLst/>
          </a:prstGeom>
        </p:spPr>
        <p:txBody>
          <a:bodyPr wrap="square" lIns="0" tIns="0" rIns="0" bIns="0" anchor="ctr"/>
          <a:lstStyle>
            <a:defPPr>
              <a:defRPr lang="ja-JP"/>
            </a:defPPr>
            <a:lvl1pPr algn="r">
              <a:defRPr sz="700" b="0" i="0">
                <a:solidFill>
                  <a:schemeClr val="bg1"/>
                </a:solidFill>
                <a:effectLst/>
                <a:latin typeface="+mn-lt"/>
                <a:ea typeface="+mn-ea"/>
              </a:defRPr>
            </a:lvl1pPr>
          </a:lstStyle>
          <a:p>
            <a:pPr lvl="0" algn="l"/>
            <a:fld id="{D2F9CA60-0712-46AF-9D71-9C9ACB7C5C5C}" type="datetimeyyyy">
              <a:rPr lang="en-US" altLang="ja-JP" spc="110" smtClean="0">
                <a:solidFill>
                  <a:schemeClr val="tx1"/>
                </a:solidFill>
              </a:rPr>
              <a:pPr lvl="0" algn="l"/>
              <a:t>2024</a:t>
            </a:fld>
            <a:endParaRPr lang="ja-JP" altLang="en-US" spc="110" dirty="0">
              <a:solidFill>
                <a:schemeClr val="tx1"/>
              </a:solidFill>
            </a:endParaRPr>
          </a:p>
        </p:txBody>
      </p:sp>
    </p:spTree>
    <p:extLst>
      <p:ext uri="{BB962C8B-B14F-4D97-AF65-F5344CB8AC3E}">
        <p14:creationId xmlns:p14="http://schemas.microsoft.com/office/powerpoint/2010/main" val="3057166091"/>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878966"/>
      </p:ext>
    </p:extLst>
  </p:cSld>
  <p:clrMap bg1="lt1" tx1="dk1" bg2="lt2" tx2="dk2" accent1="accent1" accent2="accent2" accent3="accent3" accent4="accent4" accent5="accent5" accent6="accent6" hlink="hlink" folHlink="folHlink"/>
  <p:sldLayoutIdLst>
    <p:sldLayoutId id="2147483892" r:id="rId1"/>
    <p:sldLayoutId id="2147483905" r:id="rId2"/>
    <p:sldLayoutId id="2147483906" r:id="rId3"/>
    <p:sldLayoutId id="2147483894" r:id="rId4"/>
    <p:sldLayoutId id="2147483895" r:id="rId5"/>
    <p:sldLayoutId id="2147483896" r:id="rId6"/>
    <p:sldLayoutId id="2147483888" r:id="rId7"/>
    <p:sldLayoutId id="2147483907" r:id="rId8"/>
    <p:sldLayoutId id="2147483893" r:id="rId9"/>
    <p:sldLayoutId id="2147483910" r:id="rId10"/>
    <p:sldLayoutId id="2147483890" r:id="rId11"/>
  </p:sldLayoutIdLst>
  <p:hf sldNum="0" hdr="0" ftr="0"/>
  <p:txStyles>
    <p:titleStyle>
      <a:lvl1pPr algn="ctr" defTabSz="914423" rtl="0" eaLnBrk="1" latinLnBrk="0" hangingPunct="1">
        <a:spcBef>
          <a:spcPct val="0"/>
        </a:spcBef>
        <a:buNone/>
        <a:defRPr kumimoji="1" sz="2800" b="1" kern="1200" spc="0" baseline="0">
          <a:solidFill>
            <a:schemeClr val="tx2"/>
          </a:solidFill>
          <a:latin typeface="+mj-ea"/>
          <a:ea typeface="+mj-ea"/>
          <a:cs typeface="+mj-cs"/>
        </a:defRPr>
      </a:lvl1pPr>
    </p:titleStyle>
    <p:bodyStyle>
      <a:lvl1pPr marL="342908" indent="-342908" algn="l" defTabSz="914423" rtl="0" eaLnBrk="1" latinLnBrk="0" hangingPunct="1">
        <a:spcBef>
          <a:spcPct val="20000"/>
        </a:spcBef>
        <a:buFont typeface="Arial" panose="020B0604020202020204" pitchFamily="34" charset="0"/>
        <a:buChar char="•"/>
        <a:defRPr kumimoji="1" sz="2400" kern="1200" spc="0" baseline="0">
          <a:solidFill>
            <a:schemeClr val="tx1"/>
          </a:solidFill>
          <a:latin typeface="+mn-ea"/>
          <a:ea typeface="+mn-ea"/>
          <a:cs typeface="+mn-cs"/>
        </a:defRPr>
      </a:lvl1pPr>
      <a:lvl2pPr marL="742969" indent="-285757" algn="l" defTabSz="914423" rtl="0" eaLnBrk="1" latinLnBrk="0" hangingPunct="1">
        <a:spcBef>
          <a:spcPct val="20000"/>
        </a:spcBef>
        <a:buFont typeface="Arial" panose="020B0604020202020204" pitchFamily="34" charset="0"/>
        <a:buChar char="–"/>
        <a:defRPr kumimoji="1" sz="2400" kern="1200" spc="0" baseline="0">
          <a:solidFill>
            <a:schemeClr val="tx1"/>
          </a:solidFill>
          <a:latin typeface="+mn-ea"/>
          <a:ea typeface="+mn-ea"/>
          <a:cs typeface="+mn-cs"/>
        </a:defRPr>
      </a:lvl2pPr>
      <a:lvl3pPr marL="1143028" indent="-228606" algn="l" defTabSz="914423" rtl="0" eaLnBrk="1" latinLnBrk="0" hangingPunct="1">
        <a:spcBef>
          <a:spcPct val="20000"/>
        </a:spcBef>
        <a:buFont typeface="Arial" panose="020B0604020202020204" pitchFamily="34" charset="0"/>
        <a:buChar char="•"/>
        <a:defRPr kumimoji="1" sz="1800" kern="1200" spc="0" baseline="0">
          <a:solidFill>
            <a:schemeClr val="tx1"/>
          </a:solidFill>
          <a:latin typeface="+mn-ea"/>
          <a:ea typeface="+mn-ea"/>
          <a:cs typeface="+mn-cs"/>
        </a:defRPr>
      </a:lvl3pPr>
      <a:lvl4pPr marL="1600240" indent="-228606" algn="l" defTabSz="914423" rtl="0" eaLnBrk="1" latinLnBrk="0" hangingPunct="1">
        <a:spcBef>
          <a:spcPct val="20000"/>
        </a:spcBef>
        <a:buFont typeface="Arial" panose="020B0604020202020204" pitchFamily="34" charset="0"/>
        <a:buChar char="–"/>
        <a:defRPr kumimoji="1" sz="1800" kern="1200" spc="0" baseline="0">
          <a:solidFill>
            <a:schemeClr val="tx1"/>
          </a:solidFill>
          <a:latin typeface="+mn-ea"/>
          <a:ea typeface="+mn-ea"/>
          <a:cs typeface="+mn-cs"/>
        </a:defRPr>
      </a:lvl4pPr>
      <a:lvl5pPr marL="2057452" indent="-228606" algn="l" defTabSz="914423" rtl="0" eaLnBrk="1" latinLnBrk="0" hangingPunct="1">
        <a:spcBef>
          <a:spcPct val="20000"/>
        </a:spcBef>
        <a:buFont typeface="Arial" panose="020B0604020202020204" pitchFamily="34" charset="0"/>
        <a:buChar char="»"/>
        <a:defRPr kumimoji="1" sz="1800" kern="1200" spc="0" baseline="0">
          <a:solidFill>
            <a:schemeClr val="tx1"/>
          </a:solidFill>
          <a:latin typeface="+mn-ea"/>
          <a:ea typeface="+mn-ea"/>
          <a:cs typeface="+mn-cs"/>
        </a:defRPr>
      </a:lvl5pPr>
      <a:lvl6pPr marL="2514663" indent="-228606" algn="l" defTabSz="914423"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60">
          <p15:clr>
            <a:srgbClr val="5ACBF0"/>
          </p15:clr>
        </p15:guide>
        <p15:guide id="18" pos="7319">
          <p15:clr>
            <a:srgbClr val="5ACBF0"/>
          </p15:clr>
        </p15:guide>
        <p15:guide id="19" pos="7227">
          <p15:clr>
            <a:srgbClr val="F26B43"/>
          </p15:clr>
        </p15:guide>
        <p15:guide id="23" orient="horz" pos="2160">
          <p15:clr>
            <a:srgbClr val="5ACBF0"/>
          </p15:clr>
        </p15:guide>
        <p15:guide id="24" orient="horz" pos="1710">
          <p15:clr>
            <a:srgbClr val="5ACBF0"/>
          </p15:clr>
        </p15:guide>
        <p15:guide id="27" orient="horz" pos="810">
          <p15:clr>
            <a:srgbClr val="5ACBF0"/>
          </p15:clr>
        </p15:guide>
        <p15:guide id="30" orient="horz" pos="360">
          <p15:clr>
            <a:srgbClr val="F26B43"/>
          </p15:clr>
        </p15:guide>
        <p15:guide id="31" orient="horz" pos="1260">
          <p15:clr>
            <a:srgbClr val="5ACBF0"/>
          </p15:clr>
        </p15:guide>
        <p15:guide id="32" orient="horz" pos="2610">
          <p15:clr>
            <a:srgbClr val="5ACBF0"/>
          </p15:clr>
        </p15:guide>
        <p15:guide id="38" orient="horz" pos="3966">
          <p15:clr>
            <a:srgbClr val="F26B43"/>
          </p15:clr>
        </p15:guide>
        <p15:guide id="39" orient="horz" pos="3064">
          <p15:clr>
            <a:srgbClr val="5ACBF0"/>
          </p15:clr>
        </p15:guide>
        <p15:guide id="46" pos="2097">
          <p15:clr>
            <a:srgbClr val="5ACBF0"/>
          </p15:clr>
        </p15:guide>
        <p15:guide id="47" pos="2679">
          <p15:clr>
            <a:srgbClr val="5ACBF0"/>
          </p15:clr>
        </p15:guide>
        <p15:guide id="49" pos="3840">
          <p15:clr>
            <a:srgbClr val="5ACBF0"/>
          </p15:clr>
        </p15:guide>
        <p15:guide id="51" pos="4998">
          <p15:clr>
            <a:srgbClr val="5ACBF0"/>
          </p15:clr>
        </p15:guide>
        <p15:guide id="52" pos="5574">
          <p15:clr>
            <a:srgbClr val="5ACBF0"/>
          </p15:clr>
        </p15:guide>
        <p15:guide id="57" pos="5087">
          <p15:clr>
            <a:srgbClr val="A4A3A4"/>
          </p15:clr>
        </p15:guide>
        <p15:guide id="58" pos="4908">
          <p15:clr>
            <a:srgbClr val="A4A3A4"/>
          </p15:clr>
        </p15:guide>
        <p15:guide id="59" pos="2769">
          <p15:clr>
            <a:srgbClr val="A4A3A4"/>
          </p15:clr>
        </p15:guide>
        <p15:guide id="60" pos="2589">
          <p15:clr>
            <a:srgbClr val="A4A3A4"/>
          </p15:clr>
        </p15:guide>
        <p15:guide id="63" pos="3750">
          <p15:clr>
            <a:srgbClr val="A4A3A4"/>
          </p15:clr>
        </p15:guide>
        <p15:guide id="64" pos="3930">
          <p15:clr>
            <a:srgbClr val="A4A3A4"/>
          </p15:clr>
        </p15:guide>
        <p15:guide id="67" pos="2004">
          <p15:clr>
            <a:srgbClr val="A4A3A4"/>
          </p15:clr>
        </p15:guide>
        <p15:guide id="68" pos="2188">
          <p15:clr>
            <a:srgbClr val="A4A3A4"/>
          </p15:clr>
        </p15:guide>
        <p15:guide id="73" pos="5482">
          <p15:clr>
            <a:srgbClr val="A4A3A4"/>
          </p15:clr>
        </p15:guide>
        <p15:guide id="74" pos="5666">
          <p15:clr>
            <a:srgbClr val="A4A3A4"/>
          </p15:clr>
        </p15:guide>
        <p15:guide id="85" orient="horz" pos="3504">
          <p15:clr>
            <a:srgbClr val="5ACBF0"/>
          </p15:clr>
        </p15:guide>
        <p15:guide id="87" orient="horz" pos="4056">
          <p15:clr>
            <a:srgbClr val="A4A3A4"/>
          </p15:clr>
        </p15:guide>
        <p15:guide id="88" pos="4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30.emf"/><Relationship Id="rId4" Type="http://schemas.openxmlformats.org/officeDocument/2006/relationships/image" Target="../media/image29.emf"/></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chart" Target="../charts/chart2.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chart" Target="../charts/chart4.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hyperlink" Target="https://www.e-stat.go.jp/stat-search/files?page=1&amp;layout=datalist&amp;toukei=00200524&amp;tstat=000000090001&amp;cycle=7&amp;year=20220&amp;month=0&amp;tclass1=000001011679&amp;tclass2val=0"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chart" Target="../charts/char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18" Type="http://schemas.openxmlformats.org/officeDocument/2006/relationships/image" Target="../media/image23.png"/><Relationship Id="rId3" Type="http://schemas.openxmlformats.org/officeDocument/2006/relationships/image" Target="../media/image26.emf"/><Relationship Id="rId7" Type="http://schemas.openxmlformats.org/officeDocument/2006/relationships/image" Target="../media/image12.svg"/><Relationship Id="rId12" Type="http://schemas.openxmlformats.org/officeDocument/2006/relationships/image" Target="../media/image17.png"/><Relationship Id="rId17" Type="http://schemas.openxmlformats.org/officeDocument/2006/relationships/image" Target="../media/image22.svg"/><Relationship Id="rId2" Type="http://schemas.openxmlformats.org/officeDocument/2006/relationships/notesSlide" Target="../notesSlides/notesSlide17.xml"/><Relationship Id="rId16" Type="http://schemas.openxmlformats.org/officeDocument/2006/relationships/image" Target="../media/image21.png"/><Relationship Id="rId20" Type="http://schemas.openxmlformats.org/officeDocument/2006/relationships/image" Target="../media/image25.svg"/><Relationship Id="rId1" Type="http://schemas.openxmlformats.org/officeDocument/2006/relationships/slideLayout" Target="../slideLayouts/slideLayout6.xml"/><Relationship Id="rId6" Type="http://schemas.openxmlformats.org/officeDocument/2006/relationships/image" Target="../media/image11.png"/><Relationship Id="rId11" Type="http://schemas.openxmlformats.org/officeDocument/2006/relationships/image" Target="../media/image16.svg"/><Relationship Id="rId5" Type="http://schemas.openxmlformats.org/officeDocument/2006/relationships/image" Target="../media/image10.svg"/><Relationship Id="rId15" Type="http://schemas.openxmlformats.org/officeDocument/2006/relationships/image" Target="../media/image20.svg"/><Relationship Id="rId10" Type="http://schemas.openxmlformats.org/officeDocument/2006/relationships/image" Target="../media/image15.png"/><Relationship Id="rId19" Type="http://schemas.openxmlformats.org/officeDocument/2006/relationships/image" Target="../media/image24.png"/><Relationship Id="rId4" Type="http://schemas.openxmlformats.org/officeDocument/2006/relationships/image" Target="../media/image9.png"/><Relationship Id="rId9" Type="http://schemas.openxmlformats.org/officeDocument/2006/relationships/image" Target="../media/image14.svg"/><Relationship Id="rId1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19.png"/><Relationship Id="rId18" Type="http://schemas.openxmlformats.org/officeDocument/2006/relationships/image" Target="../media/image2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svg"/><Relationship Id="rId17" Type="http://schemas.openxmlformats.org/officeDocument/2006/relationships/image" Target="../media/image23.png"/><Relationship Id="rId2" Type="http://schemas.openxmlformats.org/officeDocument/2006/relationships/notesSlide" Target="../notesSlides/notesSlide2.xml"/><Relationship Id="rId16" Type="http://schemas.openxmlformats.org/officeDocument/2006/relationships/image" Target="../media/image22.svg"/><Relationship Id="rId20" Type="http://schemas.openxmlformats.org/officeDocument/2006/relationships/image" Target="../media/image26.emf"/><Relationship Id="rId1" Type="http://schemas.openxmlformats.org/officeDocument/2006/relationships/slideLayout" Target="../slideLayouts/slideLayout6.xml"/><Relationship Id="rId6" Type="http://schemas.openxmlformats.org/officeDocument/2006/relationships/image" Target="../media/image12.sv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svg"/><Relationship Id="rId19" Type="http://schemas.openxmlformats.org/officeDocument/2006/relationships/image" Target="../media/image25.svg"/><Relationship Id="rId4" Type="http://schemas.openxmlformats.org/officeDocument/2006/relationships/image" Target="../media/image10.svg"/><Relationship Id="rId9" Type="http://schemas.openxmlformats.org/officeDocument/2006/relationships/image" Target="../media/image15.png"/><Relationship Id="rId14" Type="http://schemas.openxmlformats.org/officeDocument/2006/relationships/image" Target="../media/image20.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2.emf"/><Relationship Id="rId7" Type="http://schemas.openxmlformats.org/officeDocument/2006/relationships/image" Target="../media/image35.emf"/><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4.emf"/><Relationship Id="rId4" Type="http://schemas.openxmlformats.org/officeDocument/2006/relationships/image" Target="../media/image33.emf"/></Relationships>
</file>

<file path=ppt/slides/_rels/slide23.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image" Target="../media/image32.emf"/><Relationship Id="rId7" Type="http://schemas.openxmlformats.org/officeDocument/2006/relationships/image" Target="../media/image35.emf"/><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4.emf"/><Relationship Id="rId4" Type="http://schemas.openxmlformats.org/officeDocument/2006/relationships/image" Target="../media/image33.emf"/></Relationships>
</file>

<file path=ppt/slides/_rels/slide24.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39.emf"/><Relationship Id="rId4" Type="http://schemas.openxmlformats.org/officeDocument/2006/relationships/image" Target="../media/image38.emf"/></Relationships>
</file>

<file path=ppt/slides/_rels/slide25.xml.rels><?xml version="1.0" encoding="UTF-8" standalone="yes"?>
<Relationships xmlns="http://schemas.openxmlformats.org/package/2006/relationships"><Relationship Id="rId8" Type="http://schemas.openxmlformats.org/officeDocument/2006/relationships/image" Target="../media/image40.emf"/><Relationship Id="rId3" Type="http://schemas.openxmlformats.org/officeDocument/2006/relationships/image" Target="../media/image36.emf"/><Relationship Id="rId7" Type="http://schemas.openxmlformats.org/officeDocument/2006/relationships/image" Target="../media/image39.emf"/><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33.emf"/><Relationship Id="rId5" Type="http://schemas.openxmlformats.org/officeDocument/2006/relationships/image" Target="../media/image32.emf"/><Relationship Id="rId4" Type="http://schemas.openxmlformats.org/officeDocument/2006/relationships/image" Target="../media/image37.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8" Type="http://schemas.openxmlformats.org/officeDocument/2006/relationships/hyperlink" Target="http://youtube.com/watch?v=3oEbCyOl6DI&amp;t=223s" TargetMode="External"/><Relationship Id="rId13" Type="http://schemas.openxmlformats.org/officeDocument/2006/relationships/image" Target="../media/image46.png"/><Relationship Id="rId3" Type="http://schemas.openxmlformats.org/officeDocument/2006/relationships/image" Target="../media/image41.jpg"/><Relationship Id="rId7" Type="http://schemas.openxmlformats.org/officeDocument/2006/relationships/image" Target="../media/image43.jpg"/><Relationship Id="rId12" Type="http://schemas.openxmlformats.org/officeDocument/2006/relationships/hyperlink" Target="https://www.youtube.com/watch?v=IYieh78f52k" TargetMode="External"/><Relationship Id="rId2" Type="http://schemas.openxmlformats.org/officeDocument/2006/relationships/notesSlide" Target="../notesSlides/notesSlide28.xml"/><Relationship Id="rId16" Type="http://schemas.openxmlformats.org/officeDocument/2006/relationships/hyperlink" Target="https://www.youtube.com/watch?v=7EDNosi58Ck" TargetMode="External"/><Relationship Id="rId1" Type="http://schemas.openxmlformats.org/officeDocument/2006/relationships/slideLayout" Target="../slideLayouts/slideLayout4.xml"/><Relationship Id="rId6" Type="http://schemas.openxmlformats.org/officeDocument/2006/relationships/hyperlink" Target="https://www.youtube.com/watch?v=kWqgE3xK8a4&amp;t=219s" TargetMode="External"/><Relationship Id="rId11" Type="http://schemas.openxmlformats.org/officeDocument/2006/relationships/image" Target="../media/image45.jpg"/><Relationship Id="rId5" Type="http://schemas.openxmlformats.org/officeDocument/2006/relationships/image" Target="../media/image42.jpg"/><Relationship Id="rId15" Type="http://schemas.openxmlformats.org/officeDocument/2006/relationships/image" Target="../media/image47.jpg"/><Relationship Id="rId10" Type="http://schemas.openxmlformats.org/officeDocument/2006/relationships/hyperlink" Target="https://www.youtube.com/watch?v=2ATtF5mwv8w" TargetMode="External"/><Relationship Id="rId4" Type="http://schemas.openxmlformats.org/officeDocument/2006/relationships/hyperlink" Target="http://youtube.com/watch?v=DTL0KuTFww0" TargetMode="External"/><Relationship Id="rId9" Type="http://schemas.openxmlformats.org/officeDocument/2006/relationships/image" Target="../media/image44.jpg"/><Relationship Id="rId14" Type="http://schemas.openxmlformats.org/officeDocument/2006/relationships/hyperlink" Target="https://www.youtube.com/watch?v=HLlG0Yji_jM"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19.png"/><Relationship Id="rId18" Type="http://schemas.openxmlformats.org/officeDocument/2006/relationships/image" Target="../media/image2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svg"/><Relationship Id="rId17" Type="http://schemas.openxmlformats.org/officeDocument/2006/relationships/image" Target="../media/image23.png"/><Relationship Id="rId2" Type="http://schemas.openxmlformats.org/officeDocument/2006/relationships/notesSlide" Target="../notesSlides/notesSlide5.xml"/><Relationship Id="rId16" Type="http://schemas.openxmlformats.org/officeDocument/2006/relationships/image" Target="../media/image22.svg"/><Relationship Id="rId1" Type="http://schemas.openxmlformats.org/officeDocument/2006/relationships/slideLayout" Target="../slideLayouts/slideLayout6.xml"/><Relationship Id="rId6" Type="http://schemas.openxmlformats.org/officeDocument/2006/relationships/image" Target="../media/image12.sv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svg"/><Relationship Id="rId19" Type="http://schemas.openxmlformats.org/officeDocument/2006/relationships/image" Target="../media/image25.svg"/><Relationship Id="rId4" Type="http://schemas.openxmlformats.org/officeDocument/2006/relationships/image" Target="../media/image10.svg"/><Relationship Id="rId9" Type="http://schemas.openxmlformats.org/officeDocument/2006/relationships/image" Target="../media/image15.png"/><Relationship Id="rId14" Type="http://schemas.openxmlformats.org/officeDocument/2006/relationships/image" Target="../media/image20.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9">
            <a:extLst>
              <a:ext uri="{FF2B5EF4-FFF2-40B4-BE49-F238E27FC236}">
                <a16:creationId xmlns:a16="http://schemas.microsoft.com/office/drawing/2014/main" id="{87FEAD7B-54E4-9DB0-9270-3937DEE58502}"/>
              </a:ext>
            </a:extLst>
          </p:cNvPr>
          <p:cNvSpPr txBox="1"/>
          <p:nvPr/>
        </p:nvSpPr>
        <p:spPr>
          <a:xfrm>
            <a:off x="3448594" y="6239770"/>
            <a:ext cx="2311317" cy="161583"/>
          </a:xfrm>
          <a:prstGeom prst="rect">
            <a:avLst/>
          </a:prstGeom>
          <a:noFill/>
          <a:ln>
            <a:noFill/>
          </a:ln>
        </p:spPr>
        <p:txBody>
          <a:bodyPr wrap="square" lIns="0" tIns="0" rIns="0" bIns="0" anchor="ctr">
            <a:spAutoFit/>
          </a:bodyPr>
          <a:lstStyle/>
          <a:p>
            <a:pPr algn="ctr"/>
            <a:r>
              <a:rPr lang="ja-JP" altLang="en-US" sz="1050" dirty="0">
                <a:solidFill>
                  <a:schemeClr val="bg1"/>
                </a:solidFill>
                <a:latin typeface="+mj-ea"/>
                <a:ea typeface="+mj-ea"/>
              </a:rPr>
              <a:t>事前ブリーフィング資料</a:t>
            </a:r>
            <a:r>
              <a:rPr lang="en-US" altLang="ja-JP" sz="1050" dirty="0">
                <a:solidFill>
                  <a:schemeClr val="bg1"/>
                </a:solidFill>
                <a:latin typeface="+mj-ea"/>
                <a:ea typeface="+mj-ea"/>
              </a:rPr>
              <a:t> 2024.06 ver</a:t>
            </a:r>
            <a:endParaRPr lang="ja-JP" altLang="en-US" sz="1050" spc="-150" dirty="0">
              <a:solidFill>
                <a:schemeClr val="bg1"/>
              </a:solidFill>
              <a:latin typeface="+mj-ea"/>
              <a:ea typeface="+mj-ea"/>
            </a:endParaRPr>
          </a:p>
        </p:txBody>
      </p:sp>
      <p:sp>
        <p:nvSpPr>
          <p:cNvPr id="5" name="テキスト ボックス 19">
            <a:extLst>
              <a:ext uri="{FF2B5EF4-FFF2-40B4-BE49-F238E27FC236}">
                <a16:creationId xmlns:a16="http://schemas.microsoft.com/office/drawing/2014/main" id="{0817E356-4C15-ABB0-DF8E-BC1A1CC0B49C}"/>
              </a:ext>
            </a:extLst>
          </p:cNvPr>
          <p:cNvSpPr txBox="1"/>
          <p:nvPr/>
        </p:nvSpPr>
        <p:spPr>
          <a:xfrm>
            <a:off x="3448594" y="6239772"/>
            <a:ext cx="2311317" cy="161582"/>
          </a:xfrm>
          <a:prstGeom prst="rect">
            <a:avLst/>
          </a:prstGeom>
          <a:noFill/>
          <a:ln>
            <a:solidFill>
              <a:schemeClr val="bg1"/>
            </a:solidFill>
          </a:ln>
        </p:spPr>
        <p:txBody>
          <a:bodyPr wrap="square" lIns="0" tIns="0" rIns="0" bIns="0" anchor="ctr">
            <a:spAutoFit/>
          </a:bodyPr>
          <a:lstStyle/>
          <a:p>
            <a:pPr algn="ctr"/>
            <a:endParaRPr lang="ja-JP" altLang="en-US" sz="1050" spc="-150" dirty="0">
              <a:latin typeface="+mj-ea"/>
              <a:ea typeface="+mj-ea"/>
            </a:endParaRPr>
          </a:p>
        </p:txBody>
      </p:sp>
    </p:spTree>
    <p:extLst>
      <p:ext uri="{BB962C8B-B14F-4D97-AF65-F5344CB8AC3E}">
        <p14:creationId xmlns:p14="http://schemas.microsoft.com/office/powerpoint/2010/main" val="33752649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70277-AC4D-0F4D-1723-9E278418D6AE}"/>
              </a:ext>
            </a:extLst>
          </p:cNvPr>
          <p:cNvSpPr>
            <a:spLocks noGrp="1"/>
          </p:cNvSpPr>
          <p:nvPr>
            <p:ph type="title"/>
          </p:nvPr>
        </p:nvSpPr>
        <p:spPr/>
        <p:txBody>
          <a:bodyPr/>
          <a:lstStyle/>
          <a:p>
            <a:r>
              <a:rPr lang="ja-JP" altLang="en-US"/>
              <a:t>自己紹介</a:t>
            </a:r>
          </a:p>
        </p:txBody>
      </p:sp>
      <p:sp>
        <p:nvSpPr>
          <p:cNvPr id="3" name="Text Placeholder 2">
            <a:extLst>
              <a:ext uri="{FF2B5EF4-FFF2-40B4-BE49-F238E27FC236}">
                <a16:creationId xmlns:a16="http://schemas.microsoft.com/office/drawing/2014/main" id="{54876E06-4E4A-61CB-06E1-408B970F5145}"/>
              </a:ext>
            </a:extLst>
          </p:cNvPr>
          <p:cNvSpPr>
            <a:spLocks noGrp="1"/>
          </p:cNvSpPr>
          <p:nvPr>
            <p:ph type="body" sz="quarter" idx="10"/>
          </p:nvPr>
        </p:nvSpPr>
        <p:spPr/>
        <p:txBody>
          <a:bodyPr/>
          <a:lstStyle/>
          <a:p>
            <a:r>
              <a:rPr lang="en-US"/>
              <a:t>Self Introduction</a:t>
            </a:r>
            <a:endParaRPr lang="en-JP"/>
          </a:p>
        </p:txBody>
      </p:sp>
      <p:sp>
        <p:nvSpPr>
          <p:cNvPr id="5" name="テキスト ボックス 5">
            <a:extLst>
              <a:ext uri="{FF2B5EF4-FFF2-40B4-BE49-F238E27FC236}">
                <a16:creationId xmlns:a16="http://schemas.microsoft.com/office/drawing/2014/main" id="{CC41ED9C-0CF1-E091-3E2C-81394CD4E9E3}"/>
              </a:ext>
            </a:extLst>
          </p:cNvPr>
          <p:cNvSpPr txBox="1"/>
          <p:nvPr/>
        </p:nvSpPr>
        <p:spPr>
          <a:xfrm>
            <a:off x="2022241" y="2626143"/>
            <a:ext cx="7084052" cy="445828"/>
          </a:xfrm>
          <a:prstGeom prst="rect">
            <a:avLst/>
          </a:prstGeom>
          <a:noFill/>
        </p:spPr>
        <p:txBody>
          <a:bodyPr wrap="square" lIns="0" tIns="0" rIns="0" bIns="0">
            <a:spAutoFit/>
          </a:bodyPr>
          <a:lstStyle/>
          <a:p>
            <a:pPr>
              <a:lnSpc>
                <a:spcPct val="130000"/>
              </a:lnSpc>
            </a:pPr>
            <a:r>
              <a:rPr kumimoji="1" lang="ja-JP" altLang="en-US" sz="2400" b="1" dirty="0">
                <a:latin typeface="+mj-ea"/>
                <a:ea typeface="+mj-ea"/>
              </a:rPr>
              <a:t>名前・当日呼んで欲しいニックネーム</a:t>
            </a:r>
            <a:endParaRPr kumimoji="1" lang="ja-JP" altLang="en-US" b="1" dirty="0">
              <a:latin typeface="+mj-ea"/>
              <a:ea typeface="+mj-ea"/>
            </a:endParaRPr>
          </a:p>
        </p:txBody>
      </p:sp>
      <p:sp>
        <p:nvSpPr>
          <p:cNvPr id="7" name="テキスト ボックス 12">
            <a:extLst>
              <a:ext uri="{FF2B5EF4-FFF2-40B4-BE49-F238E27FC236}">
                <a16:creationId xmlns:a16="http://schemas.microsoft.com/office/drawing/2014/main" id="{F5F95B48-AB5E-95CF-0E5B-E2163F1451F6}"/>
              </a:ext>
            </a:extLst>
          </p:cNvPr>
          <p:cNvSpPr txBox="1"/>
          <p:nvPr/>
        </p:nvSpPr>
        <p:spPr>
          <a:xfrm>
            <a:off x="1131167" y="2599648"/>
            <a:ext cx="891074" cy="615553"/>
          </a:xfrm>
          <a:prstGeom prst="rect">
            <a:avLst/>
          </a:prstGeom>
          <a:noFill/>
        </p:spPr>
        <p:txBody>
          <a:bodyPr wrap="square" lIns="0" tIns="0" rIns="0" bIns="0" rtlCol="0">
            <a:spAutoFit/>
          </a:bodyPr>
          <a:lstStyle/>
          <a:p>
            <a:pPr algn="l"/>
            <a:r>
              <a:rPr kumimoji="1" lang="en-US" altLang="ja-JP" sz="4000" b="1" dirty="0">
                <a:solidFill>
                  <a:schemeClr val="accent1"/>
                </a:solidFill>
                <a:latin typeface="+mj-ea"/>
                <a:ea typeface="+mj-ea"/>
                <a:cs typeface="Calibri" panose="020F0502020204030204" pitchFamily="34" charset="0"/>
              </a:rPr>
              <a:t>01</a:t>
            </a:r>
            <a:endParaRPr kumimoji="1" lang="ja-JP" altLang="en-US" sz="4000" b="1" dirty="0">
              <a:solidFill>
                <a:schemeClr val="accent1"/>
              </a:solidFill>
              <a:latin typeface="+mj-ea"/>
              <a:ea typeface="+mj-ea"/>
              <a:cs typeface="Calibri" panose="020F0502020204030204" pitchFamily="34" charset="0"/>
            </a:endParaRPr>
          </a:p>
        </p:txBody>
      </p:sp>
      <p:sp>
        <p:nvSpPr>
          <p:cNvPr id="8" name="テキスト ボックス 5">
            <a:extLst>
              <a:ext uri="{FF2B5EF4-FFF2-40B4-BE49-F238E27FC236}">
                <a16:creationId xmlns:a16="http://schemas.microsoft.com/office/drawing/2014/main" id="{A375CA6D-6334-FADF-8BC9-01F012727E7F}"/>
              </a:ext>
            </a:extLst>
          </p:cNvPr>
          <p:cNvSpPr txBox="1"/>
          <p:nvPr/>
        </p:nvSpPr>
        <p:spPr>
          <a:xfrm>
            <a:off x="2022241" y="3683418"/>
            <a:ext cx="7084052" cy="445828"/>
          </a:xfrm>
          <a:prstGeom prst="rect">
            <a:avLst/>
          </a:prstGeom>
          <a:noFill/>
        </p:spPr>
        <p:txBody>
          <a:bodyPr wrap="square" lIns="0" tIns="0" rIns="0" bIns="0">
            <a:spAutoFit/>
          </a:bodyPr>
          <a:lstStyle/>
          <a:p>
            <a:pPr>
              <a:lnSpc>
                <a:spcPct val="130000"/>
              </a:lnSpc>
            </a:pPr>
            <a:r>
              <a:rPr kumimoji="1" lang="ja-JP" altLang="en-US" sz="2400" b="1" dirty="0">
                <a:latin typeface="+mj-ea"/>
                <a:ea typeface="+mj-ea"/>
              </a:rPr>
              <a:t>業務</a:t>
            </a:r>
            <a:endParaRPr kumimoji="1" lang="ja-JP" altLang="en-US" b="1" dirty="0">
              <a:latin typeface="+mj-ea"/>
              <a:ea typeface="+mj-ea"/>
            </a:endParaRPr>
          </a:p>
        </p:txBody>
      </p:sp>
      <p:sp>
        <p:nvSpPr>
          <p:cNvPr id="9" name="テキスト ボックス 12">
            <a:extLst>
              <a:ext uri="{FF2B5EF4-FFF2-40B4-BE49-F238E27FC236}">
                <a16:creationId xmlns:a16="http://schemas.microsoft.com/office/drawing/2014/main" id="{F97BB0B0-DE5B-64B9-93C3-EE463F1CCC51}"/>
              </a:ext>
            </a:extLst>
          </p:cNvPr>
          <p:cNvSpPr txBox="1"/>
          <p:nvPr/>
        </p:nvSpPr>
        <p:spPr>
          <a:xfrm>
            <a:off x="1131167" y="3656923"/>
            <a:ext cx="891074" cy="615553"/>
          </a:xfrm>
          <a:prstGeom prst="rect">
            <a:avLst/>
          </a:prstGeom>
          <a:noFill/>
        </p:spPr>
        <p:txBody>
          <a:bodyPr wrap="square" lIns="0" tIns="0" rIns="0" bIns="0" rtlCol="0">
            <a:spAutoFit/>
          </a:bodyPr>
          <a:lstStyle/>
          <a:p>
            <a:pPr algn="l"/>
            <a:r>
              <a:rPr kumimoji="1" lang="en-US" altLang="ja-JP" sz="4000" b="1" dirty="0">
                <a:solidFill>
                  <a:schemeClr val="accent1"/>
                </a:solidFill>
                <a:latin typeface="+mj-ea"/>
                <a:ea typeface="+mj-ea"/>
                <a:cs typeface="Calibri" panose="020F0502020204030204" pitchFamily="34" charset="0"/>
              </a:rPr>
              <a:t>02</a:t>
            </a:r>
            <a:endParaRPr kumimoji="1" lang="ja-JP" altLang="en-US" sz="4000" b="1" dirty="0">
              <a:solidFill>
                <a:schemeClr val="accent1"/>
              </a:solidFill>
              <a:latin typeface="+mj-ea"/>
              <a:ea typeface="+mj-ea"/>
              <a:cs typeface="Calibri" panose="020F0502020204030204" pitchFamily="34" charset="0"/>
            </a:endParaRPr>
          </a:p>
        </p:txBody>
      </p:sp>
      <p:sp>
        <p:nvSpPr>
          <p:cNvPr id="10" name="テキスト ボックス 5">
            <a:extLst>
              <a:ext uri="{FF2B5EF4-FFF2-40B4-BE49-F238E27FC236}">
                <a16:creationId xmlns:a16="http://schemas.microsoft.com/office/drawing/2014/main" id="{30CECD63-B12E-8C22-A49E-D02DF1D0FF7F}"/>
              </a:ext>
            </a:extLst>
          </p:cNvPr>
          <p:cNvSpPr txBox="1"/>
          <p:nvPr/>
        </p:nvSpPr>
        <p:spPr>
          <a:xfrm>
            <a:off x="1848621" y="4582441"/>
            <a:ext cx="7257672" cy="811825"/>
          </a:xfrm>
          <a:prstGeom prst="rect">
            <a:avLst/>
          </a:prstGeom>
          <a:noFill/>
        </p:spPr>
        <p:txBody>
          <a:bodyPr wrap="square" lIns="0" tIns="0" rIns="0" bIns="0">
            <a:spAutoFit/>
          </a:bodyPr>
          <a:lstStyle/>
          <a:p>
            <a:pPr>
              <a:lnSpc>
                <a:spcPct val="130000"/>
              </a:lnSpc>
            </a:pPr>
            <a:r>
              <a:rPr kumimoji="1" lang="en-US" altLang="ja-JP" sz="2400" b="1" dirty="0">
                <a:latin typeface="+mj-ea"/>
                <a:ea typeface="+mj-ea"/>
              </a:rPr>
              <a:t>  </a:t>
            </a:r>
            <a:r>
              <a:rPr kumimoji="1" lang="ja-JP" altLang="en-US" sz="2400" b="1" dirty="0">
                <a:latin typeface="+mj-ea"/>
                <a:ea typeface="+mj-ea"/>
              </a:rPr>
              <a:t>最近の出来事</a:t>
            </a:r>
            <a:br>
              <a:rPr lang="en-US" altLang="ja-JP" sz="2400" b="1" dirty="0">
                <a:latin typeface="+mj-ea"/>
                <a:ea typeface="+mj-ea"/>
              </a:rPr>
            </a:br>
            <a:r>
              <a:rPr kumimoji="1" lang="ja-JP" altLang="en-US" b="1" dirty="0">
                <a:latin typeface="Yu Gothic UI" panose="020B0500000000000000" pitchFamily="34" charset="-128"/>
                <a:ea typeface="Yu Gothic UI" panose="020B0500000000000000" pitchFamily="34" charset="-128"/>
              </a:rPr>
              <a:t>（</a:t>
            </a:r>
            <a:r>
              <a:rPr kumimoji="1" lang="ja-JP" altLang="en-US" b="1" dirty="0">
                <a:latin typeface="+mj-ea"/>
                <a:ea typeface="+mj-ea"/>
              </a:rPr>
              <a:t>食べたもの・はまっているもの・行った場所・驚いたこと・・・</a:t>
            </a:r>
            <a:r>
              <a:rPr kumimoji="1" lang="en-US" altLang="ja-JP" b="1" dirty="0">
                <a:latin typeface="+mj-ea"/>
                <a:ea typeface="+mj-ea"/>
              </a:rPr>
              <a:t>)</a:t>
            </a:r>
          </a:p>
        </p:txBody>
      </p:sp>
      <p:sp>
        <p:nvSpPr>
          <p:cNvPr id="11" name="テキスト ボックス 12">
            <a:extLst>
              <a:ext uri="{FF2B5EF4-FFF2-40B4-BE49-F238E27FC236}">
                <a16:creationId xmlns:a16="http://schemas.microsoft.com/office/drawing/2014/main" id="{CCB66A41-0F87-26BF-8615-C2EB24673FAA}"/>
              </a:ext>
            </a:extLst>
          </p:cNvPr>
          <p:cNvSpPr txBox="1"/>
          <p:nvPr/>
        </p:nvSpPr>
        <p:spPr>
          <a:xfrm>
            <a:off x="1131167" y="4695148"/>
            <a:ext cx="891074" cy="615553"/>
          </a:xfrm>
          <a:prstGeom prst="rect">
            <a:avLst/>
          </a:prstGeom>
          <a:noFill/>
        </p:spPr>
        <p:txBody>
          <a:bodyPr wrap="square" lIns="0" tIns="0" rIns="0" bIns="0" rtlCol="0">
            <a:spAutoFit/>
          </a:bodyPr>
          <a:lstStyle/>
          <a:p>
            <a:pPr algn="l"/>
            <a:r>
              <a:rPr kumimoji="1" lang="en-US" altLang="ja-JP" sz="4000" b="1" dirty="0">
                <a:solidFill>
                  <a:schemeClr val="accent1"/>
                </a:solidFill>
                <a:latin typeface="+mj-ea"/>
                <a:ea typeface="+mj-ea"/>
                <a:cs typeface="Calibri" panose="020F0502020204030204" pitchFamily="34" charset="0"/>
              </a:rPr>
              <a:t>03</a:t>
            </a:r>
            <a:endParaRPr kumimoji="1" lang="ja-JP" altLang="en-US" sz="4000" b="1" dirty="0">
              <a:solidFill>
                <a:schemeClr val="accent1"/>
              </a:solidFill>
              <a:latin typeface="+mj-ea"/>
              <a:ea typeface="+mj-ea"/>
              <a:cs typeface="Calibri" panose="020F0502020204030204" pitchFamily="34" charset="0"/>
            </a:endParaRPr>
          </a:p>
        </p:txBody>
      </p:sp>
      <p:sp>
        <p:nvSpPr>
          <p:cNvPr id="18" name="Google Shape;630;p42">
            <a:extLst>
              <a:ext uri="{FF2B5EF4-FFF2-40B4-BE49-F238E27FC236}">
                <a16:creationId xmlns:a16="http://schemas.microsoft.com/office/drawing/2014/main" id="{386BD5F8-7B8E-C8E0-27B4-9CAA306A1241}"/>
              </a:ext>
            </a:extLst>
          </p:cNvPr>
          <p:cNvSpPr txBox="1"/>
          <p:nvPr/>
        </p:nvSpPr>
        <p:spPr>
          <a:xfrm>
            <a:off x="9508590" y="5704171"/>
            <a:ext cx="1943189" cy="298124"/>
          </a:xfrm>
          <a:prstGeom prst="rect">
            <a:avLst/>
          </a:prstGeom>
          <a:noFill/>
          <a:ln>
            <a:noFill/>
          </a:ln>
        </p:spPr>
        <p:txBody>
          <a:bodyPr spcFirstLastPara="1" wrap="square" lIns="0" tIns="0" rIns="0" bIns="0" anchor="ctr" anchorCtr="0">
            <a:spAutoFit/>
          </a:bodyPr>
          <a:lstStyle/>
          <a:p>
            <a:pPr algn="ctr">
              <a:lnSpc>
                <a:spcPct val="130000"/>
              </a:lnSpc>
            </a:pPr>
            <a:r>
              <a:rPr kumimoji="1" lang="en-US" altLang="ja-JP" sz="2400" b="1" dirty="0">
                <a:solidFill>
                  <a:schemeClr val="bg1"/>
                </a:solidFill>
                <a:latin typeface="+mj-ea"/>
                <a:ea typeface="+mj-ea"/>
              </a:rPr>
              <a:t>1</a:t>
            </a:r>
            <a:r>
              <a:rPr kumimoji="1" lang="ja-JP" altLang="en-US" sz="2400" b="1">
                <a:solidFill>
                  <a:schemeClr val="bg1"/>
                </a:solidFill>
                <a:latin typeface="+mj-ea"/>
                <a:ea typeface="+mj-ea"/>
              </a:rPr>
              <a:t>人</a:t>
            </a:r>
            <a:r>
              <a:rPr lang="en-US" altLang="ja-JP" sz="2400" b="1" dirty="0">
                <a:solidFill>
                  <a:schemeClr val="bg1"/>
                </a:solidFill>
                <a:latin typeface="+mj-ea"/>
                <a:ea typeface="+mj-ea"/>
              </a:rPr>
              <a:t>1</a:t>
            </a:r>
            <a:r>
              <a:rPr kumimoji="1" lang="ja-JP" altLang="en-US" sz="2400" b="1">
                <a:solidFill>
                  <a:schemeClr val="bg1"/>
                </a:solidFill>
                <a:latin typeface="+mj-ea"/>
                <a:ea typeface="+mj-ea"/>
              </a:rPr>
              <a:t>分</a:t>
            </a:r>
            <a:r>
              <a:rPr kumimoji="1" lang="ja-JP" altLang="en-US" sz="2400" b="1" dirty="0">
                <a:solidFill>
                  <a:schemeClr val="bg1"/>
                </a:solidFill>
                <a:latin typeface="+mj-ea"/>
                <a:ea typeface="+mj-ea"/>
              </a:rPr>
              <a:t>程度</a:t>
            </a:r>
          </a:p>
        </p:txBody>
      </p:sp>
      <p:grpSp>
        <p:nvGrpSpPr>
          <p:cNvPr id="4" name="Group 3">
            <a:extLst>
              <a:ext uri="{FF2B5EF4-FFF2-40B4-BE49-F238E27FC236}">
                <a16:creationId xmlns:a16="http://schemas.microsoft.com/office/drawing/2014/main" id="{8EFA6D1A-7AB3-CD85-52DF-EC598F052F73}"/>
              </a:ext>
            </a:extLst>
          </p:cNvPr>
          <p:cNvGrpSpPr/>
          <p:nvPr/>
        </p:nvGrpSpPr>
        <p:grpSpPr>
          <a:xfrm>
            <a:off x="9508590" y="1733941"/>
            <a:ext cx="1943189" cy="521140"/>
            <a:chOff x="9508590" y="702895"/>
            <a:chExt cx="1943189" cy="521140"/>
          </a:xfrm>
        </p:grpSpPr>
        <p:sp>
          <p:nvSpPr>
            <p:cNvPr id="6" name="Rounded Rectangle 5">
              <a:extLst>
                <a:ext uri="{FF2B5EF4-FFF2-40B4-BE49-F238E27FC236}">
                  <a16:creationId xmlns:a16="http://schemas.microsoft.com/office/drawing/2014/main" id="{96C19FB5-97ED-65CF-8383-938D8DBE9987}"/>
                </a:ext>
              </a:extLst>
            </p:cNvPr>
            <p:cNvSpPr/>
            <p:nvPr/>
          </p:nvSpPr>
          <p:spPr>
            <a:xfrm>
              <a:off x="9508590" y="702895"/>
              <a:ext cx="1943189" cy="521140"/>
            </a:xfrm>
            <a:prstGeom prst="roundRect">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2" name="Google Shape;630;p42">
              <a:extLst>
                <a:ext uri="{FF2B5EF4-FFF2-40B4-BE49-F238E27FC236}">
                  <a16:creationId xmlns:a16="http://schemas.microsoft.com/office/drawing/2014/main" id="{1BBA768E-B491-DF02-7D68-48B0A1ADB942}"/>
                </a:ext>
              </a:extLst>
            </p:cNvPr>
            <p:cNvSpPr txBox="1"/>
            <p:nvPr/>
          </p:nvSpPr>
          <p:spPr>
            <a:xfrm>
              <a:off x="9508590" y="713620"/>
              <a:ext cx="1943189" cy="480131"/>
            </a:xfrm>
            <a:prstGeom prst="rect">
              <a:avLst/>
            </a:prstGeom>
            <a:noFill/>
            <a:ln>
              <a:noFill/>
            </a:ln>
          </p:spPr>
          <p:txBody>
            <a:bodyPr spcFirstLastPara="1" wrap="square" lIns="0" tIns="0" rIns="0" bIns="0" anchor="ctr" anchorCtr="0">
              <a:spAutoFit/>
            </a:bodyPr>
            <a:lstStyle/>
            <a:p>
              <a:pPr algn="ctr">
                <a:lnSpc>
                  <a:spcPct val="130000"/>
                </a:lnSpc>
              </a:pPr>
              <a:r>
                <a:rPr kumimoji="1" lang="en-US" altLang="ja-JP" sz="2400" b="1" dirty="0">
                  <a:solidFill>
                    <a:schemeClr val="bg1"/>
                  </a:solidFill>
                  <a:latin typeface="+mj-ea"/>
                  <a:ea typeface="+mj-ea"/>
                </a:rPr>
                <a:t>1</a:t>
              </a:r>
              <a:r>
                <a:rPr kumimoji="1" lang="ja-JP" altLang="en-JP" sz="2400" b="1" dirty="0">
                  <a:solidFill>
                    <a:schemeClr val="bg1"/>
                  </a:solidFill>
                  <a:latin typeface="+mj-ea"/>
                  <a:ea typeface="+mj-ea"/>
                </a:rPr>
                <a:t>人</a:t>
              </a:r>
              <a:r>
                <a:rPr kumimoji="1" lang="en-JP" altLang="ja-JP" sz="2400" b="1" dirty="0">
                  <a:solidFill>
                    <a:schemeClr val="bg1"/>
                  </a:solidFill>
                  <a:latin typeface="+mj-ea"/>
                  <a:ea typeface="+mj-ea"/>
                </a:rPr>
                <a:t>1</a:t>
              </a:r>
              <a:r>
                <a:rPr kumimoji="1" lang="ja-JP" altLang="en-JP" sz="2400" b="1" dirty="0">
                  <a:solidFill>
                    <a:schemeClr val="bg1"/>
                  </a:solidFill>
                  <a:latin typeface="+mj-ea"/>
                  <a:ea typeface="+mj-ea"/>
                </a:rPr>
                <a:t>分程度</a:t>
              </a:r>
              <a:endParaRPr kumimoji="1" lang="ja-JP" altLang="en-US" sz="2400" b="1" dirty="0">
                <a:solidFill>
                  <a:schemeClr val="bg1"/>
                </a:solidFill>
                <a:latin typeface="+mj-ea"/>
                <a:ea typeface="+mj-ea"/>
              </a:endParaRPr>
            </a:p>
          </p:txBody>
        </p:sp>
      </p:grpSp>
    </p:spTree>
    <p:extLst>
      <p:ext uri="{BB962C8B-B14F-4D97-AF65-F5344CB8AC3E}">
        <p14:creationId xmlns:p14="http://schemas.microsoft.com/office/powerpoint/2010/main" val="7548269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064291-7667-9775-898D-1A2466E0E956}"/>
              </a:ext>
            </a:extLst>
          </p:cNvPr>
          <p:cNvSpPr txBox="1"/>
          <p:nvPr/>
        </p:nvSpPr>
        <p:spPr>
          <a:xfrm>
            <a:off x="513408" y="3056230"/>
            <a:ext cx="6710352" cy="1846659"/>
          </a:xfrm>
          <a:prstGeom prst="rect">
            <a:avLst/>
          </a:prstGeom>
          <a:noFill/>
        </p:spPr>
        <p:txBody>
          <a:bodyPr wrap="square" lIns="0" tIns="0" rIns="0" bIns="0" rtlCol="0">
            <a:spAutoFit/>
          </a:bodyPr>
          <a:lstStyle/>
          <a:p>
            <a:r>
              <a:rPr lang="en-US" altLang="ja-JP" sz="6000" b="1" dirty="0">
                <a:latin typeface="+mj-ea"/>
                <a:ea typeface="+mj-ea"/>
              </a:rPr>
              <a:t>Gemba Roundtable</a:t>
            </a:r>
            <a:r>
              <a:rPr lang="ja-JP" altLang="en-US" sz="6000" b="1" dirty="0">
                <a:latin typeface="+mj-ea"/>
                <a:ea typeface="+mj-ea"/>
              </a:rPr>
              <a:t>とは</a:t>
            </a:r>
          </a:p>
        </p:txBody>
      </p:sp>
      <p:sp>
        <p:nvSpPr>
          <p:cNvPr id="4" name="スライド番号プレースホルダー 5">
            <a:extLst>
              <a:ext uri="{FF2B5EF4-FFF2-40B4-BE49-F238E27FC236}">
                <a16:creationId xmlns:a16="http://schemas.microsoft.com/office/drawing/2014/main" id="{084D4646-C812-2ECA-2C4D-9AB362E773DD}"/>
              </a:ext>
            </a:extLst>
          </p:cNvPr>
          <p:cNvSpPr txBox="1">
            <a:spLocks/>
          </p:cNvSpPr>
          <p:nvPr/>
        </p:nvSpPr>
        <p:spPr>
          <a:xfrm>
            <a:off x="513408" y="2503179"/>
            <a:ext cx="5400000" cy="188301"/>
          </a:xfrm>
          <a:prstGeom prst="rect">
            <a:avLst/>
          </a:prstGeom>
        </p:spPr>
        <p:txBody>
          <a:bodyPr wrap="none" lIns="0" tIns="0" rIns="0" bIns="0" anchor="ctr"/>
          <a:lstStyle>
            <a:defPPr>
              <a:defRPr lang="ja-JP"/>
            </a:defPPr>
            <a:lvl1pPr algn="r" rtl="0" fontAlgn="base">
              <a:spcBef>
                <a:spcPct val="0"/>
              </a:spcBef>
              <a:spcAft>
                <a:spcPct val="0"/>
              </a:spcAft>
              <a:defRPr kumimoji="1" sz="1200" b="1" kern="1200">
                <a:solidFill>
                  <a:schemeClr val="bg1">
                    <a:lumMod val="50000"/>
                  </a:schemeClr>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l"/>
            <a:r>
              <a:rPr kumimoji="1" lang="en-US" altLang="ja-JP" sz="2400" b="0" i="0" kern="1200" spc="110" dirty="0">
                <a:solidFill>
                  <a:schemeClr val="accent1"/>
                </a:solidFill>
                <a:effectLst/>
                <a:latin typeface="+mn-lt"/>
                <a:ea typeface="+mn-ea"/>
                <a:cs typeface="+mn-cs"/>
              </a:rPr>
              <a:t>What is Gemba Roundtable?</a:t>
            </a:r>
            <a:endParaRPr kumimoji="1" lang="en" altLang="ja-JP" sz="2400" b="0" i="0" kern="1200" spc="110" dirty="0">
              <a:solidFill>
                <a:schemeClr val="accent1"/>
              </a:solidFill>
              <a:effectLst/>
              <a:latin typeface="+mn-lt"/>
              <a:ea typeface="+mn-ea"/>
              <a:cs typeface="+mn-cs"/>
            </a:endParaRPr>
          </a:p>
        </p:txBody>
      </p:sp>
      <p:sp>
        <p:nvSpPr>
          <p:cNvPr id="6" name="スライド番号プレースホルダー 5">
            <a:extLst>
              <a:ext uri="{FF2B5EF4-FFF2-40B4-BE49-F238E27FC236}">
                <a16:creationId xmlns:a16="http://schemas.microsoft.com/office/drawing/2014/main" id="{8C725EBD-CCDA-C98F-44EA-A90C8CF540B4}"/>
              </a:ext>
            </a:extLst>
          </p:cNvPr>
          <p:cNvSpPr txBox="1">
            <a:spLocks/>
          </p:cNvSpPr>
          <p:nvPr/>
        </p:nvSpPr>
        <p:spPr>
          <a:xfrm>
            <a:off x="513408" y="2156718"/>
            <a:ext cx="5400000" cy="188301"/>
          </a:xfrm>
          <a:prstGeom prst="rect">
            <a:avLst/>
          </a:prstGeom>
        </p:spPr>
        <p:txBody>
          <a:bodyPr wrap="none" lIns="0" tIns="0" rIns="0" bIns="0" anchor="ctr"/>
          <a:lstStyle>
            <a:defPPr>
              <a:defRPr lang="ja-JP"/>
            </a:defPPr>
            <a:lvl1pPr algn="r" rtl="0" fontAlgn="base">
              <a:spcBef>
                <a:spcPct val="0"/>
              </a:spcBef>
              <a:spcAft>
                <a:spcPct val="0"/>
              </a:spcAft>
              <a:defRPr kumimoji="1" sz="1200" b="1" kern="1200">
                <a:solidFill>
                  <a:schemeClr val="bg1">
                    <a:lumMod val="50000"/>
                  </a:schemeClr>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l"/>
            <a:r>
              <a:rPr kumimoji="1" lang="en-US" altLang="ja-JP" sz="2400" b="0" kern="1200" spc="110" dirty="0">
                <a:solidFill>
                  <a:schemeClr val="accent1"/>
                </a:solidFill>
                <a:effectLst/>
                <a:latin typeface="+mn-lt"/>
                <a:ea typeface="+mn-ea"/>
                <a:cs typeface="+mn-cs"/>
              </a:rPr>
              <a:t>#03-1</a:t>
            </a:r>
            <a:endParaRPr kumimoji="1" lang="en" altLang="ja-JP" sz="2400" b="0" kern="1200" spc="110" dirty="0">
              <a:solidFill>
                <a:schemeClr val="accent1"/>
              </a:solidFill>
              <a:effectLst/>
              <a:latin typeface="+mn-lt"/>
              <a:ea typeface="+mn-ea"/>
              <a:cs typeface="+mn-cs"/>
            </a:endParaRPr>
          </a:p>
        </p:txBody>
      </p:sp>
    </p:spTree>
    <p:extLst>
      <p:ext uri="{BB962C8B-B14F-4D97-AF65-F5344CB8AC3E}">
        <p14:creationId xmlns:p14="http://schemas.microsoft.com/office/powerpoint/2010/main" val="8778413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EABB7E-DE8B-4628-B2E5-0C7D86C44841}"/>
              </a:ext>
            </a:extLst>
          </p:cNvPr>
          <p:cNvPicPr>
            <a:picLocks noChangeAspect="1"/>
          </p:cNvPicPr>
          <p:nvPr/>
        </p:nvPicPr>
        <p:blipFill>
          <a:blip r:embed="rId3"/>
          <a:stretch>
            <a:fillRect/>
          </a:stretch>
        </p:blipFill>
        <p:spPr>
          <a:xfrm>
            <a:off x="2563091" y="2932912"/>
            <a:ext cx="7065818" cy="1532540"/>
          </a:xfrm>
          <a:prstGeom prst="rect">
            <a:avLst/>
          </a:prstGeom>
        </p:spPr>
      </p:pic>
      <p:grpSp>
        <p:nvGrpSpPr>
          <p:cNvPr id="6" name="Group 5">
            <a:extLst>
              <a:ext uri="{FF2B5EF4-FFF2-40B4-BE49-F238E27FC236}">
                <a16:creationId xmlns:a16="http://schemas.microsoft.com/office/drawing/2014/main" id="{2AFA2F8B-BE3A-5622-DBE9-33DABF51FC5F}"/>
              </a:ext>
            </a:extLst>
          </p:cNvPr>
          <p:cNvGrpSpPr/>
          <p:nvPr/>
        </p:nvGrpSpPr>
        <p:grpSpPr>
          <a:xfrm>
            <a:off x="3926485" y="2125168"/>
            <a:ext cx="4339029" cy="360001"/>
            <a:chOff x="4193269" y="2093656"/>
            <a:chExt cx="4339029" cy="360001"/>
          </a:xfrm>
        </p:grpSpPr>
        <p:pic>
          <p:nvPicPr>
            <p:cNvPr id="2" name="Picture 1">
              <a:extLst>
                <a:ext uri="{FF2B5EF4-FFF2-40B4-BE49-F238E27FC236}">
                  <a16:creationId xmlns:a16="http://schemas.microsoft.com/office/drawing/2014/main" id="{4797C93B-8C5C-0AA8-F99A-784DD10D69C0}"/>
                </a:ext>
              </a:extLst>
            </p:cNvPr>
            <p:cNvPicPr>
              <a:picLocks noChangeAspect="1"/>
            </p:cNvPicPr>
            <p:nvPr/>
          </p:nvPicPr>
          <p:blipFill rotWithShape="1">
            <a:blip r:embed="rId4"/>
            <a:srcRect b="51026"/>
            <a:stretch/>
          </p:blipFill>
          <p:spPr>
            <a:xfrm>
              <a:off x="4193269" y="2093656"/>
              <a:ext cx="3805462" cy="360001"/>
            </a:xfrm>
            <a:prstGeom prst="rect">
              <a:avLst/>
            </a:prstGeom>
          </p:spPr>
        </p:pic>
        <p:pic>
          <p:nvPicPr>
            <p:cNvPr id="4" name="Picture 3">
              <a:extLst>
                <a:ext uri="{FF2B5EF4-FFF2-40B4-BE49-F238E27FC236}">
                  <a16:creationId xmlns:a16="http://schemas.microsoft.com/office/drawing/2014/main" id="{EAE6A64B-9F30-9085-C4D2-30511800F533}"/>
                </a:ext>
              </a:extLst>
            </p:cNvPr>
            <p:cNvPicPr>
              <a:picLocks noChangeAspect="1"/>
            </p:cNvPicPr>
            <p:nvPr/>
          </p:nvPicPr>
          <p:blipFill>
            <a:blip r:embed="rId5"/>
            <a:stretch>
              <a:fillRect/>
            </a:stretch>
          </p:blipFill>
          <p:spPr>
            <a:xfrm>
              <a:off x="8106619" y="2240817"/>
              <a:ext cx="425679" cy="212840"/>
            </a:xfrm>
            <a:prstGeom prst="rect">
              <a:avLst/>
            </a:prstGeom>
          </p:spPr>
        </p:pic>
      </p:grpSp>
    </p:spTree>
    <p:extLst>
      <p:ext uri="{BB962C8B-B14F-4D97-AF65-F5344CB8AC3E}">
        <p14:creationId xmlns:p14="http://schemas.microsoft.com/office/powerpoint/2010/main" val="36700236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BE9E1-1637-3BBF-C963-F10E0062C70F}"/>
              </a:ext>
            </a:extLst>
          </p:cNvPr>
          <p:cNvSpPr>
            <a:spLocks noGrp="1"/>
          </p:cNvSpPr>
          <p:nvPr>
            <p:ph type="title"/>
          </p:nvPr>
        </p:nvSpPr>
        <p:spPr/>
        <p:txBody>
          <a:bodyPr/>
          <a:lstStyle/>
          <a:p>
            <a:r>
              <a:rPr lang="en-US" altLang="ja-JP" dirty="0">
                <a:solidFill>
                  <a:schemeClr val="tx1"/>
                </a:solidFill>
              </a:rPr>
              <a:t>2020</a:t>
            </a:r>
            <a:r>
              <a:rPr lang="ja-JP" altLang="en-US">
                <a:solidFill>
                  <a:schemeClr val="tx1"/>
                </a:solidFill>
              </a:rPr>
              <a:t>年→</a:t>
            </a:r>
            <a:r>
              <a:rPr lang="en-US" altLang="ja-JP" dirty="0">
                <a:solidFill>
                  <a:schemeClr val="tx1"/>
                </a:solidFill>
              </a:rPr>
              <a:t>2040</a:t>
            </a:r>
            <a:r>
              <a:rPr lang="ja-JP" altLang="en-US">
                <a:solidFill>
                  <a:schemeClr val="tx1"/>
                </a:solidFill>
              </a:rPr>
              <a:t>年の人口動態</a:t>
            </a:r>
            <a:endParaRPr lang="en-JP"/>
          </a:p>
        </p:txBody>
      </p:sp>
      <p:sp>
        <p:nvSpPr>
          <p:cNvPr id="3" name="Text Placeholder 2">
            <a:extLst>
              <a:ext uri="{FF2B5EF4-FFF2-40B4-BE49-F238E27FC236}">
                <a16:creationId xmlns:a16="http://schemas.microsoft.com/office/drawing/2014/main" id="{ADB0C9E5-16D3-5320-1C91-478CA094C377}"/>
              </a:ext>
            </a:extLst>
          </p:cNvPr>
          <p:cNvSpPr>
            <a:spLocks noGrp="1"/>
          </p:cNvSpPr>
          <p:nvPr>
            <p:ph type="body" sz="quarter" idx="10"/>
          </p:nvPr>
        </p:nvSpPr>
        <p:spPr/>
        <p:txBody>
          <a:bodyPr/>
          <a:lstStyle/>
          <a:p>
            <a:r>
              <a:rPr lang="en-US"/>
              <a:t>#03-1 What is Gemba Roundtable?</a:t>
            </a:r>
            <a:endParaRPr lang="en-JP"/>
          </a:p>
        </p:txBody>
      </p:sp>
      <p:sp>
        <p:nvSpPr>
          <p:cNvPr id="4" name="Rounded Rectangle 3">
            <a:extLst>
              <a:ext uri="{FF2B5EF4-FFF2-40B4-BE49-F238E27FC236}">
                <a16:creationId xmlns:a16="http://schemas.microsoft.com/office/drawing/2014/main" id="{9353B2C5-B4DA-B96A-771F-27EA778343D7}"/>
              </a:ext>
            </a:extLst>
          </p:cNvPr>
          <p:cNvSpPr/>
          <p:nvPr/>
        </p:nvSpPr>
        <p:spPr>
          <a:xfrm>
            <a:off x="6222275" y="1429213"/>
            <a:ext cx="5526074" cy="4991024"/>
          </a:xfrm>
          <a:prstGeom prst="roundRect">
            <a:avLst>
              <a:gd name="adj" fmla="val 1247"/>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 name="Rounded Rectangle 4">
            <a:extLst>
              <a:ext uri="{FF2B5EF4-FFF2-40B4-BE49-F238E27FC236}">
                <a16:creationId xmlns:a16="http://schemas.microsoft.com/office/drawing/2014/main" id="{CCEE7D28-2366-09B8-6F56-3FABF973C038}"/>
              </a:ext>
            </a:extLst>
          </p:cNvPr>
          <p:cNvSpPr/>
          <p:nvPr/>
        </p:nvSpPr>
        <p:spPr>
          <a:xfrm>
            <a:off x="450284" y="1433839"/>
            <a:ext cx="5526074" cy="2367236"/>
          </a:xfrm>
          <a:prstGeom prst="roundRect">
            <a:avLst>
              <a:gd name="adj" fmla="val 277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6" name="Rounded Rectangle 5">
            <a:extLst>
              <a:ext uri="{FF2B5EF4-FFF2-40B4-BE49-F238E27FC236}">
                <a16:creationId xmlns:a16="http://schemas.microsoft.com/office/drawing/2014/main" id="{D5094541-B002-ABA0-7CAD-D5F94875470A}"/>
              </a:ext>
            </a:extLst>
          </p:cNvPr>
          <p:cNvSpPr/>
          <p:nvPr/>
        </p:nvSpPr>
        <p:spPr>
          <a:xfrm>
            <a:off x="450284" y="4057627"/>
            <a:ext cx="5526074" cy="2367236"/>
          </a:xfrm>
          <a:prstGeom prst="roundRect">
            <a:avLst>
              <a:gd name="adj" fmla="val 277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7" name="テキスト ボックス 21">
            <a:extLst>
              <a:ext uri="{FF2B5EF4-FFF2-40B4-BE49-F238E27FC236}">
                <a16:creationId xmlns:a16="http://schemas.microsoft.com/office/drawing/2014/main" id="{BC4CA824-9C50-61DF-C442-46C44B7941DA}"/>
              </a:ext>
            </a:extLst>
          </p:cNvPr>
          <p:cNvSpPr txBox="1"/>
          <p:nvPr/>
        </p:nvSpPr>
        <p:spPr>
          <a:xfrm>
            <a:off x="450284" y="6505006"/>
            <a:ext cx="7333558" cy="123111"/>
          </a:xfrm>
          <a:prstGeom prst="rect">
            <a:avLst/>
          </a:prstGeom>
          <a:noFill/>
        </p:spPr>
        <p:txBody>
          <a:bodyPr wrap="square" lIns="0" tIns="0" rIns="0" bIns="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effectLst/>
                <a:uLnTx/>
                <a:uFillTx/>
                <a:latin typeface="+mn-ea"/>
                <a:ea typeface="+mn-ea"/>
                <a:cs typeface="+mn-cs"/>
              </a:rPr>
              <a:t>出典：令和</a:t>
            </a:r>
            <a:r>
              <a:rPr kumimoji="1" lang="en-US" altLang="ja-JP" sz="800" b="0" i="0" u="none" strike="noStrike" kern="1200" cap="none" spc="0" normalizeH="0" baseline="0" noProof="0" dirty="0">
                <a:ln>
                  <a:noFill/>
                </a:ln>
                <a:effectLst/>
                <a:uLnTx/>
                <a:uFillTx/>
                <a:latin typeface="+mn-ea"/>
                <a:ea typeface="+mn-ea"/>
                <a:cs typeface="+mn-cs"/>
              </a:rPr>
              <a:t>5</a:t>
            </a:r>
            <a:r>
              <a:rPr kumimoji="1" lang="ja-JP" altLang="en-US" sz="800" b="0" i="0" u="none" strike="noStrike" kern="1200" cap="none" spc="0" normalizeH="0" baseline="0" noProof="0">
                <a:ln>
                  <a:noFill/>
                </a:ln>
                <a:effectLst/>
                <a:uLnTx/>
                <a:uFillTx/>
                <a:latin typeface="+mn-ea"/>
                <a:ea typeface="+mn-ea"/>
                <a:cs typeface="+mn-cs"/>
              </a:rPr>
              <a:t>年度</a:t>
            </a:r>
            <a:r>
              <a:rPr kumimoji="1" lang="en-US" altLang="ja-JP" sz="800" b="0" i="0" u="none" strike="noStrike" kern="1200" cap="none" spc="0" normalizeH="0" baseline="0" noProof="0" dirty="0">
                <a:ln>
                  <a:noFill/>
                </a:ln>
                <a:effectLst/>
                <a:uLnTx/>
                <a:uFillTx/>
                <a:latin typeface="+mn-ea"/>
                <a:ea typeface="+mn-ea"/>
                <a:cs typeface="+mn-cs"/>
              </a:rPr>
              <a:t> </a:t>
            </a:r>
            <a:r>
              <a:rPr kumimoji="1" lang="ja-JP" altLang="en-US" sz="800" b="0" i="0" u="none" strike="noStrike" kern="1200" cap="none" spc="0" normalizeH="0" baseline="0" noProof="0">
                <a:ln>
                  <a:noFill/>
                </a:ln>
                <a:effectLst/>
                <a:uLnTx/>
                <a:uFillTx/>
                <a:latin typeface="+mn-ea"/>
                <a:ea typeface="+mn-ea"/>
                <a:cs typeface="+mn-cs"/>
              </a:rPr>
              <a:t>日本の将来推計人口</a:t>
            </a:r>
            <a:r>
              <a:rPr kumimoji="1" lang="en-US" altLang="ja-JP" sz="800" b="0" i="0" u="none" strike="noStrike" kern="1200" cap="none" spc="0" normalizeH="0" baseline="0" noProof="0" dirty="0">
                <a:ln>
                  <a:noFill/>
                </a:ln>
                <a:effectLst/>
                <a:uLnTx/>
                <a:uFillTx/>
                <a:latin typeface="+mn-ea"/>
                <a:ea typeface="+mn-ea"/>
                <a:cs typeface="+mn-cs"/>
              </a:rPr>
              <a:t> </a:t>
            </a:r>
            <a:r>
              <a:rPr kumimoji="1" lang="ja-JP" altLang="en-US" sz="800" b="0" i="0" u="none" strike="noStrike" kern="1200" cap="none" spc="0" normalizeH="0" baseline="0" noProof="0">
                <a:ln>
                  <a:noFill/>
                </a:ln>
                <a:effectLst/>
                <a:uLnTx/>
                <a:uFillTx/>
                <a:latin typeface="+mn-ea"/>
                <a:ea typeface="+mn-ea"/>
                <a:cs typeface="+mn-cs"/>
              </a:rPr>
              <a:t>（国立社会保障・人口問題研究所）</a:t>
            </a:r>
            <a:endParaRPr kumimoji="1" lang="en-US" altLang="ja-JP" sz="800" b="0" i="0" u="none" strike="noStrike" kern="1200" cap="none" spc="0" normalizeH="0" baseline="0" noProof="0" dirty="0">
              <a:ln>
                <a:noFill/>
              </a:ln>
              <a:effectLst/>
              <a:uLnTx/>
              <a:uFillTx/>
              <a:latin typeface="+mn-ea"/>
              <a:ea typeface="+mn-ea"/>
              <a:cs typeface="+mn-cs"/>
            </a:endParaRPr>
          </a:p>
        </p:txBody>
      </p:sp>
      <p:grpSp>
        <p:nvGrpSpPr>
          <p:cNvPr id="9" name="Group 8">
            <a:extLst>
              <a:ext uri="{FF2B5EF4-FFF2-40B4-BE49-F238E27FC236}">
                <a16:creationId xmlns:a16="http://schemas.microsoft.com/office/drawing/2014/main" id="{59AAA1EC-EE3D-EDB7-5059-09F28FAA358E}"/>
              </a:ext>
            </a:extLst>
          </p:cNvPr>
          <p:cNvGrpSpPr/>
          <p:nvPr/>
        </p:nvGrpSpPr>
        <p:grpSpPr>
          <a:xfrm>
            <a:off x="6442652" y="1653461"/>
            <a:ext cx="2130765" cy="452148"/>
            <a:chOff x="1375359" y="1497814"/>
            <a:chExt cx="2130765" cy="452148"/>
          </a:xfrm>
        </p:grpSpPr>
        <p:sp>
          <p:nvSpPr>
            <p:cNvPr id="10" name="Rounded Rectangle 9">
              <a:extLst>
                <a:ext uri="{FF2B5EF4-FFF2-40B4-BE49-F238E27FC236}">
                  <a16:creationId xmlns:a16="http://schemas.microsoft.com/office/drawing/2014/main" id="{21BD2456-6C7E-1C44-429D-E8622B3043F7}"/>
                </a:ext>
              </a:extLst>
            </p:cNvPr>
            <p:cNvSpPr/>
            <p:nvPr/>
          </p:nvSpPr>
          <p:spPr>
            <a:xfrm>
              <a:off x="1375359" y="1497814"/>
              <a:ext cx="2130765" cy="452148"/>
            </a:xfrm>
            <a:prstGeom prst="roundRect">
              <a:avLst>
                <a:gd name="adj" fmla="val 159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1" name="TextBox 10">
              <a:extLst>
                <a:ext uri="{FF2B5EF4-FFF2-40B4-BE49-F238E27FC236}">
                  <a16:creationId xmlns:a16="http://schemas.microsoft.com/office/drawing/2014/main" id="{68D5A798-80D1-3153-C8EC-BC596514EAD4}"/>
                </a:ext>
              </a:extLst>
            </p:cNvPr>
            <p:cNvSpPr txBox="1"/>
            <p:nvPr/>
          </p:nvSpPr>
          <p:spPr>
            <a:xfrm>
              <a:off x="1436460" y="1610506"/>
              <a:ext cx="2008563" cy="246221"/>
            </a:xfrm>
            <a:prstGeom prst="rect">
              <a:avLst/>
            </a:prstGeom>
            <a:noFill/>
          </p:spPr>
          <p:txBody>
            <a:bodyPr wrap="none" lIns="0" tIns="0" rIns="0" bIns="0" rtlCol="0">
              <a:spAutoFit/>
            </a:bodyPr>
            <a:lstStyle/>
            <a:p>
              <a:pPr algn="ctr"/>
              <a:r>
                <a:rPr lang="en-US" altLang="ja-JP" sz="1600" b="1" dirty="0">
                  <a:solidFill>
                    <a:schemeClr val="bg1"/>
                  </a:solidFill>
                  <a:latin typeface="+mj-ea"/>
                  <a:ea typeface="+mj-ea"/>
                </a:rPr>
                <a:t> </a:t>
              </a:r>
              <a:r>
                <a:rPr lang="ja-JP" altLang="en-US" sz="1600" b="1" dirty="0">
                  <a:solidFill>
                    <a:schemeClr val="bg1"/>
                  </a:solidFill>
                  <a:latin typeface="+mj-ea"/>
                  <a:ea typeface="+mj-ea"/>
                </a:rPr>
                <a:t>生産人</a:t>
              </a:r>
              <a:r>
                <a:rPr lang="ja-JP" altLang="en-US" sz="1600" b="1" spc="-700" dirty="0">
                  <a:solidFill>
                    <a:schemeClr val="bg1"/>
                  </a:solidFill>
                  <a:latin typeface="+mj-ea"/>
                  <a:ea typeface="+mj-ea"/>
                </a:rPr>
                <a:t>口</a:t>
              </a:r>
              <a:r>
                <a:rPr lang="ja-JP" altLang="en-US" sz="1600" dirty="0">
                  <a:solidFill>
                    <a:schemeClr val="bg1"/>
                  </a:solidFill>
                  <a:latin typeface="Yu Gothic UI" panose="020B0500000000000000" pitchFamily="34" charset="-128"/>
                  <a:ea typeface="Yu Gothic UI" panose="020B0500000000000000" pitchFamily="34" charset="-128"/>
                </a:rPr>
                <a:t>（</a:t>
              </a:r>
              <a:r>
                <a:rPr lang="en-US" altLang="ja-JP" sz="1600" b="1" dirty="0">
                  <a:solidFill>
                    <a:schemeClr val="bg1"/>
                  </a:solidFill>
                  <a:latin typeface="+mj-ea"/>
                  <a:ea typeface="+mj-ea"/>
                </a:rPr>
                <a:t>15-64</a:t>
              </a:r>
              <a:r>
                <a:rPr lang="ja-JP" altLang="en-US" sz="1600" b="1" dirty="0">
                  <a:solidFill>
                    <a:schemeClr val="bg1"/>
                  </a:solidFill>
                  <a:latin typeface="+mj-ea"/>
                  <a:ea typeface="+mj-ea"/>
                </a:rPr>
                <a:t>歳</a:t>
              </a:r>
              <a:r>
                <a:rPr lang="ja-JP" altLang="en-US" sz="1600" b="1" spc="-700" dirty="0">
                  <a:solidFill>
                    <a:schemeClr val="bg1"/>
                  </a:solidFill>
                  <a:latin typeface="Yu Gothic UI" panose="020B0500000000000000" pitchFamily="34" charset="-128"/>
                  <a:ea typeface="Yu Gothic UI" panose="020B0500000000000000" pitchFamily="34" charset="-128"/>
                </a:rPr>
                <a:t>）</a:t>
              </a:r>
              <a:endParaRPr lang="en-JP" sz="1600" b="1" spc="-700" dirty="0">
                <a:solidFill>
                  <a:schemeClr val="bg1"/>
                </a:solidFill>
                <a:latin typeface="Yu Gothic UI" panose="020B0500000000000000" pitchFamily="34" charset="-128"/>
                <a:ea typeface="Yu Gothic UI" panose="020B0500000000000000" pitchFamily="34" charset="-128"/>
              </a:endParaRPr>
            </a:p>
          </p:txBody>
        </p:sp>
      </p:grpSp>
      <p:sp>
        <p:nvSpPr>
          <p:cNvPr id="13" name="テキスト ボックス 9">
            <a:extLst>
              <a:ext uri="{FF2B5EF4-FFF2-40B4-BE49-F238E27FC236}">
                <a16:creationId xmlns:a16="http://schemas.microsoft.com/office/drawing/2014/main" id="{42E50DDC-C4BA-97BA-2E38-C4995BDE580F}"/>
              </a:ext>
            </a:extLst>
          </p:cNvPr>
          <p:cNvSpPr txBox="1"/>
          <p:nvPr/>
        </p:nvSpPr>
        <p:spPr>
          <a:xfrm>
            <a:off x="9454555" y="1388065"/>
            <a:ext cx="2144811" cy="923330"/>
          </a:xfrm>
          <a:prstGeom prst="rect">
            <a:avLst/>
          </a:prstGeom>
          <a:noFill/>
        </p:spPr>
        <p:txBody>
          <a:bodyPr wrap="square" lIns="0" tIns="0" rIns="0" bIns="0">
            <a:spAutoFit/>
          </a:bodyPr>
          <a:lstStyle/>
          <a:p>
            <a:pPr algn="r">
              <a:defRPr/>
            </a:pPr>
            <a:r>
              <a:rPr kumimoji="1" lang="en-US" altLang="ja-JP" sz="6000" b="0" kern="1200" spc="110" dirty="0">
                <a:solidFill>
                  <a:schemeClr val="tx2"/>
                </a:solidFill>
                <a:effectLst/>
                <a:latin typeface="+mn-lt"/>
                <a:ea typeface="+mn-ea"/>
                <a:cs typeface="+mn-cs"/>
              </a:rPr>
              <a:t>-</a:t>
            </a:r>
            <a:r>
              <a:rPr kumimoji="1" lang="en-US" altLang="ja-JP" sz="6000" b="0" kern="1200" dirty="0">
                <a:solidFill>
                  <a:schemeClr val="tx2"/>
                </a:solidFill>
                <a:effectLst/>
                <a:latin typeface="+mn-lt"/>
                <a:ea typeface="+mn-ea"/>
                <a:cs typeface="+mn-cs"/>
              </a:rPr>
              <a:t>20</a:t>
            </a:r>
            <a:r>
              <a:rPr kumimoji="1" lang="en-US" altLang="ja-JP" sz="3200" b="1" kern="1200" spc="110" dirty="0">
                <a:solidFill>
                  <a:schemeClr val="tx2"/>
                </a:solidFill>
                <a:effectLst/>
                <a:latin typeface="+mn-lt"/>
                <a:ea typeface="+mn-ea"/>
                <a:cs typeface="+mn-cs"/>
              </a:rPr>
              <a:t>%</a:t>
            </a:r>
            <a:endParaRPr kumimoji="1" lang="en" altLang="ja-JP" sz="3200" b="1" kern="1200" spc="110" dirty="0">
              <a:solidFill>
                <a:schemeClr val="tx2"/>
              </a:solidFill>
              <a:effectLst/>
              <a:latin typeface="+mn-lt"/>
              <a:ea typeface="+mn-ea"/>
              <a:cs typeface="+mn-cs"/>
            </a:endParaRPr>
          </a:p>
        </p:txBody>
      </p:sp>
      <p:graphicFrame>
        <p:nvGraphicFramePr>
          <p:cNvPr id="8" name="Chart 7">
            <a:extLst>
              <a:ext uri="{FF2B5EF4-FFF2-40B4-BE49-F238E27FC236}">
                <a16:creationId xmlns:a16="http://schemas.microsoft.com/office/drawing/2014/main" id="{62B1D67C-1C86-88E2-E80F-6B72DDA2DBC8}"/>
              </a:ext>
            </a:extLst>
          </p:cNvPr>
          <p:cNvGraphicFramePr/>
          <p:nvPr/>
        </p:nvGraphicFramePr>
        <p:xfrm>
          <a:off x="6634264" y="2755368"/>
          <a:ext cx="4688731" cy="2938722"/>
        </p:xfrm>
        <a:graphic>
          <a:graphicData uri="http://schemas.openxmlformats.org/drawingml/2006/chart">
            <c:chart xmlns:c="http://schemas.openxmlformats.org/drawingml/2006/chart" xmlns:r="http://schemas.openxmlformats.org/officeDocument/2006/relationships" r:id="rId3"/>
          </a:graphicData>
        </a:graphic>
      </p:graphicFrame>
      <p:sp>
        <p:nvSpPr>
          <p:cNvPr id="12" name="Triangle 11">
            <a:extLst>
              <a:ext uri="{FF2B5EF4-FFF2-40B4-BE49-F238E27FC236}">
                <a16:creationId xmlns:a16="http://schemas.microsoft.com/office/drawing/2014/main" id="{B1B80409-BCC9-A6CA-65B8-F168019D37EE}"/>
              </a:ext>
            </a:extLst>
          </p:cNvPr>
          <p:cNvSpPr/>
          <p:nvPr/>
        </p:nvSpPr>
        <p:spPr>
          <a:xfrm rot="5400000">
            <a:off x="8826299" y="4174950"/>
            <a:ext cx="318027" cy="169378"/>
          </a:xfrm>
          <a:prstGeom prst="triangle">
            <a:avLst>
              <a:gd name="adj" fmla="val 47607"/>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4" name="テキスト ボックス 19">
            <a:extLst>
              <a:ext uri="{FF2B5EF4-FFF2-40B4-BE49-F238E27FC236}">
                <a16:creationId xmlns:a16="http://schemas.microsoft.com/office/drawing/2014/main" id="{A7B2F056-5338-64FD-600B-819673911A6F}"/>
              </a:ext>
            </a:extLst>
          </p:cNvPr>
          <p:cNvSpPr txBox="1"/>
          <p:nvPr/>
        </p:nvSpPr>
        <p:spPr>
          <a:xfrm>
            <a:off x="9047064" y="2467218"/>
            <a:ext cx="2061582" cy="492443"/>
          </a:xfrm>
          <a:prstGeom prst="rect">
            <a:avLst/>
          </a:prstGeom>
          <a:noFill/>
        </p:spPr>
        <p:txBody>
          <a:bodyPr wrap="square" lIns="0" tIns="0" rIns="0" bIns="0">
            <a:spAutoFit/>
          </a:bodyPr>
          <a:lstStyle/>
          <a:p>
            <a:pPr algn="ctr"/>
            <a:r>
              <a:rPr lang="ja-JP" altLang="en-US" sz="1600" b="1">
                <a:solidFill>
                  <a:schemeClr val="tx2"/>
                </a:solidFill>
                <a:latin typeface="+mj-ea"/>
                <a:ea typeface="+mj-ea"/>
              </a:rPr>
              <a:t>近畿地方の労働力が</a:t>
            </a:r>
            <a:br>
              <a:rPr lang="ja-JP" altLang="en-US" sz="1600" b="1">
                <a:solidFill>
                  <a:schemeClr val="tx2"/>
                </a:solidFill>
                <a:latin typeface="+mj-ea"/>
                <a:ea typeface="+mj-ea"/>
              </a:rPr>
            </a:br>
            <a:r>
              <a:rPr lang="ja-JP" altLang="en-US" sz="1600" b="1">
                <a:solidFill>
                  <a:schemeClr val="tx2"/>
                </a:solidFill>
                <a:latin typeface="+mj-ea"/>
                <a:ea typeface="+mj-ea"/>
              </a:rPr>
              <a:t>ごっそりなくなる</a:t>
            </a:r>
            <a:endParaRPr lang="en-US" altLang="ja-JP" sz="1600" b="1" dirty="0">
              <a:solidFill>
                <a:schemeClr val="tx2"/>
              </a:solidFill>
              <a:latin typeface="+mj-ea"/>
              <a:ea typeface="+mj-ea"/>
            </a:endParaRPr>
          </a:p>
        </p:txBody>
      </p:sp>
      <p:sp>
        <p:nvSpPr>
          <p:cNvPr id="15" name="テキスト ボックス 8">
            <a:extLst>
              <a:ext uri="{FF2B5EF4-FFF2-40B4-BE49-F238E27FC236}">
                <a16:creationId xmlns:a16="http://schemas.microsoft.com/office/drawing/2014/main" id="{C1A9E18A-E840-F9E0-1270-B84FFDF6DB2D}"/>
              </a:ext>
            </a:extLst>
          </p:cNvPr>
          <p:cNvSpPr txBox="1"/>
          <p:nvPr/>
        </p:nvSpPr>
        <p:spPr>
          <a:xfrm>
            <a:off x="7083074" y="5651343"/>
            <a:ext cx="1577156" cy="492443"/>
          </a:xfrm>
          <a:prstGeom prst="rect">
            <a:avLst/>
          </a:prstGeom>
          <a:noFill/>
        </p:spPr>
        <p:txBody>
          <a:bodyPr wrap="square" lIns="0" tIns="0" rIns="0" bIns="0"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3200" b="1" i="0" u="none" strike="noStrike" kern="1200" cap="none" spc="0" normalizeH="0" baseline="0" noProof="0" dirty="0">
                <a:ln>
                  <a:noFill/>
                </a:ln>
                <a:solidFill>
                  <a:schemeClr val="tx2"/>
                </a:solidFill>
                <a:effectLst/>
                <a:uLnTx/>
                <a:uFillTx/>
                <a:latin typeface="+mj-ea"/>
                <a:ea typeface="+mj-ea"/>
                <a:cs typeface="+mn-cs"/>
              </a:rPr>
              <a:t>7,509</a:t>
            </a:r>
            <a:r>
              <a:rPr kumimoji="1" lang="ja-JP" altLang="en-US" sz="2000" b="1" i="0" u="none" strike="noStrike" kern="1200" cap="none" spc="0" normalizeH="0" baseline="0" noProof="0" dirty="0">
                <a:ln>
                  <a:noFill/>
                </a:ln>
                <a:solidFill>
                  <a:schemeClr val="tx2"/>
                </a:solidFill>
                <a:effectLst/>
                <a:uLnTx/>
                <a:uFillTx/>
                <a:latin typeface="+mj-ea"/>
                <a:ea typeface="+mj-ea"/>
                <a:cs typeface="+mn-cs"/>
              </a:rPr>
              <a:t>万人</a:t>
            </a:r>
            <a:endParaRPr kumimoji="1" lang="ja-JP" altLang="en-US" sz="3600" b="1" i="0" u="none" strike="noStrike" kern="1200" cap="none" spc="0" normalizeH="0" baseline="0" noProof="0" dirty="0">
              <a:ln>
                <a:noFill/>
              </a:ln>
              <a:solidFill>
                <a:schemeClr val="tx2"/>
              </a:solidFill>
              <a:effectLst/>
              <a:uLnTx/>
              <a:uFillTx/>
              <a:latin typeface="+mj-ea"/>
              <a:ea typeface="+mj-ea"/>
              <a:cs typeface="+mn-cs"/>
            </a:endParaRPr>
          </a:p>
        </p:txBody>
      </p:sp>
      <p:sp>
        <p:nvSpPr>
          <p:cNvPr id="16" name="テキスト ボックス 8">
            <a:extLst>
              <a:ext uri="{FF2B5EF4-FFF2-40B4-BE49-F238E27FC236}">
                <a16:creationId xmlns:a16="http://schemas.microsoft.com/office/drawing/2014/main" id="{D353BA42-FA62-937E-45C8-94158E0E4A3A}"/>
              </a:ext>
            </a:extLst>
          </p:cNvPr>
          <p:cNvSpPr txBox="1"/>
          <p:nvPr/>
        </p:nvSpPr>
        <p:spPr>
          <a:xfrm>
            <a:off x="9289277" y="5651344"/>
            <a:ext cx="1577156" cy="492443"/>
          </a:xfrm>
          <a:prstGeom prst="rect">
            <a:avLst/>
          </a:prstGeom>
          <a:noFill/>
        </p:spPr>
        <p:txBody>
          <a:bodyPr wrap="square" lIns="0" tIns="0" rIns="0" bIns="0"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3200" b="1" i="0" u="none" strike="noStrike" kern="1200" cap="none" spc="0" normalizeH="0" baseline="0" noProof="0" dirty="0">
                <a:ln>
                  <a:noFill/>
                </a:ln>
                <a:solidFill>
                  <a:schemeClr val="tx2"/>
                </a:solidFill>
                <a:effectLst/>
                <a:uLnTx/>
                <a:uFillTx/>
                <a:latin typeface="+mj-ea"/>
                <a:ea typeface="+mj-ea"/>
                <a:cs typeface="+mn-cs"/>
              </a:rPr>
              <a:t>6,213</a:t>
            </a:r>
            <a:r>
              <a:rPr kumimoji="1" lang="ja-JP" altLang="en-US" sz="2000" b="1" i="0" u="none" strike="noStrike" kern="1200" cap="none" spc="0" normalizeH="0" baseline="0" noProof="0" dirty="0">
                <a:ln>
                  <a:noFill/>
                </a:ln>
                <a:solidFill>
                  <a:schemeClr val="tx2"/>
                </a:solidFill>
                <a:effectLst/>
                <a:uLnTx/>
                <a:uFillTx/>
                <a:latin typeface="+mj-ea"/>
                <a:ea typeface="+mj-ea"/>
                <a:cs typeface="+mn-cs"/>
              </a:rPr>
              <a:t>万人</a:t>
            </a:r>
            <a:endParaRPr kumimoji="1" lang="ja-JP" altLang="en-US" sz="3600" b="1" i="0" u="none" strike="noStrike" kern="1200" cap="none" spc="0" normalizeH="0" baseline="0" noProof="0" dirty="0">
              <a:ln>
                <a:noFill/>
              </a:ln>
              <a:solidFill>
                <a:schemeClr val="tx2"/>
              </a:solidFill>
              <a:effectLst/>
              <a:uLnTx/>
              <a:uFillTx/>
              <a:latin typeface="+mj-ea"/>
              <a:ea typeface="+mj-ea"/>
              <a:cs typeface="+mn-cs"/>
            </a:endParaRPr>
          </a:p>
        </p:txBody>
      </p:sp>
      <p:cxnSp>
        <p:nvCxnSpPr>
          <p:cNvPr id="17" name="Straight Connector 16">
            <a:extLst>
              <a:ext uri="{FF2B5EF4-FFF2-40B4-BE49-F238E27FC236}">
                <a16:creationId xmlns:a16="http://schemas.microsoft.com/office/drawing/2014/main" id="{CDCC7E18-61C5-DBE1-2BDE-C8111617A9B7}"/>
              </a:ext>
            </a:extLst>
          </p:cNvPr>
          <p:cNvCxnSpPr/>
          <p:nvPr/>
        </p:nvCxnSpPr>
        <p:spPr>
          <a:xfrm>
            <a:off x="8602271" y="3063626"/>
            <a:ext cx="2144811" cy="0"/>
          </a:xfrm>
          <a:prstGeom prst="line">
            <a:avLst/>
          </a:prstGeom>
          <a:ln w="158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FB6F18F-2D55-6B53-0945-079818C8D6DE}"/>
              </a:ext>
            </a:extLst>
          </p:cNvPr>
          <p:cNvCxnSpPr/>
          <p:nvPr/>
        </p:nvCxnSpPr>
        <p:spPr>
          <a:xfrm>
            <a:off x="8602271" y="3499055"/>
            <a:ext cx="2144811" cy="0"/>
          </a:xfrm>
          <a:prstGeom prst="line">
            <a:avLst/>
          </a:prstGeom>
          <a:ln w="158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CBDBCC3-E107-4BA2-453F-EA8908579F64}"/>
              </a:ext>
            </a:extLst>
          </p:cNvPr>
          <p:cNvCxnSpPr>
            <a:cxnSpLocks/>
          </p:cNvCxnSpPr>
          <p:nvPr/>
        </p:nvCxnSpPr>
        <p:spPr>
          <a:xfrm>
            <a:off x="10077855" y="3101318"/>
            <a:ext cx="0" cy="371610"/>
          </a:xfrm>
          <a:prstGeom prst="straightConnector1">
            <a:avLst/>
          </a:prstGeom>
          <a:ln w="15875">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005499EC-5E46-8310-89DF-89056EEA696D}"/>
              </a:ext>
            </a:extLst>
          </p:cNvPr>
          <p:cNvGrpSpPr/>
          <p:nvPr/>
        </p:nvGrpSpPr>
        <p:grpSpPr>
          <a:xfrm>
            <a:off x="688585" y="1653461"/>
            <a:ext cx="1714646" cy="452148"/>
            <a:chOff x="1375359" y="1497814"/>
            <a:chExt cx="1714646" cy="452148"/>
          </a:xfrm>
        </p:grpSpPr>
        <p:sp>
          <p:nvSpPr>
            <p:cNvPr id="32" name="Rounded Rectangle 31">
              <a:extLst>
                <a:ext uri="{FF2B5EF4-FFF2-40B4-BE49-F238E27FC236}">
                  <a16:creationId xmlns:a16="http://schemas.microsoft.com/office/drawing/2014/main" id="{85D74151-20F3-28D2-9917-17ADC8759118}"/>
                </a:ext>
              </a:extLst>
            </p:cNvPr>
            <p:cNvSpPr/>
            <p:nvPr/>
          </p:nvSpPr>
          <p:spPr>
            <a:xfrm>
              <a:off x="1375359" y="1497814"/>
              <a:ext cx="1714646" cy="452148"/>
            </a:xfrm>
            <a:prstGeom prst="roundRect">
              <a:avLst>
                <a:gd name="adj" fmla="val 159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33" name="TextBox 32">
              <a:extLst>
                <a:ext uri="{FF2B5EF4-FFF2-40B4-BE49-F238E27FC236}">
                  <a16:creationId xmlns:a16="http://schemas.microsoft.com/office/drawing/2014/main" id="{C99E95B0-22B8-7453-3276-3A61207AA81D}"/>
                </a:ext>
              </a:extLst>
            </p:cNvPr>
            <p:cNvSpPr txBox="1"/>
            <p:nvPr/>
          </p:nvSpPr>
          <p:spPr>
            <a:xfrm>
              <a:off x="1711685" y="1610506"/>
              <a:ext cx="1025922" cy="246221"/>
            </a:xfrm>
            <a:prstGeom prst="rect">
              <a:avLst/>
            </a:prstGeom>
            <a:noFill/>
          </p:spPr>
          <p:txBody>
            <a:bodyPr wrap="none" lIns="0" tIns="0" rIns="0" bIns="0" rtlCol="0">
              <a:spAutoFit/>
            </a:bodyPr>
            <a:lstStyle/>
            <a:p>
              <a:pPr algn="ctr"/>
              <a:r>
                <a:rPr lang="ja-JP" altLang="en-US" sz="1600" b="1" dirty="0">
                  <a:solidFill>
                    <a:schemeClr val="bg1"/>
                  </a:solidFill>
                  <a:latin typeface="+mj-ea"/>
                  <a:ea typeface="+mj-ea"/>
                </a:rPr>
                <a:t>日本の人口</a:t>
              </a:r>
              <a:endParaRPr lang="en-JP" sz="1600" b="1" dirty="0">
                <a:solidFill>
                  <a:schemeClr val="bg1"/>
                </a:solidFill>
                <a:latin typeface="+mj-ea"/>
                <a:ea typeface="+mj-ea"/>
              </a:endParaRPr>
            </a:p>
          </p:txBody>
        </p:sp>
      </p:grpSp>
      <p:sp>
        <p:nvSpPr>
          <p:cNvPr id="34" name="テキスト ボックス 9">
            <a:extLst>
              <a:ext uri="{FF2B5EF4-FFF2-40B4-BE49-F238E27FC236}">
                <a16:creationId xmlns:a16="http://schemas.microsoft.com/office/drawing/2014/main" id="{5EDF668B-547B-15DA-F490-DEE7FB21E3AD}"/>
              </a:ext>
            </a:extLst>
          </p:cNvPr>
          <p:cNvSpPr txBox="1"/>
          <p:nvPr/>
        </p:nvSpPr>
        <p:spPr>
          <a:xfrm>
            <a:off x="3692396" y="1388065"/>
            <a:ext cx="2144811" cy="923330"/>
          </a:xfrm>
          <a:prstGeom prst="rect">
            <a:avLst/>
          </a:prstGeom>
          <a:noFill/>
        </p:spPr>
        <p:txBody>
          <a:bodyPr wrap="square" lIns="0" tIns="0" rIns="0" bIns="0">
            <a:spAutoFit/>
          </a:bodyPr>
          <a:lstStyle/>
          <a:p>
            <a:pPr algn="r">
              <a:defRPr/>
            </a:pPr>
            <a:r>
              <a:rPr kumimoji="1" lang="en-US" altLang="ja-JP" sz="6000" b="0" kern="1200" spc="110" dirty="0">
                <a:solidFill>
                  <a:schemeClr val="tx2"/>
                </a:solidFill>
                <a:effectLst/>
                <a:latin typeface="+mn-lt"/>
                <a:ea typeface="+mn-ea"/>
                <a:cs typeface="+mn-cs"/>
              </a:rPr>
              <a:t>-11</a:t>
            </a:r>
            <a:r>
              <a:rPr kumimoji="1" lang="en-US" altLang="ja-JP" sz="3200" b="1" kern="1200" spc="110" dirty="0">
                <a:solidFill>
                  <a:schemeClr val="tx2"/>
                </a:solidFill>
                <a:effectLst/>
                <a:latin typeface="+mn-lt"/>
                <a:ea typeface="+mn-ea"/>
                <a:cs typeface="+mn-cs"/>
              </a:rPr>
              <a:t>%</a:t>
            </a:r>
            <a:endParaRPr kumimoji="1" lang="en" altLang="ja-JP" sz="3200" b="1" kern="1200" spc="110" dirty="0">
              <a:solidFill>
                <a:schemeClr val="tx2"/>
              </a:solidFill>
              <a:effectLst/>
              <a:latin typeface="+mn-lt"/>
              <a:ea typeface="+mn-ea"/>
              <a:cs typeface="+mn-cs"/>
            </a:endParaRPr>
          </a:p>
        </p:txBody>
      </p:sp>
      <p:grpSp>
        <p:nvGrpSpPr>
          <p:cNvPr id="35" name="Group 34">
            <a:extLst>
              <a:ext uri="{FF2B5EF4-FFF2-40B4-BE49-F238E27FC236}">
                <a16:creationId xmlns:a16="http://schemas.microsoft.com/office/drawing/2014/main" id="{559432A2-939B-7317-EAA5-EF929A854A70}"/>
              </a:ext>
            </a:extLst>
          </p:cNvPr>
          <p:cNvGrpSpPr/>
          <p:nvPr/>
        </p:nvGrpSpPr>
        <p:grpSpPr>
          <a:xfrm>
            <a:off x="3062771" y="2338911"/>
            <a:ext cx="2463672" cy="508456"/>
            <a:chOff x="2086477" y="1933927"/>
            <a:chExt cx="4205270" cy="867890"/>
          </a:xfrm>
        </p:grpSpPr>
        <p:pic>
          <p:nvPicPr>
            <p:cNvPr id="36" name="Picture 35">
              <a:extLst>
                <a:ext uri="{FF2B5EF4-FFF2-40B4-BE49-F238E27FC236}">
                  <a16:creationId xmlns:a16="http://schemas.microsoft.com/office/drawing/2014/main" id="{9FB6C18E-6499-A9C1-D47F-7530F28AE8D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86477" y="1933927"/>
              <a:ext cx="341076" cy="867890"/>
            </a:xfrm>
            <a:prstGeom prst="rect">
              <a:avLst/>
            </a:prstGeom>
          </p:spPr>
        </p:pic>
        <p:pic>
          <p:nvPicPr>
            <p:cNvPr id="37" name="Picture 36">
              <a:extLst>
                <a:ext uri="{FF2B5EF4-FFF2-40B4-BE49-F238E27FC236}">
                  <a16:creationId xmlns:a16="http://schemas.microsoft.com/office/drawing/2014/main" id="{65DC143F-14B3-27E8-7254-38316B1830E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515832" y="1933927"/>
              <a:ext cx="341076" cy="867890"/>
            </a:xfrm>
            <a:prstGeom prst="rect">
              <a:avLst/>
            </a:prstGeom>
          </p:spPr>
        </p:pic>
        <p:pic>
          <p:nvPicPr>
            <p:cNvPr id="38" name="Picture 37">
              <a:extLst>
                <a:ext uri="{FF2B5EF4-FFF2-40B4-BE49-F238E27FC236}">
                  <a16:creationId xmlns:a16="http://schemas.microsoft.com/office/drawing/2014/main" id="{103C10F5-545C-00B9-F30B-0E9F2D23B24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945187" y="1933927"/>
              <a:ext cx="341076" cy="867890"/>
            </a:xfrm>
            <a:prstGeom prst="rect">
              <a:avLst/>
            </a:prstGeom>
          </p:spPr>
        </p:pic>
        <p:pic>
          <p:nvPicPr>
            <p:cNvPr id="39" name="Picture 38">
              <a:extLst>
                <a:ext uri="{FF2B5EF4-FFF2-40B4-BE49-F238E27FC236}">
                  <a16:creationId xmlns:a16="http://schemas.microsoft.com/office/drawing/2014/main" id="{C3580FC5-F559-8369-5C4C-AD0B93FC9CD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74542" y="1933927"/>
              <a:ext cx="341076" cy="867890"/>
            </a:xfrm>
            <a:prstGeom prst="rect">
              <a:avLst/>
            </a:prstGeom>
          </p:spPr>
        </p:pic>
        <p:pic>
          <p:nvPicPr>
            <p:cNvPr id="40" name="Picture 39">
              <a:extLst>
                <a:ext uri="{FF2B5EF4-FFF2-40B4-BE49-F238E27FC236}">
                  <a16:creationId xmlns:a16="http://schemas.microsoft.com/office/drawing/2014/main" id="{9070D5D1-3698-17D4-7DFF-E25FEEFBA26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03897" y="1933927"/>
              <a:ext cx="341076" cy="867890"/>
            </a:xfrm>
            <a:prstGeom prst="rect">
              <a:avLst/>
            </a:prstGeom>
          </p:spPr>
        </p:pic>
        <p:pic>
          <p:nvPicPr>
            <p:cNvPr id="41" name="Picture 40">
              <a:extLst>
                <a:ext uri="{FF2B5EF4-FFF2-40B4-BE49-F238E27FC236}">
                  <a16:creationId xmlns:a16="http://schemas.microsoft.com/office/drawing/2014/main" id="{FB522FD7-9565-7820-766D-70DA22363A3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33253" y="1933927"/>
              <a:ext cx="341076" cy="867890"/>
            </a:xfrm>
            <a:prstGeom prst="rect">
              <a:avLst/>
            </a:prstGeom>
          </p:spPr>
        </p:pic>
        <p:pic>
          <p:nvPicPr>
            <p:cNvPr id="42" name="Picture 41">
              <a:extLst>
                <a:ext uri="{FF2B5EF4-FFF2-40B4-BE49-F238E27FC236}">
                  <a16:creationId xmlns:a16="http://schemas.microsoft.com/office/drawing/2014/main" id="{FCDF65AF-42E9-755C-AF77-99AA6EB0868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62608" y="1933927"/>
              <a:ext cx="341076" cy="867890"/>
            </a:xfrm>
            <a:prstGeom prst="rect">
              <a:avLst/>
            </a:prstGeom>
          </p:spPr>
        </p:pic>
        <p:pic>
          <p:nvPicPr>
            <p:cNvPr id="43" name="Picture 42">
              <a:extLst>
                <a:ext uri="{FF2B5EF4-FFF2-40B4-BE49-F238E27FC236}">
                  <a16:creationId xmlns:a16="http://schemas.microsoft.com/office/drawing/2014/main" id="{2BF2D0A5-146C-3495-D713-5B67A9B8F48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91963" y="1933927"/>
              <a:ext cx="341076" cy="867890"/>
            </a:xfrm>
            <a:prstGeom prst="rect">
              <a:avLst/>
            </a:prstGeom>
          </p:spPr>
        </p:pic>
        <p:pic>
          <p:nvPicPr>
            <p:cNvPr id="44" name="Picture 43">
              <a:extLst>
                <a:ext uri="{FF2B5EF4-FFF2-40B4-BE49-F238E27FC236}">
                  <a16:creationId xmlns:a16="http://schemas.microsoft.com/office/drawing/2014/main" id="{7141465E-ED1E-A484-9328-4D58CC42008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521318" y="1933927"/>
              <a:ext cx="341076" cy="867890"/>
            </a:xfrm>
            <a:prstGeom prst="rect">
              <a:avLst/>
            </a:prstGeom>
          </p:spPr>
        </p:pic>
        <p:pic>
          <p:nvPicPr>
            <p:cNvPr id="45" name="Picture 44">
              <a:extLst>
                <a:ext uri="{FF2B5EF4-FFF2-40B4-BE49-F238E27FC236}">
                  <a16:creationId xmlns:a16="http://schemas.microsoft.com/office/drawing/2014/main" id="{15649726-116A-F354-E1A4-9D575735717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950671" y="1933927"/>
              <a:ext cx="341076" cy="867890"/>
            </a:xfrm>
            <a:prstGeom prst="rect">
              <a:avLst/>
            </a:prstGeom>
          </p:spPr>
        </p:pic>
      </p:grpSp>
      <p:sp>
        <p:nvSpPr>
          <p:cNvPr id="46" name="テキスト ボックス 8">
            <a:extLst>
              <a:ext uri="{FF2B5EF4-FFF2-40B4-BE49-F238E27FC236}">
                <a16:creationId xmlns:a16="http://schemas.microsoft.com/office/drawing/2014/main" id="{1BEAD640-9E9E-23C7-C99D-99A2ED9890F1}"/>
              </a:ext>
            </a:extLst>
          </p:cNvPr>
          <p:cNvSpPr txBox="1"/>
          <p:nvPr/>
        </p:nvSpPr>
        <p:spPr>
          <a:xfrm>
            <a:off x="993766" y="2346918"/>
            <a:ext cx="1823061" cy="492443"/>
          </a:xfrm>
          <a:prstGeom prst="rect">
            <a:avLst/>
          </a:prstGeom>
          <a:noFill/>
        </p:spPr>
        <p:txBody>
          <a:bodyPr wrap="square" lIns="0" tIns="0" rIns="0" bIns="0"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800" b="1" i="0" u="none" strike="noStrike" kern="1200" cap="none" spc="0" normalizeH="0" baseline="0" noProof="0" dirty="0">
                <a:ln>
                  <a:noFill/>
                </a:ln>
                <a:solidFill>
                  <a:schemeClr val="accent1"/>
                </a:solidFill>
                <a:effectLst/>
                <a:uLnTx/>
                <a:uFillTx/>
                <a:latin typeface="+mj-ea"/>
                <a:ea typeface="+mj-ea"/>
                <a:cs typeface="+mn-cs"/>
              </a:rPr>
              <a:t>1</a:t>
            </a:r>
            <a:r>
              <a:rPr kumimoji="1" lang="ja-JP" altLang="en-US" b="1" i="0" u="none" strike="noStrike" kern="1200" cap="none" spc="0" normalizeH="0" baseline="0" noProof="0" dirty="0">
                <a:ln>
                  <a:noFill/>
                </a:ln>
                <a:solidFill>
                  <a:schemeClr val="accent1"/>
                </a:solidFill>
                <a:effectLst/>
                <a:uLnTx/>
                <a:uFillTx/>
                <a:latin typeface="+mj-ea"/>
                <a:ea typeface="+mj-ea"/>
                <a:cs typeface="+mn-cs"/>
              </a:rPr>
              <a:t>億</a:t>
            </a:r>
            <a:r>
              <a:rPr kumimoji="1" lang="en-US" altLang="ja-JP" sz="2800" b="1" i="0" u="none" strike="noStrike" kern="1200" cap="none" spc="0" normalizeH="0" baseline="0" noProof="0" dirty="0">
                <a:ln>
                  <a:noFill/>
                </a:ln>
                <a:solidFill>
                  <a:schemeClr val="accent1"/>
                </a:solidFill>
                <a:effectLst/>
                <a:uLnTx/>
                <a:uFillTx/>
                <a:latin typeface="+mj-ea"/>
                <a:ea typeface="+mj-ea"/>
                <a:cs typeface="+mn-cs"/>
              </a:rPr>
              <a:t>2,600</a:t>
            </a:r>
            <a:r>
              <a:rPr kumimoji="1" lang="ja-JP" altLang="en-US" b="1" i="0" u="none" strike="noStrike" kern="1200" cap="none" spc="0" normalizeH="0" baseline="0" noProof="0" dirty="0">
                <a:ln>
                  <a:noFill/>
                </a:ln>
                <a:solidFill>
                  <a:schemeClr val="accent1"/>
                </a:solidFill>
                <a:effectLst/>
                <a:uLnTx/>
                <a:uFillTx/>
                <a:latin typeface="+mj-ea"/>
                <a:ea typeface="+mj-ea"/>
                <a:cs typeface="+mn-cs"/>
              </a:rPr>
              <a:t>万人</a:t>
            </a:r>
            <a:endParaRPr kumimoji="1" lang="ja-JP" altLang="en-US" sz="3200" b="1" i="0" u="none" strike="noStrike" kern="1200" cap="none" spc="0" normalizeH="0" baseline="0" noProof="0" dirty="0">
              <a:ln>
                <a:noFill/>
              </a:ln>
              <a:solidFill>
                <a:schemeClr val="accent1"/>
              </a:solidFill>
              <a:effectLst/>
              <a:uLnTx/>
              <a:uFillTx/>
              <a:latin typeface="+mj-ea"/>
              <a:ea typeface="+mj-ea"/>
              <a:cs typeface="+mn-cs"/>
            </a:endParaRPr>
          </a:p>
        </p:txBody>
      </p:sp>
      <p:sp>
        <p:nvSpPr>
          <p:cNvPr id="58" name="Triangle 57">
            <a:extLst>
              <a:ext uri="{FF2B5EF4-FFF2-40B4-BE49-F238E27FC236}">
                <a16:creationId xmlns:a16="http://schemas.microsoft.com/office/drawing/2014/main" id="{771F0A6B-3E23-136C-71C1-B8C9CBA3EE60}"/>
              </a:ext>
            </a:extLst>
          </p:cNvPr>
          <p:cNvSpPr/>
          <p:nvPr/>
        </p:nvSpPr>
        <p:spPr>
          <a:xfrm rot="10800000">
            <a:off x="1764954" y="2912699"/>
            <a:ext cx="349830" cy="145055"/>
          </a:xfrm>
          <a:prstGeom prst="triangle">
            <a:avLst>
              <a:gd name="adj" fmla="val 47607"/>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9" name="テキスト ボックス 8">
            <a:extLst>
              <a:ext uri="{FF2B5EF4-FFF2-40B4-BE49-F238E27FC236}">
                <a16:creationId xmlns:a16="http://schemas.microsoft.com/office/drawing/2014/main" id="{D57503D4-FE0D-F8F6-5C8E-DD151F8BBEF9}"/>
              </a:ext>
            </a:extLst>
          </p:cNvPr>
          <p:cNvSpPr txBox="1"/>
          <p:nvPr/>
        </p:nvSpPr>
        <p:spPr>
          <a:xfrm>
            <a:off x="993766" y="3110526"/>
            <a:ext cx="1823061" cy="492443"/>
          </a:xfrm>
          <a:prstGeom prst="rect">
            <a:avLst/>
          </a:prstGeom>
          <a:noFill/>
        </p:spPr>
        <p:txBody>
          <a:bodyPr wrap="square" lIns="0" tIns="0" rIns="0" bIns="0"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800" b="1" i="0" u="none" strike="noStrike" kern="1200" cap="none" spc="0" normalizeH="0" baseline="0" noProof="0" dirty="0">
                <a:ln>
                  <a:noFill/>
                </a:ln>
                <a:solidFill>
                  <a:schemeClr val="accent1"/>
                </a:solidFill>
                <a:effectLst/>
                <a:uLnTx/>
                <a:uFillTx/>
                <a:latin typeface="+mj-ea"/>
                <a:ea typeface="+mj-ea"/>
                <a:cs typeface="+mn-cs"/>
              </a:rPr>
              <a:t>1</a:t>
            </a:r>
            <a:r>
              <a:rPr kumimoji="1" lang="ja-JP" altLang="en-US" b="1" i="0" u="none" strike="noStrike" kern="1200" cap="none" spc="0" normalizeH="0" baseline="0" noProof="0" dirty="0">
                <a:ln>
                  <a:noFill/>
                </a:ln>
                <a:solidFill>
                  <a:schemeClr val="accent1"/>
                </a:solidFill>
                <a:effectLst/>
                <a:uLnTx/>
                <a:uFillTx/>
                <a:latin typeface="+mj-ea"/>
                <a:ea typeface="+mj-ea"/>
                <a:cs typeface="+mn-cs"/>
              </a:rPr>
              <a:t>億</a:t>
            </a:r>
            <a:r>
              <a:rPr kumimoji="1" lang="en-US" altLang="ja-JP" sz="2800" b="1" i="0" u="none" strike="noStrike" kern="1200" cap="none" spc="0" normalizeH="0" baseline="0" noProof="0" dirty="0">
                <a:ln>
                  <a:noFill/>
                </a:ln>
                <a:solidFill>
                  <a:schemeClr val="accent1"/>
                </a:solidFill>
                <a:effectLst/>
                <a:uLnTx/>
                <a:uFillTx/>
                <a:latin typeface="+mj-ea"/>
                <a:ea typeface="+mj-ea"/>
                <a:cs typeface="+mn-cs"/>
              </a:rPr>
              <a:t>1,300</a:t>
            </a:r>
            <a:r>
              <a:rPr kumimoji="1" lang="ja-JP" altLang="en-US" b="1" i="0" u="none" strike="noStrike" kern="1200" cap="none" spc="0" normalizeH="0" baseline="0" noProof="0" dirty="0">
                <a:ln>
                  <a:noFill/>
                </a:ln>
                <a:solidFill>
                  <a:schemeClr val="accent1"/>
                </a:solidFill>
                <a:effectLst/>
                <a:uLnTx/>
                <a:uFillTx/>
                <a:latin typeface="+mj-ea"/>
                <a:ea typeface="+mj-ea"/>
                <a:cs typeface="+mn-cs"/>
              </a:rPr>
              <a:t>万人</a:t>
            </a:r>
            <a:endParaRPr kumimoji="1" lang="ja-JP" altLang="en-US" sz="3200" b="1" i="0" u="none" strike="noStrike" kern="1200" cap="none" spc="0" normalizeH="0" baseline="0" noProof="0" dirty="0">
              <a:ln>
                <a:noFill/>
              </a:ln>
              <a:solidFill>
                <a:schemeClr val="accent1"/>
              </a:solidFill>
              <a:effectLst/>
              <a:uLnTx/>
              <a:uFillTx/>
              <a:latin typeface="+mj-ea"/>
              <a:ea typeface="+mj-ea"/>
              <a:cs typeface="+mn-cs"/>
            </a:endParaRPr>
          </a:p>
        </p:txBody>
      </p:sp>
      <p:grpSp>
        <p:nvGrpSpPr>
          <p:cNvPr id="63" name="Group 62">
            <a:extLst>
              <a:ext uri="{FF2B5EF4-FFF2-40B4-BE49-F238E27FC236}">
                <a16:creationId xmlns:a16="http://schemas.microsoft.com/office/drawing/2014/main" id="{D5AEEB56-31C3-DD15-F7BA-B589DC768624}"/>
              </a:ext>
            </a:extLst>
          </p:cNvPr>
          <p:cNvGrpSpPr/>
          <p:nvPr/>
        </p:nvGrpSpPr>
        <p:grpSpPr>
          <a:xfrm>
            <a:off x="3062771" y="3104010"/>
            <a:ext cx="2463672" cy="508456"/>
            <a:chOff x="2086477" y="1933927"/>
            <a:chExt cx="4205270" cy="867890"/>
          </a:xfrm>
        </p:grpSpPr>
        <p:pic>
          <p:nvPicPr>
            <p:cNvPr id="64" name="Picture 63">
              <a:extLst>
                <a:ext uri="{FF2B5EF4-FFF2-40B4-BE49-F238E27FC236}">
                  <a16:creationId xmlns:a16="http://schemas.microsoft.com/office/drawing/2014/main" id="{79075546-DA9D-03F9-CD31-16426D073E2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86477" y="1933927"/>
              <a:ext cx="341076" cy="867890"/>
            </a:xfrm>
            <a:prstGeom prst="rect">
              <a:avLst/>
            </a:prstGeom>
          </p:spPr>
        </p:pic>
        <p:pic>
          <p:nvPicPr>
            <p:cNvPr id="65" name="Picture 64">
              <a:extLst>
                <a:ext uri="{FF2B5EF4-FFF2-40B4-BE49-F238E27FC236}">
                  <a16:creationId xmlns:a16="http://schemas.microsoft.com/office/drawing/2014/main" id="{9A0F5E11-77A8-E759-18E7-0D5BCAAA8A2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515832" y="1933927"/>
              <a:ext cx="341076" cy="867890"/>
            </a:xfrm>
            <a:prstGeom prst="rect">
              <a:avLst/>
            </a:prstGeom>
          </p:spPr>
        </p:pic>
        <p:pic>
          <p:nvPicPr>
            <p:cNvPr id="66" name="Picture 65">
              <a:extLst>
                <a:ext uri="{FF2B5EF4-FFF2-40B4-BE49-F238E27FC236}">
                  <a16:creationId xmlns:a16="http://schemas.microsoft.com/office/drawing/2014/main" id="{F9504D50-9642-250E-A621-ECAE22AC451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945187" y="1933927"/>
              <a:ext cx="341076" cy="867890"/>
            </a:xfrm>
            <a:prstGeom prst="rect">
              <a:avLst/>
            </a:prstGeom>
          </p:spPr>
        </p:pic>
        <p:pic>
          <p:nvPicPr>
            <p:cNvPr id="67" name="Picture 66">
              <a:extLst>
                <a:ext uri="{FF2B5EF4-FFF2-40B4-BE49-F238E27FC236}">
                  <a16:creationId xmlns:a16="http://schemas.microsoft.com/office/drawing/2014/main" id="{116E0762-BB1D-A9F7-B347-0CD906FB4F1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74542" y="1933927"/>
              <a:ext cx="341076" cy="867890"/>
            </a:xfrm>
            <a:prstGeom prst="rect">
              <a:avLst/>
            </a:prstGeom>
          </p:spPr>
        </p:pic>
        <p:pic>
          <p:nvPicPr>
            <p:cNvPr id="68" name="Picture 67">
              <a:extLst>
                <a:ext uri="{FF2B5EF4-FFF2-40B4-BE49-F238E27FC236}">
                  <a16:creationId xmlns:a16="http://schemas.microsoft.com/office/drawing/2014/main" id="{9813D0E3-A259-CF6E-7A70-5ABA15A4AD7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03897" y="1933927"/>
              <a:ext cx="341076" cy="867890"/>
            </a:xfrm>
            <a:prstGeom prst="rect">
              <a:avLst/>
            </a:prstGeom>
          </p:spPr>
        </p:pic>
        <p:pic>
          <p:nvPicPr>
            <p:cNvPr id="69" name="Picture 68">
              <a:extLst>
                <a:ext uri="{FF2B5EF4-FFF2-40B4-BE49-F238E27FC236}">
                  <a16:creationId xmlns:a16="http://schemas.microsoft.com/office/drawing/2014/main" id="{C1906431-443F-5160-3AEF-A50EB29CC62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33253" y="1933927"/>
              <a:ext cx="341076" cy="867890"/>
            </a:xfrm>
            <a:prstGeom prst="rect">
              <a:avLst/>
            </a:prstGeom>
          </p:spPr>
        </p:pic>
        <p:pic>
          <p:nvPicPr>
            <p:cNvPr id="70" name="Picture 69">
              <a:extLst>
                <a:ext uri="{FF2B5EF4-FFF2-40B4-BE49-F238E27FC236}">
                  <a16:creationId xmlns:a16="http://schemas.microsoft.com/office/drawing/2014/main" id="{5FD79F9E-917E-0D29-A577-C9FAAD4244A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62608" y="1933927"/>
              <a:ext cx="341076" cy="867890"/>
            </a:xfrm>
            <a:prstGeom prst="rect">
              <a:avLst/>
            </a:prstGeom>
          </p:spPr>
        </p:pic>
        <p:pic>
          <p:nvPicPr>
            <p:cNvPr id="71" name="Picture 70">
              <a:extLst>
                <a:ext uri="{FF2B5EF4-FFF2-40B4-BE49-F238E27FC236}">
                  <a16:creationId xmlns:a16="http://schemas.microsoft.com/office/drawing/2014/main" id="{C33C6D2F-F649-6196-6CF5-BEC0C275325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91963" y="1933927"/>
              <a:ext cx="341076" cy="867890"/>
            </a:xfrm>
            <a:prstGeom prst="rect">
              <a:avLst/>
            </a:prstGeom>
          </p:spPr>
        </p:pic>
        <p:pic>
          <p:nvPicPr>
            <p:cNvPr id="72" name="Picture 71">
              <a:extLst>
                <a:ext uri="{FF2B5EF4-FFF2-40B4-BE49-F238E27FC236}">
                  <a16:creationId xmlns:a16="http://schemas.microsoft.com/office/drawing/2014/main" id="{DAAADC2E-7887-DA2B-6AFC-B2961C127CA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521318" y="1933927"/>
              <a:ext cx="341076" cy="867890"/>
            </a:xfrm>
            <a:prstGeom prst="rect">
              <a:avLst/>
            </a:prstGeom>
          </p:spPr>
        </p:pic>
        <p:pic>
          <p:nvPicPr>
            <p:cNvPr id="73" name="Picture 72">
              <a:extLst>
                <a:ext uri="{FF2B5EF4-FFF2-40B4-BE49-F238E27FC236}">
                  <a16:creationId xmlns:a16="http://schemas.microsoft.com/office/drawing/2014/main" id="{FE208E8E-66FC-53DB-C8A6-178EE6CC73C5}"/>
                </a:ext>
              </a:extLst>
            </p:cNvPr>
            <p:cNvPicPr>
              <a:picLocks noChangeAspect="1"/>
            </p:cNvPicPr>
            <p:nvPr/>
          </p:nvPicPr>
          <p:blipFill>
            <a:blip r:embed="rId4">
              <a:alphaModFix amt="30000"/>
              <a:extLst>
                <a:ext uri="{28A0092B-C50C-407E-A947-70E740481C1C}">
                  <a14:useLocalDpi xmlns:a14="http://schemas.microsoft.com/office/drawing/2010/main" val="0"/>
                </a:ext>
              </a:extLst>
            </a:blip>
            <a:srcRect/>
            <a:stretch/>
          </p:blipFill>
          <p:spPr>
            <a:xfrm>
              <a:off x="5950671" y="1933927"/>
              <a:ext cx="341076" cy="867890"/>
            </a:xfrm>
            <a:prstGeom prst="rect">
              <a:avLst/>
            </a:prstGeom>
          </p:spPr>
        </p:pic>
      </p:grpSp>
      <p:grpSp>
        <p:nvGrpSpPr>
          <p:cNvPr id="76" name="Group 75">
            <a:extLst>
              <a:ext uri="{FF2B5EF4-FFF2-40B4-BE49-F238E27FC236}">
                <a16:creationId xmlns:a16="http://schemas.microsoft.com/office/drawing/2014/main" id="{E534C559-B70D-0459-2853-B4F088706BBE}"/>
              </a:ext>
            </a:extLst>
          </p:cNvPr>
          <p:cNvGrpSpPr/>
          <p:nvPr/>
        </p:nvGrpSpPr>
        <p:grpSpPr>
          <a:xfrm>
            <a:off x="688585" y="4289986"/>
            <a:ext cx="1714646" cy="452148"/>
            <a:chOff x="1375359" y="1497814"/>
            <a:chExt cx="1714646" cy="452148"/>
          </a:xfrm>
        </p:grpSpPr>
        <p:sp>
          <p:nvSpPr>
            <p:cNvPr id="77" name="Rounded Rectangle 76">
              <a:extLst>
                <a:ext uri="{FF2B5EF4-FFF2-40B4-BE49-F238E27FC236}">
                  <a16:creationId xmlns:a16="http://schemas.microsoft.com/office/drawing/2014/main" id="{E6DEEA6D-C42B-C17A-F1E5-D43766E953E6}"/>
                </a:ext>
              </a:extLst>
            </p:cNvPr>
            <p:cNvSpPr/>
            <p:nvPr/>
          </p:nvSpPr>
          <p:spPr>
            <a:xfrm>
              <a:off x="1375359" y="1497814"/>
              <a:ext cx="1714646" cy="452148"/>
            </a:xfrm>
            <a:prstGeom prst="roundRect">
              <a:avLst>
                <a:gd name="adj" fmla="val 159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78" name="TextBox 77">
              <a:extLst>
                <a:ext uri="{FF2B5EF4-FFF2-40B4-BE49-F238E27FC236}">
                  <a16:creationId xmlns:a16="http://schemas.microsoft.com/office/drawing/2014/main" id="{22EDA639-739E-6D56-9944-5CA01F992B5B}"/>
                </a:ext>
              </a:extLst>
            </p:cNvPr>
            <p:cNvSpPr txBox="1"/>
            <p:nvPr/>
          </p:nvSpPr>
          <p:spPr>
            <a:xfrm>
              <a:off x="1492069" y="1610506"/>
              <a:ext cx="1465145" cy="246221"/>
            </a:xfrm>
            <a:prstGeom prst="rect">
              <a:avLst/>
            </a:prstGeom>
            <a:noFill/>
          </p:spPr>
          <p:txBody>
            <a:bodyPr wrap="none" lIns="0" tIns="0" rIns="0" bIns="0" rtlCol="0">
              <a:spAutoFit/>
            </a:bodyPr>
            <a:lstStyle/>
            <a:p>
              <a:pPr algn="ctr"/>
              <a:r>
                <a:rPr lang="en-US" altLang="ja-JP" sz="1600" b="1" dirty="0">
                  <a:solidFill>
                    <a:schemeClr val="bg1"/>
                  </a:solidFill>
                  <a:latin typeface="+mj-ea"/>
                  <a:ea typeface="+mj-ea"/>
                </a:rPr>
                <a:t>65</a:t>
              </a:r>
              <a:r>
                <a:rPr lang="ja-JP" altLang="en-US" sz="1600" b="1" dirty="0">
                  <a:solidFill>
                    <a:schemeClr val="bg1"/>
                  </a:solidFill>
                  <a:latin typeface="+mj-ea"/>
                  <a:ea typeface="+mj-ea"/>
                </a:rPr>
                <a:t>歳以上の割合</a:t>
              </a:r>
              <a:endParaRPr lang="en-JP" sz="1600" b="1" dirty="0">
                <a:solidFill>
                  <a:schemeClr val="bg1"/>
                </a:solidFill>
                <a:latin typeface="+mj-ea"/>
                <a:ea typeface="+mj-ea"/>
              </a:endParaRPr>
            </a:p>
          </p:txBody>
        </p:sp>
      </p:grpSp>
      <p:sp>
        <p:nvSpPr>
          <p:cNvPr id="81" name="テキスト ボックス 19">
            <a:extLst>
              <a:ext uri="{FF2B5EF4-FFF2-40B4-BE49-F238E27FC236}">
                <a16:creationId xmlns:a16="http://schemas.microsoft.com/office/drawing/2014/main" id="{C5E66654-8976-3278-C973-6519EF8B38C5}"/>
              </a:ext>
            </a:extLst>
          </p:cNvPr>
          <p:cNvSpPr txBox="1"/>
          <p:nvPr/>
        </p:nvSpPr>
        <p:spPr>
          <a:xfrm>
            <a:off x="3314310" y="4264908"/>
            <a:ext cx="2438543" cy="830997"/>
          </a:xfrm>
          <a:prstGeom prst="rect">
            <a:avLst/>
          </a:prstGeom>
          <a:noFill/>
        </p:spPr>
        <p:txBody>
          <a:bodyPr wrap="square" lIns="0" tIns="0" rIns="0" bIns="0">
            <a:spAutoFit/>
          </a:bodyPr>
          <a:lstStyle/>
          <a:p>
            <a:pPr algn="r"/>
            <a:r>
              <a:rPr lang="en-US" altLang="ja-JP" sz="3200" b="1">
                <a:solidFill>
                  <a:schemeClr val="tx2"/>
                </a:solidFill>
                <a:latin typeface="+mj-ea"/>
                <a:ea typeface="+mj-ea"/>
              </a:rPr>
              <a:t>3</a:t>
            </a:r>
            <a:r>
              <a:rPr lang="ja-JP" altLang="en-US" sz="3200" b="1">
                <a:solidFill>
                  <a:schemeClr val="tx2"/>
                </a:solidFill>
                <a:latin typeface="+mj-ea"/>
                <a:ea typeface="+mj-ea"/>
              </a:rPr>
              <a:t>人に</a:t>
            </a:r>
            <a:r>
              <a:rPr lang="en-US" altLang="ja-JP" sz="3200" b="1">
                <a:solidFill>
                  <a:schemeClr val="tx2"/>
                </a:solidFill>
                <a:latin typeface="+mj-ea"/>
                <a:ea typeface="+mj-ea"/>
              </a:rPr>
              <a:t>1</a:t>
            </a:r>
            <a:r>
              <a:rPr lang="ja-JP" altLang="en-US" sz="3200" b="1">
                <a:solidFill>
                  <a:schemeClr val="tx2"/>
                </a:solidFill>
                <a:latin typeface="+mj-ea"/>
                <a:ea typeface="+mj-ea"/>
              </a:rPr>
              <a:t>人</a:t>
            </a:r>
            <a:endParaRPr lang="en-US" altLang="ja-JP" sz="3200" b="1">
              <a:solidFill>
                <a:schemeClr val="tx2"/>
              </a:solidFill>
              <a:latin typeface="+mj-ea"/>
              <a:ea typeface="+mj-ea"/>
            </a:endParaRPr>
          </a:p>
          <a:p>
            <a:pPr algn="r"/>
            <a:r>
              <a:rPr lang="ja-JP" altLang="en-US" sz="2200" b="1">
                <a:solidFill>
                  <a:schemeClr val="tx2"/>
                </a:solidFill>
                <a:latin typeface="+mj-ea"/>
                <a:ea typeface="+mj-ea"/>
              </a:rPr>
              <a:t>が</a:t>
            </a:r>
            <a:r>
              <a:rPr lang="en-US" altLang="ja-JP" sz="2200" b="1">
                <a:solidFill>
                  <a:schemeClr val="tx2"/>
                </a:solidFill>
                <a:latin typeface="+mj-ea"/>
                <a:ea typeface="+mj-ea"/>
              </a:rPr>
              <a:t>65</a:t>
            </a:r>
            <a:r>
              <a:rPr lang="ja-JP" altLang="en-US" sz="2200" b="1">
                <a:solidFill>
                  <a:schemeClr val="tx2"/>
                </a:solidFill>
                <a:latin typeface="+mj-ea"/>
                <a:ea typeface="+mj-ea"/>
              </a:rPr>
              <a:t>歳以上に</a:t>
            </a:r>
            <a:endParaRPr lang="en-US" altLang="ja-JP" sz="2200" b="1" dirty="0">
              <a:solidFill>
                <a:schemeClr val="tx2"/>
              </a:solidFill>
              <a:latin typeface="+mj-ea"/>
              <a:ea typeface="+mj-ea"/>
            </a:endParaRPr>
          </a:p>
        </p:txBody>
      </p:sp>
      <p:cxnSp>
        <p:nvCxnSpPr>
          <p:cNvPr id="26" name="Straight Connector 25">
            <a:extLst>
              <a:ext uri="{FF2B5EF4-FFF2-40B4-BE49-F238E27FC236}">
                <a16:creationId xmlns:a16="http://schemas.microsoft.com/office/drawing/2014/main" id="{1380606A-4D61-3462-471B-0A93D727953E}"/>
              </a:ext>
            </a:extLst>
          </p:cNvPr>
          <p:cNvCxnSpPr>
            <a:cxnSpLocks/>
          </p:cNvCxnSpPr>
          <p:nvPr/>
        </p:nvCxnSpPr>
        <p:spPr>
          <a:xfrm>
            <a:off x="864257" y="6162028"/>
            <a:ext cx="258173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13B0CE0-66AC-577A-919B-ABD92D730102}"/>
              </a:ext>
            </a:extLst>
          </p:cNvPr>
          <p:cNvCxnSpPr>
            <a:cxnSpLocks/>
          </p:cNvCxnSpPr>
          <p:nvPr/>
        </p:nvCxnSpPr>
        <p:spPr>
          <a:xfrm flipV="1">
            <a:off x="864257" y="4954227"/>
            <a:ext cx="0" cy="12078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テキスト ボックス 8">
            <a:extLst>
              <a:ext uri="{FF2B5EF4-FFF2-40B4-BE49-F238E27FC236}">
                <a16:creationId xmlns:a16="http://schemas.microsoft.com/office/drawing/2014/main" id="{CBAA7B6A-859F-74EA-6F91-BF797B4E777B}"/>
              </a:ext>
            </a:extLst>
          </p:cNvPr>
          <p:cNvSpPr txBox="1"/>
          <p:nvPr/>
        </p:nvSpPr>
        <p:spPr>
          <a:xfrm>
            <a:off x="712629" y="5538034"/>
            <a:ext cx="817074" cy="369332"/>
          </a:xfrm>
          <a:prstGeom prst="rect">
            <a:avLst/>
          </a:prstGeom>
          <a:solidFill>
            <a:schemeClr val="bg1"/>
          </a:solidFill>
          <a:ln w="15875">
            <a:noFill/>
          </a:ln>
        </p:spPr>
        <p:txBody>
          <a:bodyPr wrap="square" lIns="0" tIns="0" rIns="0" bIns="0" anchor="ctr">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w="15875">
                  <a:noFill/>
                  <a:round/>
                </a:ln>
                <a:solidFill>
                  <a:schemeClr val="accent1"/>
                </a:solidFill>
                <a:uLnTx/>
                <a:uFillTx/>
                <a:latin typeface="+mj-ea"/>
                <a:ea typeface="+mj-ea"/>
                <a:cs typeface="+mn-cs"/>
              </a:rPr>
              <a:t>28.6</a:t>
            </a:r>
            <a:r>
              <a:rPr kumimoji="1" lang="en-US" altLang="ja-JP" sz="1200" b="1" i="0" u="none" strike="noStrike" kern="1200" cap="none" spc="0" normalizeH="0" baseline="0" noProof="0" dirty="0">
                <a:ln w="15875">
                  <a:noFill/>
                  <a:round/>
                </a:ln>
                <a:solidFill>
                  <a:schemeClr val="accent1"/>
                </a:solidFill>
                <a:uLnTx/>
                <a:uFillTx/>
                <a:latin typeface="+mj-ea"/>
                <a:ea typeface="+mj-ea"/>
                <a:cs typeface="+mn-cs"/>
              </a:rPr>
              <a:t>%</a:t>
            </a:r>
            <a:endParaRPr kumimoji="1" lang="ja-JP" altLang="en-US" sz="3200" b="1" i="0" u="none" strike="noStrike" kern="1200" cap="none" spc="0" normalizeH="0" baseline="0" noProof="0" dirty="0">
              <a:ln w="15875">
                <a:noFill/>
                <a:round/>
              </a:ln>
              <a:solidFill>
                <a:schemeClr val="accent1"/>
              </a:solidFill>
              <a:uLnTx/>
              <a:uFillTx/>
              <a:latin typeface="+mj-ea"/>
              <a:ea typeface="+mj-ea"/>
              <a:cs typeface="+mn-cs"/>
            </a:endParaRPr>
          </a:p>
        </p:txBody>
      </p:sp>
      <p:sp>
        <p:nvSpPr>
          <p:cNvPr id="49" name="テキスト ボックス 8">
            <a:extLst>
              <a:ext uri="{FF2B5EF4-FFF2-40B4-BE49-F238E27FC236}">
                <a16:creationId xmlns:a16="http://schemas.microsoft.com/office/drawing/2014/main" id="{62254858-4329-6083-DD50-D39807AF29C6}"/>
              </a:ext>
            </a:extLst>
          </p:cNvPr>
          <p:cNvSpPr txBox="1"/>
          <p:nvPr/>
        </p:nvSpPr>
        <p:spPr>
          <a:xfrm>
            <a:off x="2964442" y="4851142"/>
            <a:ext cx="817074" cy="369332"/>
          </a:xfrm>
          <a:prstGeom prst="rect">
            <a:avLst/>
          </a:prstGeom>
          <a:noFill/>
          <a:ln w="15875">
            <a:noFill/>
          </a:ln>
        </p:spPr>
        <p:txBody>
          <a:bodyPr wrap="square" lIns="0" tIns="0" rIns="0" bIns="0" anchor="ctr">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w="15875">
                  <a:noFill/>
                  <a:round/>
                </a:ln>
                <a:solidFill>
                  <a:schemeClr val="accent1"/>
                </a:solidFill>
                <a:uLnTx/>
                <a:uFillTx/>
                <a:latin typeface="+mj-ea"/>
                <a:ea typeface="+mj-ea"/>
                <a:cs typeface="+mn-cs"/>
              </a:rPr>
              <a:t>34.8</a:t>
            </a:r>
            <a:r>
              <a:rPr kumimoji="1" lang="en-US" altLang="ja-JP" sz="1200" b="1" i="0" u="none" strike="noStrike" kern="1200" cap="none" spc="0" normalizeH="0" baseline="0" noProof="0" dirty="0">
                <a:ln w="15875">
                  <a:noFill/>
                  <a:round/>
                </a:ln>
                <a:solidFill>
                  <a:schemeClr val="accent1"/>
                </a:solidFill>
                <a:uLnTx/>
                <a:uFillTx/>
                <a:latin typeface="+mj-ea"/>
                <a:ea typeface="+mj-ea"/>
                <a:cs typeface="+mn-cs"/>
              </a:rPr>
              <a:t>%</a:t>
            </a:r>
            <a:endParaRPr kumimoji="1" lang="ja-JP" altLang="en-US" sz="3200" b="1" i="0" u="none" strike="noStrike" kern="1200" cap="none" spc="0" normalizeH="0" baseline="0" noProof="0" dirty="0">
              <a:ln w="15875">
                <a:noFill/>
                <a:round/>
              </a:ln>
              <a:solidFill>
                <a:schemeClr val="accent1"/>
              </a:solidFill>
              <a:uLnTx/>
              <a:uFillTx/>
              <a:latin typeface="+mj-ea"/>
              <a:ea typeface="+mj-ea"/>
              <a:cs typeface="+mn-cs"/>
            </a:endParaRPr>
          </a:p>
        </p:txBody>
      </p:sp>
      <p:graphicFrame>
        <p:nvGraphicFramePr>
          <p:cNvPr id="24" name="Chart 23">
            <a:extLst>
              <a:ext uri="{FF2B5EF4-FFF2-40B4-BE49-F238E27FC236}">
                <a16:creationId xmlns:a16="http://schemas.microsoft.com/office/drawing/2014/main" id="{A0DCA9CF-34EF-05BD-B646-90A4E8E13DB6}"/>
              </a:ext>
            </a:extLst>
          </p:cNvPr>
          <p:cNvGraphicFramePr/>
          <p:nvPr>
            <p:extLst>
              <p:ext uri="{D42A27DB-BD31-4B8C-83A1-F6EECF244321}">
                <p14:modId xmlns:p14="http://schemas.microsoft.com/office/powerpoint/2010/main" val="780699684"/>
              </p:ext>
            </p:extLst>
          </p:nvPr>
        </p:nvGraphicFramePr>
        <p:xfrm>
          <a:off x="577021" y="5095905"/>
          <a:ext cx="3335996" cy="1079635"/>
        </p:xfrm>
        <a:graphic>
          <a:graphicData uri="http://schemas.openxmlformats.org/drawingml/2006/chart">
            <c:chart xmlns:c="http://schemas.openxmlformats.org/drawingml/2006/chart" xmlns:r="http://schemas.openxmlformats.org/officeDocument/2006/relationships" r:id="rId5"/>
          </a:graphicData>
        </a:graphic>
      </p:graphicFrame>
      <p:sp>
        <p:nvSpPr>
          <p:cNvPr id="50" name="Oval 49">
            <a:extLst>
              <a:ext uri="{FF2B5EF4-FFF2-40B4-BE49-F238E27FC236}">
                <a16:creationId xmlns:a16="http://schemas.microsoft.com/office/drawing/2014/main" id="{88FE0006-8EDF-B464-3006-FB4F21B34380}"/>
              </a:ext>
            </a:extLst>
          </p:cNvPr>
          <p:cNvSpPr/>
          <p:nvPr/>
        </p:nvSpPr>
        <p:spPr>
          <a:xfrm>
            <a:off x="1032313" y="5925703"/>
            <a:ext cx="88854" cy="888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1" name="Oval 50">
            <a:extLst>
              <a:ext uri="{FF2B5EF4-FFF2-40B4-BE49-F238E27FC236}">
                <a16:creationId xmlns:a16="http://schemas.microsoft.com/office/drawing/2014/main" id="{EED31520-D2EB-5AAD-C374-D2ADB2C5752F}"/>
              </a:ext>
            </a:extLst>
          </p:cNvPr>
          <p:cNvSpPr/>
          <p:nvPr/>
        </p:nvSpPr>
        <p:spPr>
          <a:xfrm>
            <a:off x="2588079" y="5662779"/>
            <a:ext cx="88854" cy="888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2" name="Oval 51">
            <a:extLst>
              <a:ext uri="{FF2B5EF4-FFF2-40B4-BE49-F238E27FC236}">
                <a16:creationId xmlns:a16="http://schemas.microsoft.com/office/drawing/2014/main" id="{8100ED78-6754-D49C-C0CD-950550FEA1E6}"/>
              </a:ext>
            </a:extLst>
          </p:cNvPr>
          <p:cNvSpPr/>
          <p:nvPr/>
        </p:nvSpPr>
        <p:spPr>
          <a:xfrm>
            <a:off x="3355993" y="5198990"/>
            <a:ext cx="90000" cy="9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3" name="Oval 52">
            <a:extLst>
              <a:ext uri="{FF2B5EF4-FFF2-40B4-BE49-F238E27FC236}">
                <a16:creationId xmlns:a16="http://schemas.microsoft.com/office/drawing/2014/main" id="{A5C8792C-F6F1-AB39-BA1F-052E1E9C76EE}"/>
              </a:ext>
            </a:extLst>
          </p:cNvPr>
          <p:cNvSpPr/>
          <p:nvPr/>
        </p:nvSpPr>
        <p:spPr>
          <a:xfrm>
            <a:off x="1700145" y="5824871"/>
            <a:ext cx="88854" cy="888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Tree>
    <p:extLst>
      <p:ext uri="{BB962C8B-B14F-4D97-AF65-F5344CB8AC3E}">
        <p14:creationId xmlns:p14="http://schemas.microsoft.com/office/powerpoint/2010/main" val="4171746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BE9E1-1637-3BBF-C963-F10E0062C70F}"/>
              </a:ext>
            </a:extLst>
          </p:cNvPr>
          <p:cNvSpPr>
            <a:spLocks noGrp="1"/>
          </p:cNvSpPr>
          <p:nvPr>
            <p:ph type="title"/>
          </p:nvPr>
        </p:nvSpPr>
        <p:spPr/>
        <p:txBody>
          <a:bodyPr/>
          <a:lstStyle/>
          <a:p>
            <a:r>
              <a:rPr lang="en-US" altLang="ja-JP" dirty="0">
                <a:solidFill>
                  <a:schemeClr val="tx1"/>
                </a:solidFill>
              </a:rPr>
              <a:t>2020</a:t>
            </a:r>
            <a:r>
              <a:rPr lang="ja-JP" altLang="en-US">
                <a:solidFill>
                  <a:schemeClr val="tx1"/>
                </a:solidFill>
              </a:rPr>
              <a:t>年→</a:t>
            </a:r>
            <a:r>
              <a:rPr lang="en-US" altLang="ja-JP" dirty="0">
                <a:solidFill>
                  <a:schemeClr val="tx1"/>
                </a:solidFill>
              </a:rPr>
              <a:t>2040</a:t>
            </a:r>
            <a:r>
              <a:rPr lang="ja-JP" altLang="en-US">
                <a:solidFill>
                  <a:schemeClr val="tx1"/>
                </a:solidFill>
              </a:rPr>
              <a:t>年の人口動態</a:t>
            </a:r>
            <a:endParaRPr lang="en-JP"/>
          </a:p>
        </p:txBody>
      </p:sp>
      <p:sp>
        <p:nvSpPr>
          <p:cNvPr id="3" name="Text Placeholder 2">
            <a:extLst>
              <a:ext uri="{FF2B5EF4-FFF2-40B4-BE49-F238E27FC236}">
                <a16:creationId xmlns:a16="http://schemas.microsoft.com/office/drawing/2014/main" id="{ADB0C9E5-16D3-5320-1C91-478CA094C377}"/>
              </a:ext>
            </a:extLst>
          </p:cNvPr>
          <p:cNvSpPr>
            <a:spLocks noGrp="1"/>
          </p:cNvSpPr>
          <p:nvPr>
            <p:ph type="body" sz="quarter" idx="10"/>
          </p:nvPr>
        </p:nvSpPr>
        <p:spPr/>
        <p:txBody>
          <a:bodyPr/>
          <a:lstStyle/>
          <a:p>
            <a:r>
              <a:rPr lang="en-US"/>
              <a:t>#03-1 What is Gemba Roundtable?</a:t>
            </a:r>
            <a:endParaRPr lang="en-JP"/>
          </a:p>
        </p:txBody>
      </p:sp>
      <p:sp>
        <p:nvSpPr>
          <p:cNvPr id="4" name="Rounded Rectangle 3">
            <a:extLst>
              <a:ext uri="{FF2B5EF4-FFF2-40B4-BE49-F238E27FC236}">
                <a16:creationId xmlns:a16="http://schemas.microsoft.com/office/drawing/2014/main" id="{9353B2C5-B4DA-B96A-771F-27EA778343D7}"/>
              </a:ext>
            </a:extLst>
          </p:cNvPr>
          <p:cNvSpPr/>
          <p:nvPr/>
        </p:nvSpPr>
        <p:spPr>
          <a:xfrm>
            <a:off x="6222275" y="1429213"/>
            <a:ext cx="5526074" cy="4991024"/>
          </a:xfrm>
          <a:prstGeom prst="roundRect">
            <a:avLst>
              <a:gd name="adj" fmla="val 1247"/>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 name="Rounded Rectangle 4">
            <a:extLst>
              <a:ext uri="{FF2B5EF4-FFF2-40B4-BE49-F238E27FC236}">
                <a16:creationId xmlns:a16="http://schemas.microsoft.com/office/drawing/2014/main" id="{CCEE7D28-2366-09B8-6F56-3FABF973C038}"/>
              </a:ext>
            </a:extLst>
          </p:cNvPr>
          <p:cNvSpPr/>
          <p:nvPr/>
        </p:nvSpPr>
        <p:spPr>
          <a:xfrm>
            <a:off x="450284" y="1433839"/>
            <a:ext cx="5526074" cy="2367236"/>
          </a:xfrm>
          <a:prstGeom prst="roundRect">
            <a:avLst>
              <a:gd name="adj" fmla="val 277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6" name="Rounded Rectangle 5">
            <a:extLst>
              <a:ext uri="{FF2B5EF4-FFF2-40B4-BE49-F238E27FC236}">
                <a16:creationId xmlns:a16="http://schemas.microsoft.com/office/drawing/2014/main" id="{D5094541-B002-ABA0-7CAD-D5F94875470A}"/>
              </a:ext>
            </a:extLst>
          </p:cNvPr>
          <p:cNvSpPr/>
          <p:nvPr/>
        </p:nvSpPr>
        <p:spPr>
          <a:xfrm>
            <a:off x="450284" y="4057627"/>
            <a:ext cx="5526074" cy="2367236"/>
          </a:xfrm>
          <a:prstGeom prst="roundRect">
            <a:avLst>
              <a:gd name="adj" fmla="val 2779"/>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7" name="テキスト ボックス 21">
            <a:extLst>
              <a:ext uri="{FF2B5EF4-FFF2-40B4-BE49-F238E27FC236}">
                <a16:creationId xmlns:a16="http://schemas.microsoft.com/office/drawing/2014/main" id="{BC4CA824-9C50-61DF-C442-46C44B7941DA}"/>
              </a:ext>
            </a:extLst>
          </p:cNvPr>
          <p:cNvSpPr txBox="1"/>
          <p:nvPr/>
        </p:nvSpPr>
        <p:spPr>
          <a:xfrm>
            <a:off x="450284" y="6505006"/>
            <a:ext cx="7333558" cy="123111"/>
          </a:xfrm>
          <a:prstGeom prst="rect">
            <a:avLst/>
          </a:prstGeom>
          <a:noFill/>
        </p:spPr>
        <p:txBody>
          <a:bodyPr wrap="square" lIns="0" tIns="0" rIns="0" bIns="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effectLst/>
                <a:uLnTx/>
                <a:uFillTx/>
                <a:latin typeface="+mn-ea"/>
                <a:ea typeface="+mn-ea"/>
                <a:cs typeface="+mn-cs"/>
              </a:rPr>
              <a:t>出典：令和</a:t>
            </a:r>
            <a:r>
              <a:rPr kumimoji="1" lang="en-US" altLang="ja-JP" sz="800" b="0" i="0" u="none" strike="noStrike" kern="1200" cap="none" spc="0" normalizeH="0" baseline="0" noProof="0" dirty="0">
                <a:ln>
                  <a:noFill/>
                </a:ln>
                <a:effectLst/>
                <a:uLnTx/>
                <a:uFillTx/>
                <a:latin typeface="+mn-ea"/>
                <a:ea typeface="+mn-ea"/>
                <a:cs typeface="+mn-cs"/>
              </a:rPr>
              <a:t>5</a:t>
            </a:r>
            <a:r>
              <a:rPr kumimoji="1" lang="ja-JP" altLang="en-US" sz="800" b="0" i="0" u="none" strike="noStrike" kern="1200" cap="none" spc="0" normalizeH="0" baseline="0" noProof="0">
                <a:ln>
                  <a:noFill/>
                </a:ln>
                <a:effectLst/>
                <a:uLnTx/>
                <a:uFillTx/>
                <a:latin typeface="+mn-ea"/>
                <a:ea typeface="+mn-ea"/>
                <a:cs typeface="+mn-cs"/>
              </a:rPr>
              <a:t>年度</a:t>
            </a:r>
            <a:r>
              <a:rPr kumimoji="1" lang="en-US" altLang="ja-JP" sz="800" b="0" i="0" u="none" strike="noStrike" kern="1200" cap="none" spc="0" normalizeH="0" baseline="0" noProof="0" dirty="0">
                <a:ln>
                  <a:noFill/>
                </a:ln>
                <a:effectLst/>
                <a:uLnTx/>
                <a:uFillTx/>
                <a:latin typeface="+mn-ea"/>
                <a:ea typeface="+mn-ea"/>
                <a:cs typeface="+mn-cs"/>
              </a:rPr>
              <a:t> </a:t>
            </a:r>
            <a:r>
              <a:rPr kumimoji="1" lang="ja-JP" altLang="en-US" sz="800" b="0" i="0" u="none" strike="noStrike" kern="1200" cap="none" spc="0" normalizeH="0" baseline="0" noProof="0">
                <a:ln>
                  <a:noFill/>
                </a:ln>
                <a:effectLst/>
                <a:uLnTx/>
                <a:uFillTx/>
                <a:latin typeface="+mn-ea"/>
                <a:ea typeface="+mn-ea"/>
                <a:cs typeface="+mn-cs"/>
              </a:rPr>
              <a:t>日本の将来推計人口</a:t>
            </a:r>
            <a:r>
              <a:rPr kumimoji="1" lang="en-US" altLang="ja-JP" sz="800" b="0" i="0" u="none" strike="noStrike" kern="1200" cap="none" spc="0" normalizeH="0" baseline="0" noProof="0" dirty="0">
                <a:ln>
                  <a:noFill/>
                </a:ln>
                <a:effectLst/>
                <a:uLnTx/>
                <a:uFillTx/>
                <a:latin typeface="+mn-ea"/>
                <a:ea typeface="+mn-ea"/>
                <a:cs typeface="+mn-cs"/>
              </a:rPr>
              <a:t> </a:t>
            </a:r>
            <a:r>
              <a:rPr kumimoji="1" lang="ja-JP" altLang="en-US" sz="800" b="0" i="0" u="none" strike="noStrike" kern="1200" cap="none" spc="0" normalizeH="0" baseline="0" noProof="0">
                <a:ln>
                  <a:noFill/>
                </a:ln>
                <a:effectLst/>
                <a:uLnTx/>
                <a:uFillTx/>
                <a:latin typeface="+mn-ea"/>
                <a:ea typeface="+mn-ea"/>
                <a:cs typeface="+mn-cs"/>
              </a:rPr>
              <a:t>（国立社会保障・人口問題研究所）</a:t>
            </a:r>
            <a:endParaRPr kumimoji="1" lang="en-US" altLang="ja-JP" sz="800" b="0" i="0" u="none" strike="noStrike" kern="1200" cap="none" spc="0" normalizeH="0" baseline="0" noProof="0" dirty="0">
              <a:ln>
                <a:noFill/>
              </a:ln>
              <a:effectLst/>
              <a:uLnTx/>
              <a:uFillTx/>
              <a:latin typeface="+mn-ea"/>
              <a:ea typeface="+mn-ea"/>
              <a:cs typeface="+mn-cs"/>
            </a:endParaRPr>
          </a:p>
        </p:txBody>
      </p:sp>
      <p:grpSp>
        <p:nvGrpSpPr>
          <p:cNvPr id="9" name="Group 8">
            <a:extLst>
              <a:ext uri="{FF2B5EF4-FFF2-40B4-BE49-F238E27FC236}">
                <a16:creationId xmlns:a16="http://schemas.microsoft.com/office/drawing/2014/main" id="{59AAA1EC-EE3D-EDB7-5059-09F28FAA358E}"/>
              </a:ext>
            </a:extLst>
          </p:cNvPr>
          <p:cNvGrpSpPr/>
          <p:nvPr/>
        </p:nvGrpSpPr>
        <p:grpSpPr>
          <a:xfrm>
            <a:off x="6442652" y="1653461"/>
            <a:ext cx="2130765" cy="452148"/>
            <a:chOff x="1375359" y="1497814"/>
            <a:chExt cx="2130765" cy="452148"/>
          </a:xfrm>
        </p:grpSpPr>
        <p:sp>
          <p:nvSpPr>
            <p:cNvPr id="10" name="Rounded Rectangle 9">
              <a:extLst>
                <a:ext uri="{FF2B5EF4-FFF2-40B4-BE49-F238E27FC236}">
                  <a16:creationId xmlns:a16="http://schemas.microsoft.com/office/drawing/2014/main" id="{21BD2456-6C7E-1C44-429D-E8622B3043F7}"/>
                </a:ext>
              </a:extLst>
            </p:cNvPr>
            <p:cNvSpPr/>
            <p:nvPr/>
          </p:nvSpPr>
          <p:spPr>
            <a:xfrm>
              <a:off x="1375359" y="1497814"/>
              <a:ext cx="2130765" cy="452148"/>
            </a:xfrm>
            <a:prstGeom prst="roundRect">
              <a:avLst>
                <a:gd name="adj" fmla="val 159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1" name="TextBox 10">
              <a:extLst>
                <a:ext uri="{FF2B5EF4-FFF2-40B4-BE49-F238E27FC236}">
                  <a16:creationId xmlns:a16="http://schemas.microsoft.com/office/drawing/2014/main" id="{68D5A798-80D1-3153-C8EC-BC596514EAD4}"/>
                </a:ext>
              </a:extLst>
            </p:cNvPr>
            <p:cNvSpPr txBox="1"/>
            <p:nvPr/>
          </p:nvSpPr>
          <p:spPr>
            <a:xfrm>
              <a:off x="1436460" y="1610506"/>
              <a:ext cx="2008563" cy="246221"/>
            </a:xfrm>
            <a:prstGeom prst="rect">
              <a:avLst/>
            </a:prstGeom>
            <a:noFill/>
          </p:spPr>
          <p:txBody>
            <a:bodyPr wrap="none" lIns="0" tIns="0" rIns="0" bIns="0" rtlCol="0">
              <a:spAutoFit/>
            </a:bodyPr>
            <a:lstStyle/>
            <a:p>
              <a:pPr algn="ctr"/>
              <a:r>
                <a:rPr lang="en-US" altLang="ja-JP" sz="1600" b="1" dirty="0">
                  <a:solidFill>
                    <a:schemeClr val="bg1"/>
                  </a:solidFill>
                  <a:latin typeface="+mj-ea"/>
                  <a:ea typeface="+mj-ea"/>
                </a:rPr>
                <a:t> </a:t>
              </a:r>
              <a:r>
                <a:rPr lang="ja-JP" altLang="en-US" sz="1600" b="1" dirty="0">
                  <a:solidFill>
                    <a:schemeClr val="bg1"/>
                  </a:solidFill>
                  <a:latin typeface="+mj-ea"/>
                  <a:ea typeface="+mj-ea"/>
                </a:rPr>
                <a:t>生産人</a:t>
              </a:r>
              <a:r>
                <a:rPr lang="ja-JP" altLang="en-US" sz="1600" b="1" spc="-700" dirty="0">
                  <a:solidFill>
                    <a:schemeClr val="bg1"/>
                  </a:solidFill>
                  <a:latin typeface="+mj-ea"/>
                  <a:ea typeface="+mj-ea"/>
                </a:rPr>
                <a:t>口</a:t>
              </a:r>
              <a:r>
                <a:rPr lang="ja-JP" altLang="en-US" sz="1600" dirty="0">
                  <a:solidFill>
                    <a:schemeClr val="bg1"/>
                  </a:solidFill>
                  <a:latin typeface="Yu Gothic UI" panose="020B0500000000000000" pitchFamily="34" charset="-128"/>
                  <a:ea typeface="Yu Gothic UI" panose="020B0500000000000000" pitchFamily="34" charset="-128"/>
                </a:rPr>
                <a:t>（</a:t>
              </a:r>
              <a:r>
                <a:rPr lang="en-US" altLang="ja-JP" sz="1600" b="1" dirty="0">
                  <a:solidFill>
                    <a:schemeClr val="bg1"/>
                  </a:solidFill>
                  <a:latin typeface="+mj-ea"/>
                  <a:ea typeface="+mj-ea"/>
                </a:rPr>
                <a:t>15-64</a:t>
              </a:r>
              <a:r>
                <a:rPr lang="ja-JP" altLang="en-US" sz="1600" b="1" dirty="0">
                  <a:solidFill>
                    <a:schemeClr val="bg1"/>
                  </a:solidFill>
                  <a:latin typeface="+mj-ea"/>
                  <a:ea typeface="+mj-ea"/>
                </a:rPr>
                <a:t>歳</a:t>
              </a:r>
              <a:r>
                <a:rPr lang="ja-JP" altLang="en-US" sz="1600" b="1" spc="-700" dirty="0">
                  <a:solidFill>
                    <a:schemeClr val="bg1"/>
                  </a:solidFill>
                  <a:latin typeface="Yu Gothic UI" panose="020B0500000000000000" pitchFamily="34" charset="-128"/>
                  <a:ea typeface="Yu Gothic UI" panose="020B0500000000000000" pitchFamily="34" charset="-128"/>
                </a:rPr>
                <a:t>）</a:t>
              </a:r>
              <a:endParaRPr lang="en-JP" sz="1600" b="1" spc="-700" dirty="0">
                <a:solidFill>
                  <a:schemeClr val="bg1"/>
                </a:solidFill>
                <a:latin typeface="Yu Gothic UI" panose="020B0500000000000000" pitchFamily="34" charset="-128"/>
                <a:ea typeface="Yu Gothic UI" panose="020B0500000000000000" pitchFamily="34" charset="-128"/>
              </a:endParaRPr>
            </a:p>
          </p:txBody>
        </p:sp>
      </p:grpSp>
      <p:sp>
        <p:nvSpPr>
          <p:cNvPr id="13" name="テキスト ボックス 9">
            <a:extLst>
              <a:ext uri="{FF2B5EF4-FFF2-40B4-BE49-F238E27FC236}">
                <a16:creationId xmlns:a16="http://schemas.microsoft.com/office/drawing/2014/main" id="{42E50DDC-C4BA-97BA-2E38-C4995BDE580F}"/>
              </a:ext>
            </a:extLst>
          </p:cNvPr>
          <p:cNvSpPr txBox="1"/>
          <p:nvPr/>
        </p:nvSpPr>
        <p:spPr>
          <a:xfrm>
            <a:off x="9454555" y="1388065"/>
            <a:ext cx="2144811" cy="923330"/>
          </a:xfrm>
          <a:prstGeom prst="rect">
            <a:avLst/>
          </a:prstGeom>
          <a:noFill/>
        </p:spPr>
        <p:txBody>
          <a:bodyPr wrap="square" lIns="0" tIns="0" rIns="0" bIns="0">
            <a:spAutoFit/>
          </a:bodyPr>
          <a:lstStyle/>
          <a:p>
            <a:pPr algn="r">
              <a:defRPr/>
            </a:pPr>
            <a:r>
              <a:rPr kumimoji="1" lang="en-US" altLang="ja-JP" sz="6000" b="0" kern="1200" spc="110" dirty="0">
                <a:solidFill>
                  <a:schemeClr val="tx2"/>
                </a:solidFill>
                <a:effectLst/>
                <a:latin typeface="+mn-lt"/>
                <a:ea typeface="+mn-ea"/>
                <a:cs typeface="+mn-cs"/>
              </a:rPr>
              <a:t>-</a:t>
            </a:r>
            <a:r>
              <a:rPr kumimoji="1" lang="en-US" altLang="ja-JP" sz="6000" b="0" kern="1200" dirty="0">
                <a:solidFill>
                  <a:schemeClr val="tx2"/>
                </a:solidFill>
                <a:effectLst/>
                <a:latin typeface="+mn-lt"/>
                <a:ea typeface="+mn-ea"/>
                <a:cs typeface="+mn-cs"/>
              </a:rPr>
              <a:t>20</a:t>
            </a:r>
            <a:r>
              <a:rPr kumimoji="1" lang="en-US" altLang="ja-JP" sz="3200" b="1" kern="1200" spc="110" dirty="0">
                <a:solidFill>
                  <a:schemeClr val="tx2"/>
                </a:solidFill>
                <a:effectLst/>
                <a:latin typeface="+mn-lt"/>
                <a:ea typeface="+mn-ea"/>
                <a:cs typeface="+mn-cs"/>
              </a:rPr>
              <a:t>%</a:t>
            </a:r>
            <a:endParaRPr kumimoji="1" lang="en" altLang="ja-JP" sz="3200" b="1" kern="1200" spc="110" dirty="0">
              <a:solidFill>
                <a:schemeClr val="tx2"/>
              </a:solidFill>
              <a:effectLst/>
              <a:latin typeface="+mn-lt"/>
              <a:ea typeface="+mn-ea"/>
              <a:cs typeface="+mn-cs"/>
            </a:endParaRPr>
          </a:p>
        </p:txBody>
      </p:sp>
      <p:graphicFrame>
        <p:nvGraphicFramePr>
          <p:cNvPr id="8" name="Chart 7">
            <a:extLst>
              <a:ext uri="{FF2B5EF4-FFF2-40B4-BE49-F238E27FC236}">
                <a16:creationId xmlns:a16="http://schemas.microsoft.com/office/drawing/2014/main" id="{62B1D67C-1C86-88E2-E80F-6B72DDA2DBC8}"/>
              </a:ext>
            </a:extLst>
          </p:cNvPr>
          <p:cNvGraphicFramePr/>
          <p:nvPr/>
        </p:nvGraphicFramePr>
        <p:xfrm>
          <a:off x="6634264" y="2755368"/>
          <a:ext cx="4688731" cy="2938722"/>
        </p:xfrm>
        <a:graphic>
          <a:graphicData uri="http://schemas.openxmlformats.org/drawingml/2006/chart">
            <c:chart xmlns:c="http://schemas.openxmlformats.org/drawingml/2006/chart" xmlns:r="http://schemas.openxmlformats.org/officeDocument/2006/relationships" r:id="rId3"/>
          </a:graphicData>
        </a:graphic>
      </p:graphicFrame>
      <p:sp>
        <p:nvSpPr>
          <p:cNvPr id="12" name="Triangle 11">
            <a:extLst>
              <a:ext uri="{FF2B5EF4-FFF2-40B4-BE49-F238E27FC236}">
                <a16:creationId xmlns:a16="http://schemas.microsoft.com/office/drawing/2014/main" id="{B1B80409-BCC9-A6CA-65B8-F168019D37EE}"/>
              </a:ext>
            </a:extLst>
          </p:cNvPr>
          <p:cNvSpPr/>
          <p:nvPr/>
        </p:nvSpPr>
        <p:spPr>
          <a:xfrm rot="5400000">
            <a:off x="8826299" y="4174950"/>
            <a:ext cx="318027" cy="169378"/>
          </a:xfrm>
          <a:prstGeom prst="triangle">
            <a:avLst>
              <a:gd name="adj" fmla="val 47607"/>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4" name="テキスト ボックス 19">
            <a:extLst>
              <a:ext uri="{FF2B5EF4-FFF2-40B4-BE49-F238E27FC236}">
                <a16:creationId xmlns:a16="http://schemas.microsoft.com/office/drawing/2014/main" id="{A7B2F056-5338-64FD-600B-819673911A6F}"/>
              </a:ext>
            </a:extLst>
          </p:cNvPr>
          <p:cNvSpPr txBox="1"/>
          <p:nvPr/>
        </p:nvSpPr>
        <p:spPr>
          <a:xfrm>
            <a:off x="9047064" y="2467218"/>
            <a:ext cx="2061582" cy="492443"/>
          </a:xfrm>
          <a:prstGeom prst="rect">
            <a:avLst/>
          </a:prstGeom>
          <a:noFill/>
        </p:spPr>
        <p:txBody>
          <a:bodyPr wrap="square" lIns="0" tIns="0" rIns="0" bIns="0">
            <a:spAutoFit/>
          </a:bodyPr>
          <a:lstStyle/>
          <a:p>
            <a:pPr algn="ctr"/>
            <a:r>
              <a:rPr lang="ja-JP" altLang="en-US" sz="1600" b="1">
                <a:solidFill>
                  <a:schemeClr val="tx2"/>
                </a:solidFill>
                <a:latin typeface="+mj-ea"/>
                <a:ea typeface="+mj-ea"/>
              </a:rPr>
              <a:t>近畿地方の労働力が</a:t>
            </a:r>
            <a:br>
              <a:rPr lang="ja-JP" altLang="en-US" sz="1600" b="1">
                <a:solidFill>
                  <a:schemeClr val="tx2"/>
                </a:solidFill>
                <a:latin typeface="+mj-ea"/>
                <a:ea typeface="+mj-ea"/>
              </a:rPr>
            </a:br>
            <a:r>
              <a:rPr lang="ja-JP" altLang="en-US" sz="1600" b="1">
                <a:solidFill>
                  <a:schemeClr val="tx2"/>
                </a:solidFill>
                <a:latin typeface="+mj-ea"/>
                <a:ea typeface="+mj-ea"/>
              </a:rPr>
              <a:t>ごっそりなくなる</a:t>
            </a:r>
            <a:endParaRPr lang="en-US" altLang="ja-JP" sz="1600" b="1" dirty="0">
              <a:solidFill>
                <a:schemeClr val="tx2"/>
              </a:solidFill>
              <a:latin typeface="+mj-ea"/>
              <a:ea typeface="+mj-ea"/>
            </a:endParaRPr>
          </a:p>
        </p:txBody>
      </p:sp>
      <p:sp>
        <p:nvSpPr>
          <p:cNvPr id="15" name="テキスト ボックス 8">
            <a:extLst>
              <a:ext uri="{FF2B5EF4-FFF2-40B4-BE49-F238E27FC236}">
                <a16:creationId xmlns:a16="http://schemas.microsoft.com/office/drawing/2014/main" id="{C1A9E18A-E840-F9E0-1270-B84FFDF6DB2D}"/>
              </a:ext>
            </a:extLst>
          </p:cNvPr>
          <p:cNvSpPr txBox="1"/>
          <p:nvPr/>
        </p:nvSpPr>
        <p:spPr>
          <a:xfrm>
            <a:off x="7083074" y="5651343"/>
            <a:ext cx="1577156" cy="492443"/>
          </a:xfrm>
          <a:prstGeom prst="rect">
            <a:avLst/>
          </a:prstGeom>
          <a:noFill/>
        </p:spPr>
        <p:txBody>
          <a:bodyPr wrap="square" lIns="0" tIns="0" rIns="0" bIns="0"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3200" b="1" i="0" u="none" strike="noStrike" kern="1200" cap="none" spc="0" normalizeH="0" baseline="0" noProof="0" dirty="0">
                <a:ln>
                  <a:noFill/>
                </a:ln>
                <a:solidFill>
                  <a:schemeClr val="tx2"/>
                </a:solidFill>
                <a:effectLst/>
                <a:uLnTx/>
                <a:uFillTx/>
                <a:latin typeface="+mj-ea"/>
                <a:ea typeface="+mj-ea"/>
                <a:cs typeface="+mn-cs"/>
              </a:rPr>
              <a:t>7,509</a:t>
            </a:r>
            <a:r>
              <a:rPr kumimoji="1" lang="ja-JP" altLang="en-US" sz="2000" b="1" i="0" u="none" strike="noStrike" kern="1200" cap="none" spc="0" normalizeH="0" baseline="0" noProof="0" dirty="0">
                <a:ln>
                  <a:noFill/>
                </a:ln>
                <a:solidFill>
                  <a:schemeClr val="tx2"/>
                </a:solidFill>
                <a:effectLst/>
                <a:uLnTx/>
                <a:uFillTx/>
                <a:latin typeface="+mj-ea"/>
                <a:ea typeface="+mj-ea"/>
                <a:cs typeface="+mn-cs"/>
              </a:rPr>
              <a:t>万人</a:t>
            </a:r>
            <a:endParaRPr kumimoji="1" lang="ja-JP" altLang="en-US" sz="3600" b="1" i="0" u="none" strike="noStrike" kern="1200" cap="none" spc="0" normalizeH="0" baseline="0" noProof="0" dirty="0">
              <a:ln>
                <a:noFill/>
              </a:ln>
              <a:solidFill>
                <a:schemeClr val="tx2"/>
              </a:solidFill>
              <a:effectLst/>
              <a:uLnTx/>
              <a:uFillTx/>
              <a:latin typeface="+mj-ea"/>
              <a:ea typeface="+mj-ea"/>
              <a:cs typeface="+mn-cs"/>
            </a:endParaRPr>
          </a:p>
        </p:txBody>
      </p:sp>
      <p:sp>
        <p:nvSpPr>
          <p:cNvPr id="16" name="テキスト ボックス 8">
            <a:extLst>
              <a:ext uri="{FF2B5EF4-FFF2-40B4-BE49-F238E27FC236}">
                <a16:creationId xmlns:a16="http://schemas.microsoft.com/office/drawing/2014/main" id="{D353BA42-FA62-937E-45C8-94158E0E4A3A}"/>
              </a:ext>
            </a:extLst>
          </p:cNvPr>
          <p:cNvSpPr txBox="1"/>
          <p:nvPr/>
        </p:nvSpPr>
        <p:spPr>
          <a:xfrm>
            <a:off x="9289277" y="5651344"/>
            <a:ext cx="1577156" cy="492443"/>
          </a:xfrm>
          <a:prstGeom prst="rect">
            <a:avLst/>
          </a:prstGeom>
          <a:noFill/>
        </p:spPr>
        <p:txBody>
          <a:bodyPr wrap="square" lIns="0" tIns="0" rIns="0" bIns="0"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3200" b="1" i="0" u="none" strike="noStrike" kern="1200" cap="none" spc="0" normalizeH="0" baseline="0" noProof="0" dirty="0">
                <a:ln>
                  <a:noFill/>
                </a:ln>
                <a:solidFill>
                  <a:schemeClr val="tx2"/>
                </a:solidFill>
                <a:effectLst/>
                <a:uLnTx/>
                <a:uFillTx/>
                <a:latin typeface="+mj-ea"/>
                <a:ea typeface="+mj-ea"/>
                <a:cs typeface="+mn-cs"/>
              </a:rPr>
              <a:t>6,213</a:t>
            </a:r>
            <a:r>
              <a:rPr kumimoji="1" lang="ja-JP" altLang="en-US" sz="2000" b="1" i="0" u="none" strike="noStrike" kern="1200" cap="none" spc="0" normalizeH="0" baseline="0" noProof="0" dirty="0">
                <a:ln>
                  <a:noFill/>
                </a:ln>
                <a:solidFill>
                  <a:schemeClr val="tx2"/>
                </a:solidFill>
                <a:effectLst/>
                <a:uLnTx/>
                <a:uFillTx/>
                <a:latin typeface="+mj-ea"/>
                <a:ea typeface="+mj-ea"/>
                <a:cs typeface="+mn-cs"/>
              </a:rPr>
              <a:t>万人</a:t>
            </a:r>
            <a:endParaRPr kumimoji="1" lang="ja-JP" altLang="en-US" sz="3600" b="1" i="0" u="none" strike="noStrike" kern="1200" cap="none" spc="0" normalizeH="0" baseline="0" noProof="0" dirty="0">
              <a:ln>
                <a:noFill/>
              </a:ln>
              <a:solidFill>
                <a:schemeClr val="tx2"/>
              </a:solidFill>
              <a:effectLst/>
              <a:uLnTx/>
              <a:uFillTx/>
              <a:latin typeface="+mj-ea"/>
              <a:ea typeface="+mj-ea"/>
              <a:cs typeface="+mn-cs"/>
            </a:endParaRPr>
          </a:p>
        </p:txBody>
      </p:sp>
      <p:cxnSp>
        <p:nvCxnSpPr>
          <p:cNvPr id="17" name="Straight Connector 16">
            <a:extLst>
              <a:ext uri="{FF2B5EF4-FFF2-40B4-BE49-F238E27FC236}">
                <a16:creationId xmlns:a16="http://schemas.microsoft.com/office/drawing/2014/main" id="{CDCC7E18-61C5-DBE1-2BDE-C8111617A9B7}"/>
              </a:ext>
            </a:extLst>
          </p:cNvPr>
          <p:cNvCxnSpPr/>
          <p:nvPr/>
        </p:nvCxnSpPr>
        <p:spPr>
          <a:xfrm>
            <a:off x="8602271" y="3063626"/>
            <a:ext cx="2144811" cy="0"/>
          </a:xfrm>
          <a:prstGeom prst="line">
            <a:avLst/>
          </a:prstGeom>
          <a:ln w="158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FB6F18F-2D55-6B53-0945-079818C8D6DE}"/>
              </a:ext>
            </a:extLst>
          </p:cNvPr>
          <p:cNvCxnSpPr/>
          <p:nvPr/>
        </p:nvCxnSpPr>
        <p:spPr>
          <a:xfrm>
            <a:off x="8602271" y="3499055"/>
            <a:ext cx="2144811" cy="0"/>
          </a:xfrm>
          <a:prstGeom prst="line">
            <a:avLst/>
          </a:prstGeom>
          <a:ln w="15875">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CBDBCC3-E107-4BA2-453F-EA8908579F64}"/>
              </a:ext>
            </a:extLst>
          </p:cNvPr>
          <p:cNvCxnSpPr>
            <a:cxnSpLocks/>
          </p:cNvCxnSpPr>
          <p:nvPr/>
        </p:nvCxnSpPr>
        <p:spPr>
          <a:xfrm>
            <a:off x="10077855" y="3101318"/>
            <a:ext cx="0" cy="371610"/>
          </a:xfrm>
          <a:prstGeom prst="straightConnector1">
            <a:avLst/>
          </a:prstGeom>
          <a:ln w="15875">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005499EC-5E46-8310-89DF-89056EEA696D}"/>
              </a:ext>
            </a:extLst>
          </p:cNvPr>
          <p:cNvGrpSpPr/>
          <p:nvPr/>
        </p:nvGrpSpPr>
        <p:grpSpPr>
          <a:xfrm>
            <a:off x="688585" y="1653461"/>
            <a:ext cx="1714646" cy="452148"/>
            <a:chOff x="1375359" y="1497814"/>
            <a:chExt cx="1714646" cy="452148"/>
          </a:xfrm>
        </p:grpSpPr>
        <p:sp>
          <p:nvSpPr>
            <p:cNvPr id="32" name="Rounded Rectangle 31">
              <a:extLst>
                <a:ext uri="{FF2B5EF4-FFF2-40B4-BE49-F238E27FC236}">
                  <a16:creationId xmlns:a16="http://schemas.microsoft.com/office/drawing/2014/main" id="{85D74151-20F3-28D2-9917-17ADC8759118}"/>
                </a:ext>
              </a:extLst>
            </p:cNvPr>
            <p:cNvSpPr/>
            <p:nvPr/>
          </p:nvSpPr>
          <p:spPr>
            <a:xfrm>
              <a:off x="1375359" y="1497814"/>
              <a:ext cx="1714646" cy="452148"/>
            </a:xfrm>
            <a:prstGeom prst="roundRect">
              <a:avLst>
                <a:gd name="adj" fmla="val 159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33" name="TextBox 32">
              <a:extLst>
                <a:ext uri="{FF2B5EF4-FFF2-40B4-BE49-F238E27FC236}">
                  <a16:creationId xmlns:a16="http://schemas.microsoft.com/office/drawing/2014/main" id="{C99E95B0-22B8-7453-3276-3A61207AA81D}"/>
                </a:ext>
              </a:extLst>
            </p:cNvPr>
            <p:cNvSpPr txBox="1"/>
            <p:nvPr/>
          </p:nvSpPr>
          <p:spPr>
            <a:xfrm>
              <a:off x="1711685" y="1610506"/>
              <a:ext cx="1025922" cy="246221"/>
            </a:xfrm>
            <a:prstGeom prst="rect">
              <a:avLst/>
            </a:prstGeom>
            <a:noFill/>
          </p:spPr>
          <p:txBody>
            <a:bodyPr wrap="none" lIns="0" tIns="0" rIns="0" bIns="0" rtlCol="0">
              <a:spAutoFit/>
            </a:bodyPr>
            <a:lstStyle/>
            <a:p>
              <a:pPr algn="ctr"/>
              <a:r>
                <a:rPr lang="ja-JP" altLang="en-US" sz="1600" b="1" dirty="0">
                  <a:solidFill>
                    <a:schemeClr val="bg1"/>
                  </a:solidFill>
                  <a:latin typeface="+mj-ea"/>
                  <a:ea typeface="+mj-ea"/>
                </a:rPr>
                <a:t>日本の人口</a:t>
              </a:r>
              <a:endParaRPr lang="en-JP" sz="1600" b="1" dirty="0">
                <a:solidFill>
                  <a:schemeClr val="bg1"/>
                </a:solidFill>
                <a:latin typeface="+mj-ea"/>
                <a:ea typeface="+mj-ea"/>
              </a:endParaRPr>
            </a:p>
          </p:txBody>
        </p:sp>
      </p:grpSp>
      <p:sp>
        <p:nvSpPr>
          <p:cNvPr id="34" name="テキスト ボックス 9">
            <a:extLst>
              <a:ext uri="{FF2B5EF4-FFF2-40B4-BE49-F238E27FC236}">
                <a16:creationId xmlns:a16="http://schemas.microsoft.com/office/drawing/2014/main" id="{5EDF668B-547B-15DA-F490-DEE7FB21E3AD}"/>
              </a:ext>
            </a:extLst>
          </p:cNvPr>
          <p:cNvSpPr txBox="1"/>
          <p:nvPr/>
        </p:nvSpPr>
        <p:spPr>
          <a:xfrm>
            <a:off x="3692396" y="1388065"/>
            <a:ext cx="2144811" cy="923330"/>
          </a:xfrm>
          <a:prstGeom prst="rect">
            <a:avLst/>
          </a:prstGeom>
          <a:noFill/>
        </p:spPr>
        <p:txBody>
          <a:bodyPr wrap="square" lIns="0" tIns="0" rIns="0" bIns="0">
            <a:spAutoFit/>
          </a:bodyPr>
          <a:lstStyle/>
          <a:p>
            <a:pPr algn="r">
              <a:defRPr/>
            </a:pPr>
            <a:r>
              <a:rPr kumimoji="1" lang="en-US" altLang="ja-JP" sz="6000" b="0" kern="1200" spc="110" dirty="0">
                <a:solidFill>
                  <a:schemeClr val="tx2"/>
                </a:solidFill>
                <a:effectLst/>
                <a:latin typeface="+mn-lt"/>
                <a:ea typeface="+mn-ea"/>
                <a:cs typeface="+mn-cs"/>
              </a:rPr>
              <a:t>-11</a:t>
            </a:r>
            <a:r>
              <a:rPr kumimoji="1" lang="en-US" altLang="ja-JP" sz="3200" b="1" kern="1200" spc="110" dirty="0">
                <a:solidFill>
                  <a:schemeClr val="tx2"/>
                </a:solidFill>
                <a:effectLst/>
                <a:latin typeface="+mn-lt"/>
                <a:ea typeface="+mn-ea"/>
                <a:cs typeface="+mn-cs"/>
              </a:rPr>
              <a:t>%</a:t>
            </a:r>
            <a:endParaRPr kumimoji="1" lang="en" altLang="ja-JP" sz="3200" b="1" kern="1200" spc="110" dirty="0">
              <a:solidFill>
                <a:schemeClr val="tx2"/>
              </a:solidFill>
              <a:effectLst/>
              <a:latin typeface="+mn-lt"/>
              <a:ea typeface="+mn-ea"/>
              <a:cs typeface="+mn-cs"/>
            </a:endParaRPr>
          </a:p>
        </p:txBody>
      </p:sp>
      <p:grpSp>
        <p:nvGrpSpPr>
          <p:cNvPr id="35" name="Group 34">
            <a:extLst>
              <a:ext uri="{FF2B5EF4-FFF2-40B4-BE49-F238E27FC236}">
                <a16:creationId xmlns:a16="http://schemas.microsoft.com/office/drawing/2014/main" id="{559432A2-939B-7317-EAA5-EF929A854A70}"/>
              </a:ext>
            </a:extLst>
          </p:cNvPr>
          <p:cNvGrpSpPr/>
          <p:nvPr/>
        </p:nvGrpSpPr>
        <p:grpSpPr>
          <a:xfrm>
            <a:off x="3062771" y="2338911"/>
            <a:ext cx="2463672" cy="508456"/>
            <a:chOff x="2086477" y="1933927"/>
            <a:chExt cx="4205270" cy="867890"/>
          </a:xfrm>
        </p:grpSpPr>
        <p:pic>
          <p:nvPicPr>
            <p:cNvPr id="36" name="Picture 35">
              <a:extLst>
                <a:ext uri="{FF2B5EF4-FFF2-40B4-BE49-F238E27FC236}">
                  <a16:creationId xmlns:a16="http://schemas.microsoft.com/office/drawing/2014/main" id="{9FB6C18E-6499-A9C1-D47F-7530F28AE8D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86477" y="1933927"/>
              <a:ext cx="341076" cy="867890"/>
            </a:xfrm>
            <a:prstGeom prst="rect">
              <a:avLst/>
            </a:prstGeom>
          </p:spPr>
        </p:pic>
        <p:pic>
          <p:nvPicPr>
            <p:cNvPr id="37" name="Picture 36">
              <a:extLst>
                <a:ext uri="{FF2B5EF4-FFF2-40B4-BE49-F238E27FC236}">
                  <a16:creationId xmlns:a16="http://schemas.microsoft.com/office/drawing/2014/main" id="{65DC143F-14B3-27E8-7254-38316B1830E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515832" y="1933927"/>
              <a:ext cx="341076" cy="867890"/>
            </a:xfrm>
            <a:prstGeom prst="rect">
              <a:avLst/>
            </a:prstGeom>
          </p:spPr>
        </p:pic>
        <p:pic>
          <p:nvPicPr>
            <p:cNvPr id="38" name="Picture 37">
              <a:extLst>
                <a:ext uri="{FF2B5EF4-FFF2-40B4-BE49-F238E27FC236}">
                  <a16:creationId xmlns:a16="http://schemas.microsoft.com/office/drawing/2014/main" id="{103C10F5-545C-00B9-F30B-0E9F2D23B24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945187" y="1933927"/>
              <a:ext cx="341076" cy="867890"/>
            </a:xfrm>
            <a:prstGeom prst="rect">
              <a:avLst/>
            </a:prstGeom>
          </p:spPr>
        </p:pic>
        <p:pic>
          <p:nvPicPr>
            <p:cNvPr id="39" name="Picture 38">
              <a:extLst>
                <a:ext uri="{FF2B5EF4-FFF2-40B4-BE49-F238E27FC236}">
                  <a16:creationId xmlns:a16="http://schemas.microsoft.com/office/drawing/2014/main" id="{C3580FC5-F559-8369-5C4C-AD0B93FC9CD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74542" y="1933927"/>
              <a:ext cx="341076" cy="867890"/>
            </a:xfrm>
            <a:prstGeom prst="rect">
              <a:avLst/>
            </a:prstGeom>
          </p:spPr>
        </p:pic>
        <p:pic>
          <p:nvPicPr>
            <p:cNvPr id="40" name="Picture 39">
              <a:extLst>
                <a:ext uri="{FF2B5EF4-FFF2-40B4-BE49-F238E27FC236}">
                  <a16:creationId xmlns:a16="http://schemas.microsoft.com/office/drawing/2014/main" id="{9070D5D1-3698-17D4-7DFF-E25FEEFBA26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03897" y="1933927"/>
              <a:ext cx="341076" cy="867890"/>
            </a:xfrm>
            <a:prstGeom prst="rect">
              <a:avLst/>
            </a:prstGeom>
          </p:spPr>
        </p:pic>
        <p:pic>
          <p:nvPicPr>
            <p:cNvPr id="41" name="Picture 40">
              <a:extLst>
                <a:ext uri="{FF2B5EF4-FFF2-40B4-BE49-F238E27FC236}">
                  <a16:creationId xmlns:a16="http://schemas.microsoft.com/office/drawing/2014/main" id="{FB522FD7-9565-7820-766D-70DA22363A3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33253" y="1933927"/>
              <a:ext cx="341076" cy="867890"/>
            </a:xfrm>
            <a:prstGeom prst="rect">
              <a:avLst/>
            </a:prstGeom>
          </p:spPr>
        </p:pic>
        <p:pic>
          <p:nvPicPr>
            <p:cNvPr id="42" name="Picture 41">
              <a:extLst>
                <a:ext uri="{FF2B5EF4-FFF2-40B4-BE49-F238E27FC236}">
                  <a16:creationId xmlns:a16="http://schemas.microsoft.com/office/drawing/2014/main" id="{FCDF65AF-42E9-755C-AF77-99AA6EB0868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62608" y="1933927"/>
              <a:ext cx="341076" cy="867890"/>
            </a:xfrm>
            <a:prstGeom prst="rect">
              <a:avLst/>
            </a:prstGeom>
          </p:spPr>
        </p:pic>
        <p:pic>
          <p:nvPicPr>
            <p:cNvPr id="43" name="Picture 42">
              <a:extLst>
                <a:ext uri="{FF2B5EF4-FFF2-40B4-BE49-F238E27FC236}">
                  <a16:creationId xmlns:a16="http://schemas.microsoft.com/office/drawing/2014/main" id="{2BF2D0A5-146C-3495-D713-5B67A9B8F48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91963" y="1933927"/>
              <a:ext cx="341076" cy="867890"/>
            </a:xfrm>
            <a:prstGeom prst="rect">
              <a:avLst/>
            </a:prstGeom>
          </p:spPr>
        </p:pic>
        <p:pic>
          <p:nvPicPr>
            <p:cNvPr id="44" name="Picture 43">
              <a:extLst>
                <a:ext uri="{FF2B5EF4-FFF2-40B4-BE49-F238E27FC236}">
                  <a16:creationId xmlns:a16="http://schemas.microsoft.com/office/drawing/2014/main" id="{7141465E-ED1E-A484-9328-4D58CC42008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521318" y="1933927"/>
              <a:ext cx="341076" cy="867890"/>
            </a:xfrm>
            <a:prstGeom prst="rect">
              <a:avLst/>
            </a:prstGeom>
          </p:spPr>
        </p:pic>
        <p:pic>
          <p:nvPicPr>
            <p:cNvPr id="45" name="Picture 44">
              <a:extLst>
                <a:ext uri="{FF2B5EF4-FFF2-40B4-BE49-F238E27FC236}">
                  <a16:creationId xmlns:a16="http://schemas.microsoft.com/office/drawing/2014/main" id="{15649726-116A-F354-E1A4-9D575735717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950671" y="1933927"/>
              <a:ext cx="341076" cy="867890"/>
            </a:xfrm>
            <a:prstGeom prst="rect">
              <a:avLst/>
            </a:prstGeom>
          </p:spPr>
        </p:pic>
      </p:grpSp>
      <p:sp>
        <p:nvSpPr>
          <p:cNvPr id="46" name="テキスト ボックス 8">
            <a:extLst>
              <a:ext uri="{FF2B5EF4-FFF2-40B4-BE49-F238E27FC236}">
                <a16:creationId xmlns:a16="http://schemas.microsoft.com/office/drawing/2014/main" id="{1BEAD640-9E9E-23C7-C99D-99A2ED9890F1}"/>
              </a:ext>
            </a:extLst>
          </p:cNvPr>
          <p:cNvSpPr txBox="1"/>
          <p:nvPr/>
        </p:nvSpPr>
        <p:spPr>
          <a:xfrm>
            <a:off x="993766" y="2346918"/>
            <a:ext cx="1823061" cy="492443"/>
          </a:xfrm>
          <a:prstGeom prst="rect">
            <a:avLst/>
          </a:prstGeom>
          <a:noFill/>
        </p:spPr>
        <p:txBody>
          <a:bodyPr wrap="square" lIns="0" tIns="0" rIns="0" bIns="0"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800" b="1" i="0" u="none" strike="noStrike" kern="1200" cap="none" spc="0" normalizeH="0" baseline="0" noProof="0" dirty="0">
                <a:ln>
                  <a:noFill/>
                </a:ln>
                <a:solidFill>
                  <a:schemeClr val="accent1"/>
                </a:solidFill>
                <a:effectLst/>
                <a:uLnTx/>
                <a:uFillTx/>
                <a:latin typeface="+mj-ea"/>
                <a:ea typeface="+mj-ea"/>
                <a:cs typeface="+mn-cs"/>
              </a:rPr>
              <a:t>1</a:t>
            </a:r>
            <a:r>
              <a:rPr kumimoji="1" lang="ja-JP" altLang="en-US" b="1" i="0" u="none" strike="noStrike" kern="1200" cap="none" spc="0" normalizeH="0" baseline="0" noProof="0" dirty="0">
                <a:ln>
                  <a:noFill/>
                </a:ln>
                <a:solidFill>
                  <a:schemeClr val="accent1"/>
                </a:solidFill>
                <a:effectLst/>
                <a:uLnTx/>
                <a:uFillTx/>
                <a:latin typeface="+mj-ea"/>
                <a:ea typeface="+mj-ea"/>
                <a:cs typeface="+mn-cs"/>
              </a:rPr>
              <a:t>億</a:t>
            </a:r>
            <a:r>
              <a:rPr kumimoji="1" lang="en-US" altLang="ja-JP" sz="2800" b="1" i="0" u="none" strike="noStrike" kern="1200" cap="none" spc="0" normalizeH="0" baseline="0" noProof="0" dirty="0">
                <a:ln>
                  <a:noFill/>
                </a:ln>
                <a:solidFill>
                  <a:schemeClr val="accent1"/>
                </a:solidFill>
                <a:effectLst/>
                <a:uLnTx/>
                <a:uFillTx/>
                <a:latin typeface="+mj-ea"/>
                <a:ea typeface="+mj-ea"/>
                <a:cs typeface="+mn-cs"/>
              </a:rPr>
              <a:t>2,600</a:t>
            </a:r>
            <a:r>
              <a:rPr kumimoji="1" lang="ja-JP" altLang="en-US" b="1" i="0" u="none" strike="noStrike" kern="1200" cap="none" spc="0" normalizeH="0" baseline="0" noProof="0" dirty="0">
                <a:ln>
                  <a:noFill/>
                </a:ln>
                <a:solidFill>
                  <a:schemeClr val="accent1"/>
                </a:solidFill>
                <a:effectLst/>
                <a:uLnTx/>
                <a:uFillTx/>
                <a:latin typeface="+mj-ea"/>
                <a:ea typeface="+mj-ea"/>
                <a:cs typeface="+mn-cs"/>
              </a:rPr>
              <a:t>万人</a:t>
            </a:r>
            <a:endParaRPr kumimoji="1" lang="ja-JP" altLang="en-US" sz="3200" b="1" i="0" u="none" strike="noStrike" kern="1200" cap="none" spc="0" normalizeH="0" baseline="0" noProof="0" dirty="0">
              <a:ln>
                <a:noFill/>
              </a:ln>
              <a:solidFill>
                <a:schemeClr val="accent1"/>
              </a:solidFill>
              <a:effectLst/>
              <a:uLnTx/>
              <a:uFillTx/>
              <a:latin typeface="+mj-ea"/>
              <a:ea typeface="+mj-ea"/>
              <a:cs typeface="+mn-cs"/>
            </a:endParaRPr>
          </a:p>
        </p:txBody>
      </p:sp>
      <p:sp>
        <p:nvSpPr>
          <p:cNvPr id="58" name="Triangle 57">
            <a:extLst>
              <a:ext uri="{FF2B5EF4-FFF2-40B4-BE49-F238E27FC236}">
                <a16:creationId xmlns:a16="http://schemas.microsoft.com/office/drawing/2014/main" id="{771F0A6B-3E23-136C-71C1-B8C9CBA3EE60}"/>
              </a:ext>
            </a:extLst>
          </p:cNvPr>
          <p:cNvSpPr/>
          <p:nvPr/>
        </p:nvSpPr>
        <p:spPr>
          <a:xfrm rot="10800000">
            <a:off x="1764954" y="2912699"/>
            <a:ext cx="349830" cy="145055"/>
          </a:xfrm>
          <a:prstGeom prst="triangle">
            <a:avLst>
              <a:gd name="adj" fmla="val 47607"/>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9" name="テキスト ボックス 8">
            <a:extLst>
              <a:ext uri="{FF2B5EF4-FFF2-40B4-BE49-F238E27FC236}">
                <a16:creationId xmlns:a16="http://schemas.microsoft.com/office/drawing/2014/main" id="{D57503D4-FE0D-F8F6-5C8E-DD151F8BBEF9}"/>
              </a:ext>
            </a:extLst>
          </p:cNvPr>
          <p:cNvSpPr txBox="1"/>
          <p:nvPr/>
        </p:nvSpPr>
        <p:spPr>
          <a:xfrm>
            <a:off x="993766" y="3110526"/>
            <a:ext cx="1823061" cy="492443"/>
          </a:xfrm>
          <a:prstGeom prst="rect">
            <a:avLst/>
          </a:prstGeom>
          <a:noFill/>
        </p:spPr>
        <p:txBody>
          <a:bodyPr wrap="square" lIns="0" tIns="0" rIns="0" bIns="0"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800" b="1" i="0" u="none" strike="noStrike" kern="1200" cap="none" spc="0" normalizeH="0" baseline="0" noProof="0" dirty="0">
                <a:ln>
                  <a:noFill/>
                </a:ln>
                <a:solidFill>
                  <a:schemeClr val="accent1"/>
                </a:solidFill>
                <a:effectLst/>
                <a:uLnTx/>
                <a:uFillTx/>
                <a:latin typeface="+mj-ea"/>
                <a:ea typeface="+mj-ea"/>
                <a:cs typeface="+mn-cs"/>
              </a:rPr>
              <a:t>1</a:t>
            </a:r>
            <a:r>
              <a:rPr kumimoji="1" lang="ja-JP" altLang="en-US" b="1" i="0" u="none" strike="noStrike" kern="1200" cap="none" spc="0" normalizeH="0" baseline="0" noProof="0" dirty="0">
                <a:ln>
                  <a:noFill/>
                </a:ln>
                <a:solidFill>
                  <a:schemeClr val="accent1"/>
                </a:solidFill>
                <a:effectLst/>
                <a:uLnTx/>
                <a:uFillTx/>
                <a:latin typeface="+mj-ea"/>
                <a:ea typeface="+mj-ea"/>
                <a:cs typeface="+mn-cs"/>
              </a:rPr>
              <a:t>億</a:t>
            </a:r>
            <a:r>
              <a:rPr kumimoji="1" lang="en-US" altLang="ja-JP" sz="2800" b="1" i="0" u="none" strike="noStrike" kern="1200" cap="none" spc="0" normalizeH="0" baseline="0" noProof="0" dirty="0">
                <a:ln>
                  <a:noFill/>
                </a:ln>
                <a:solidFill>
                  <a:schemeClr val="accent1"/>
                </a:solidFill>
                <a:effectLst/>
                <a:uLnTx/>
                <a:uFillTx/>
                <a:latin typeface="+mj-ea"/>
                <a:ea typeface="+mj-ea"/>
                <a:cs typeface="+mn-cs"/>
              </a:rPr>
              <a:t>1,300</a:t>
            </a:r>
            <a:r>
              <a:rPr kumimoji="1" lang="ja-JP" altLang="en-US" b="1" i="0" u="none" strike="noStrike" kern="1200" cap="none" spc="0" normalizeH="0" baseline="0" noProof="0" dirty="0">
                <a:ln>
                  <a:noFill/>
                </a:ln>
                <a:solidFill>
                  <a:schemeClr val="accent1"/>
                </a:solidFill>
                <a:effectLst/>
                <a:uLnTx/>
                <a:uFillTx/>
                <a:latin typeface="+mj-ea"/>
                <a:ea typeface="+mj-ea"/>
                <a:cs typeface="+mn-cs"/>
              </a:rPr>
              <a:t>万人</a:t>
            </a:r>
            <a:endParaRPr kumimoji="1" lang="ja-JP" altLang="en-US" sz="3200" b="1" i="0" u="none" strike="noStrike" kern="1200" cap="none" spc="0" normalizeH="0" baseline="0" noProof="0" dirty="0">
              <a:ln>
                <a:noFill/>
              </a:ln>
              <a:solidFill>
                <a:schemeClr val="accent1"/>
              </a:solidFill>
              <a:effectLst/>
              <a:uLnTx/>
              <a:uFillTx/>
              <a:latin typeface="+mj-ea"/>
              <a:ea typeface="+mj-ea"/>
              <a:cs typeface="+mn-cs"/>
            </a:endParaRPr>
          </a:p>
        </p:txBody>
      </p:sp>
      <p:grpSp>
        <p:nvGrpSpPr>
          <p:cNvPr id="63" name="Group 62">
            <a:extLst>
              <a:ext uri="{FF2B5EF4-FFF2-40B4-BE49-F238E27FC236}">
                <a16:creationId xmlns:a16="http://schemas.microsoft.com/office/drawing/2014/main" id="{D5AEEB56-31C3-DD15-F7BA-B589DC768624}"/>
              </a:ext>
            </a:extLst>
          </p:cNvPr>
          <p:cNvGrpSpPr/>
          <p:nvPr/>
        </p:nvGrpSpPr>
        <p:grpSpPr>
          <a:xfrm>
            <a:off x="3062771" y="3104010"/>
            <a:ext cx="2463672" cy="508456"/>
            <a:chOff x="2086477" y="1933927"/>
            <a:chExt cx="4205270" cy="867890"/>
          </a:xfrm>
        </p:grpSpPr>
        <p:pic>
          <p:nvPicPr>
            <p:cNvPr id="64" name="Picture 63">
              <a:extLst>
                <a:ext uri="{FF2B5EF4-FFF2-40B4-BE49-F238E27FC236}">
                  <a16:creationId xmlns:a16="http://schemas.microsoft.com/office/drawing/2014/main" id="{79075546-DA9D-03F9-CD31-16426D073E2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86477" y="1933927"/>
              <a:ext cx="341076" cy="867890"/>
            </a:xfrm>
            <a:prstGeom prst="rect">
              <a:avLst/>
            </a:prstGeom>
          </p:spPr>
        </p:pic>
        <p:pic>
          <p:nvPicPr>
            <p:cNvPr id="65" name="Picture 64">
              <a:extLst>
                <a:ext uri="{FF2B5EF4-FFF2-40B4-BE49-F238E27FC236}">
                  <a16:creationId xmlns:a16="http://schemas.microsoft.com/office/drawing/2014/main" id="{9A0F5E11-77A8-E759-18E7-0D5BCAAA8A2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515832" y="1933927"/>
              <a:ext cx="341076" cy="867890"/>
            </a:xfrm>
            <a:prstGeom prst="rect">
              <a:avLst/>
            </a:prstGeom>
          </p:spPr>
        </p:pic>
        <p:pic>
          <p:nvPicPr>
            <p:cNvPr id="66" name="Picture 65">
              <a:extLst>
                <a:ext uri="{FF2B5EF4-FFF2-40B4-BE49-F238E27FC236}">
                  <a16:creationId xmlns:a16="http://schemas.microsoft.com/office/drawing/2014/main" id="{F9504D50-9642-250E-A621-ECAE22AC451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945187" y="1933927"/>
              <a:ext cx="341076" cy="867890"/>
            </a:xfrm>
            <a:prstGeom prst="rect">
              <a:avLst/>
            </a:prstGeom>
          </p:spPr>
        </p:pic>
        <p:pic>
          <p:nvPicPr>
            <p:cNvPr id="67" name="Picture 66">
              <a:extLst>
                <a:ext uri="{FF2B5EF4-FFF2-40B4-BE49-F238E27FC236}">
                  <a16:creationId xmlns:a16="http://schemas.microsoft.com/office/drawing/2014/main" id="{116E0762-BB1D-A9F7-B347-0CD906FB4F1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74542" y="1933927"/>
              <a:ext cx="341076" cy="867890"/>
            </a:xfrm>
            <a:prstGeom prst="rect">
              <a:avLst/>
            </a:prstGeom>
          </p:spPr>
        </p:pic>
        <p:pic>
          <p:nvPicPr>
            <p:cNvPr id="68" name="Picture 67">
              <a:extLst>
                <a:ext uri="{FF2B5EF4-FFF2-40B4-BE49-F238E27FC236}">
                  <a16:creationId xmlns:a16="http://schemas.microsoft.com/office/drawing/2014/main" id="{9813D0E3-A259-CF6E-7A70-5ABA15A4AD7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03897" y="1933927"/>
              <a:ext cx="341076" cy="867890"/>
            </a:xfrm>
            <a:prstGeom prst="rect">
              <a:avLst/>
            </a:prstGeom>
          </p:spPr>
        </p:pic>
        <p:pic>
          <p:nvPicPr>
            <p:cNvPr id="69" name="Picture 68">
              <a:extLst>
                <a:ext uri="{FF2B5EF4-FFF2-40B4-BE49-F238E27FC236}">
                  <a16:creationId xmlns:a16="http://schemas.microsoft.com/office/drawing/2014/main" id="{C1906431-443F-5160-3AEF-A50EB29CC62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33253" y="1933927"/>
              <a:ext cx="341076" cy="867890"/>
            </a:xfrm>
            <a:prstGeom prst="rect">
              <a:avLst/>
            </a:prstGeom>
          </p:spPr>
        </p:pic>
        <p:pic>
          <p:nvPicPr>
            <p:cNvPr id="70" name="Picture 69">
              <a:extLst>
                <a:ext uri="{FF2B5EF4-FFF2-40B4-BE49-F238E27FC236}">
                  <a16:creationId xmlns:a16="http://schemas.microsoft.com/office/drawing/2014/main" id="{5FD79F9E-917E-0D29-A577-C9FAAD4244A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62608" y="1933927"/>
              <a:ext cx="341076" cy="867890"/>
            </a:xfrm>
            <a:prstGeom prst="rect">
              <a:avLst/>
            </a:prstGeom>
          </p:spPr>
        </p:pic>
        <p:pic>
          <p:nvPicPr>
            <p:cNvPr id="71" name="Picture 70">
              <a:extLst>
                <a:ext uri="{FF2B5EF4-FFF2-40B4-BE49-F238E27FC236}">
                  <a16:creationId xmlns:a16="http://schemas.microsoft.com/office/drawing/2014/main" id="{C33C6D2F-F649-6196-6CF5-BEC0C275325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91963" y="1933927"/>
              <a:ext cx="341076" cy="867890"/>
            </a:xfrm>
            <a:prstGeom prst="rect">
              <a:avLst/>
            </a:prstGeom>
          </p:spPr>
        </p:pic>
        <p:pic>
          <p:nvPicPr>
            <p:cNvPr id="72" name="Picture 71">
              <a:extLst>
                <a:ext uri="{FF2B5EF4-FFF2-40B4-BE49-F238E27FC236}">
                  <a16:creationId xmlns:a16="http://schemas.microsoft.com/office/drawing/2014/main" id="{DAAADC2E-7887-DA2B-6AFC-B2961C127CA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521318" y="1933927"/>
              <a:ext cx="341076" cy="867890"/>
            </a:xfrm>
            <a:prstGeom prst="rect">
              <a:avLst/>
            </a:prstGeom>
          </p:spPr>
        </p:pic>
        <p:pic>
          <p:nvPicPr>
            <p:cNvPr id="73" name="Picture 72">
              <a:extLst>
                <a:ext uri="{FF2B5EF4-FFF2-40B4-BE49-F238E27FC236}">
                  <a16:creationId xmlns:a16="http://schemas.microsoft.com/office/drawing/2014/main" id="{FE208E8E-66FC-53DB-C8A6-178EE6CC73C5}"/>
                </a:ext>
              </a:extLst>
            </p:cNvPr>
            <p:cNvPicPr>
              <a:picLocks noChangeAspect="1"/>
            </p:cNvPicPr>
            <p:nvPr/>
          </p:nvPicPr>
          <p:blipFill>
            <a:blip r:embed="rId4">
              <a:alphaModFix amt="30000"/>
              <a:extLst>
                <a:ext uri="{28A0092B-C50C-407E-A947-70E740481C1C}">
                  <a14:useLocalDpi xmlns:a14="http://schemas.microsoft.com/office/drawing/2010/main" val="0"/>
                </a:ext>
              </a:extLst>
            </a:blip>
            <a:srcRect/>
            <a:stretch/>
          </p:blipFill>
          <p:spPr>
            <a:xfrm>
              <a:off x="5950671" y="1933927"/>
              <a:ext cx="341076" cy="867890"/>
            </a:xfrm>
            <a:prstGeom prst="rect">
              <a:avLst/>
            </a:prstGeom>
          </p:spPr>
        </p:pic>
      </p:grpSp>
      <p:grpSp>
        <p:nvGrpSpPr>
          <p:cNvPr id="76" name="Group 75">
            <a:extLst>
              <a:ext uri="{FF2B5EF4-FFF2-40B4-BE49-F238E27FC236}">
                <a16:creationId xmlns:a16="http://schemas.microsoft.com/office/drawing/2014/main" id="{E534C559-B70D-0459-2853-B4F088706BBE}"/>
              </a:ext>
            </a:extLst>
          </p:cNvPr>
          <p:cNvGrpSpPr/>
          <p:nvPr/>
        </p:nvGrpSpPr>
        <p:grpSpPr>
          <a:xfrm>
            <a:off x="688585" y="4289986"/>
            <a:ext cx="1714646" cy="452148"/>
            <a:chOff x="1375359" y="1497814"/>
            <a:chExt cx="1714646" cy="452148"/>
          </a:xfrm>
        </p:grpSpPr>
        <p:sp>
          <p:nvSpPr>
            <p:cNvPr id="77" name="Rounded Rectangle 76">
              <a:extLst>
                <a:ext uri="{FF2B5EF4-FFF2-40B4-BE49-F238E27FC236}">
                  <a16:creationId xmlns:a16="http://schemas.microsoft.com/office/drawing/2014/main" id="{E6DEEA6D-C42B-C17A-F1E5-D43766E953E6}"/>
                </a:ext>
              </a:extLst>
            </p:cNvPr>
            <p:cNvSpPr/>
            <p:nvPr/>
          </p:nvSpPr>
          <p:spPr>
            <a:xfrm>
              <a:off x="1375359" y="1497814"/>
              <a:ext cx="1714646" cy="452148"/>
            </a:xfrm>
            <a:prstGeom prst="roundRect">
              <a:avLst>
                <a:gd name="adj" fmla="val 159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78" name="TextBox 77">
              <a:extLst>
                <a:ext uri="{FF2B5EF4-FFF2-40B4-BE49-F238E27FC236}">
                  <a16:creationId xmlns:a16="http://schemas.microsoft.com/office/drawing/2014/main" id="{22EDA639-739E-6D56-9944-5CA01F992B5B}"/>
                </a:ext>
              </a:extLst>
            </p:cNvPr>
            <p:cNvSpPr txBox="1"/>
            <p:nvPr/>
          </p:nvSpPr>
          <p:spPr>
            <a:xfrm>
              <a:off x="1492069" y="1610506"/>
              <a:ext cx="1465145" cy="246221"/>
            </a:xfrm>
            <a:prstGeom prst="rect">
              <a:avLst/>
            </a:prstGeom>
            <a:noFill/>
          </p:spPr>
          <p:txBody>
            <a:bodyPr wrap="none" lIns="0" tIns="0" rIns="0" bIns="0" rtlCol="0">
              <a:spAutoFit/>
            </a:bodyPr>
            <a:lstStyle/>
            <a:p>
              <a:pPr algn="ctr"/>
              <a:r>
                <a:rPr lang="en-US" altLang="ja-JP" sz="1600" b="1" dirty="0">
                  <a:solidFill>
                    <a:schemeClr val="bg1"/>
                  </a:solidFill>
                  <a:latin typeface="+mj-ea"/>
                  <a:ea typeface="+mj-ea"/>
                </a:rPr>
                <a:t>65</a:t>
              </a:r>
              <a:r>
                <a:rPr lang="ja-JP" altLang="en-US" sz="1600" b="1" dirty="0">
                  <a:solidFill>
                    <a:schemeClr val="bg1"/>
                  </a:solidFill>
                  <a:latin typeface="+mj-ea"/>
                  <a:ea typeface="+mj-ea"/>
                </a:rPr>
                <a:t>歳以上の割合</a:t>
              </a:r>
              <a:endParaRPr lang="en-JP" sz="1600" b="1" dirty="0">
                <a:solidFill>
                  <a:schemeClr val="bg1"/>
                </a:solidFill>
                <a:latin typeface="+mj-ea"/>
                <a:ea typeface="+mj-ea"/>
              </a:endParaRPr>
            </a:p>
          </p:txBody>
        </p:sp>
      </p:grpSp>
      <p:sp>
        <p:nvSpPr>
          <p:cNvPr id="81" name="テキスト ボックス 19">
            <a:extLst>
              <a:ext uri="{FF2B5EF4-FFF2-40B4-BE49-F238E27FC236}">
                <a16:creationId xmlns:a16="http://schemas.microsoft.com/office/drawing/2014/main" id="{C5E66654-8976-3278-C973-6519EF8B38C5}"/>
              </a:ext>
            </a:extLst>
          </p:cNvPr>
          <p:cNvSpPr txBox="1"/>
          <p:nvPr/>
        </p:nvSpPr>
        <p:spPr>
          <a:xfrm>
            <a:off x="3314310" y="4264908"/>
            <a:ext cx="2438543" cy="830997"/>
          </a:xfrm>
          <a:prstGeom prst="rect">
            <a:avLst/>
          </a:prstGeom>
          <a:noFill/>
        </p:spPr>
        <p:txBody>
          <a:bodyPr wrap="square" lIns="0" tIns="0" rIns="0" bIns="0">
            <a:spAutoFit/>
          </a:bodyPr>
          <a:lstStyle/>
          <a:p>
            <a:pPr algn="r"/>
            <a:r>
              <a:rPr lang="en-US" altLang="ja-JP" sz="3200" b="1">
                <a:solidFill>
                  <a:schemeClr val="tx2"/>
                </a:solidFill>
                <a:latin typeface="+mj-ea"/>
                <a:ea typeface="+mj-ea"/>
              </a:rPr>
              <a:t>3</a:t>
            </a:r>
            <a:r>
              <a:rPr lang="ja-JP" altLang="en-US" sz="3200" b="1">
                <a:solidFill>
                  <a:schemeClr val="tx2"/>
                </a:solidFill>
                <a:latin typeface="+mj-ea"/>
                <a:ea typeface="+mj-ea"/>
              </a:rPr>
              <a:t>人に</a:t>
            </a:r>
            <a:r>
              <a:rPr lang="en-US" altLang="ja-JP" sz="3200" b="1">
                <a:solidFill>
                  <a:schemeClr val="tx2"/>
                </a:solidFill>
                <a:latin typeface="+mj-ea"/>
                <a:ea typeface="+mj-ea"/>
              </a:rPr>
              <a:t>1</a:t>
            </a:r>
            <a:r>
              <a:rPr lang="ja-JP" altLang="en-US" sz="3200" b="1">
                <a:solidFill>
                  <a:schemeClr val="tx2"/>
                </a:solidFill>
                <a:latin typeface="+mj-ea"/>
                <a:ea typeface="+mj-ea"/>
              </a:rPr>
              <a:t>人</a:t>
            </a:r>
            <a:endParaRPr lang="en-US" altLang="ja-JP" sz="3200" b="1">
              <a:solidFill>
                <a:schemeClr val="tx2"/>
              </a:solidFill>
              <a:latin typeface="+mj-ea"/>
              <a:ea typeface="+mj-ea"/>
            </a:endParaRPr>
          </a:p>
          <a:p>
            <a:pPr algn="r"/>
            <a:r>
              <a:rPr lang="ja-JP" altLang="en-US" sz="2200" b="1">
                <a:solidFill>
                  <a:schemeClr val="tx2"/>
                </a:solidFill>
                <a:latin typeface="+mj-ea"/>
                <a:ea typeface="+mj-ea"/>
              </a:rPr>
              <a:t>が</a:t>
            </a:r>
            <a:r>
              <a:rPr lang="en-US" altLang="ja-JP" sz="2200" b="1">
                <a:solidFill>
                  <a:schemeClr val="tx2"/>
                </a:solidFill>
                <a:latin typeface="+mj-ea"/>
                <a:ea typeface="+mj-ea"/>
              </a:rPr>
              <a:t>65</a:t>
            </a:r>
            <a:r>
              <a:rPr lang="ja-JP" altLang="en-US" sz="2200" b="1">
                <a:solidFill>
                  <a:schemeClr val="tx2"/>
                </a:solidFill>
                <a:latin typeface="+mj-ea"/>
                <a:ea typeface="+mj-ea"/>
              </a:rPr>
              <a:t>歳以上に</a:t>
            </a:r>
            <a:endParaRPr lang="en-US" altLang="ja-JP" sz="2200" b="1" dirty="0">
              <a:solidFill>
                <a:schemeClr val="tx2"/>
              </a:solidFill>
              <a:latin typeface="+mj-ea"/>
              <a:ea typeface="+mj-ea"/>
            </a:endParaRPr>
          </a:p>
        </p:txBody>
      </p:sp>
      <p:cxnSp>
        <p:nvCxnSpPr>
          <p:cNvPr id="26" name="Straight Connector 25">
            <a:extLst>
              <a:ext uri="{FF2B5EF4-FFF2-40B4-BE49-F238E27FC236}">
                <a16:creationId xmlns:a16="http://schemas.microsoft.com/office/drawing/2014/main" id="{1380606A-4D61-3462-471B-0A93D727953E}"/>
              </a:ext>
            </a:extLst>
          </p:cNvPr>
          <p:cNvCxnSpPr>
            <a:cxnSpLocks/>
          </p:cNvCxnSpPr>
          <p:nvPr/>
        </p:nvCxnSpPr>
        <p:spPr>
          <a:xfrm>
            <a:off x="864257" y="6162028"/>
            <a:ext cx="258173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13B0CE0-66AC-577A-919B-ABD92D730102}"/>
              </a:ext>
            </a:extLst>
          </p:cNvPr>
          <p:cNvCxnSpPr>
            <a:cxnSpLocks/>
          </p:cNvCxnSpPr>
          <p:nvPr/>
        </p:nvCxnSpPr>
        <p:spPr>
          <a:xfrm flipV="1">
            <a:off x="864257" y="4954227"/>
            <a:ext cx="0" cy="12078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テキスト ボックス 8">
            <a:extLst>
              <a:ext uri="{FF2B5EF4-FFF2-40B4-BE49-F238E27FC236}">
                <a16:creationId xmlns:a16="http://schemas.microsoft.com/office/drawing/2014/main" id="{CBAA7B6A-859F-74EA-6F91-BF797B4E777B}"/>
              </a:ext>
            </a:extLst>
          </p:cNvPr>
          <p:cNvSpPr txBox="1"/>
          <p:nvPr/>
        </p:nvSpPr>
        <p:spPr>
          <a:xfrm>
            <a:off x="712629" y="5538034"/>
            <a:ext cx="817074" cy="369332"/>
          </a:xfrm>
          <a:prstGeom prst="rect">
            <a:avLst/>
          </a:prstGeom>
          <a:solidFill>
            <a:schemeClr val="bg1"/>
          </a:solidFill>
          <a:ln w="15875">
            <a:noFill/>
          </a:ln>
        </p:spPr>
        <p:txBody>
          <a:bodyPr wrap="square" lIns="0" tIns="0" rIns="0" bIns="0" anchor="ctr">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w="15875">
                  <a:noFill/>
                  <a:round/>
                </a:ln>
                <a:solidFill>
                  <a:schemeClr val="accent1"/>
                </a:solidFill>
                <a:uLnTx/>
                <a:uFillTx/>
                <a:latin typeface="+mj-ea"/>
                <a:ea typeface="+mj-ea"/>
                <a:cs typeface="+mn-cs"/>
              </a:rPr>
              <a:t>28.6</a:t>
            </a:r>
            <a:r>
              <a:rPr kumimoji="1" lang="en-US" altLang="ja-JP" sz="1200" b="1" i="0" u="none" strike="noStrike" kern="1200" cap="none" spc="0" normalizeH="0" baseline="0" noProof="0" dirty="0">
                <a:ln w="15875">
                  <a:noFill/>
                  <a:round/>
                </a:ln>
                <a:solidFill>
                  <a:schemeClr val="accent1"/>
                </a:solidFill>
                <a:uLnTx/>
                <a:uFillTx/>
                <a:latin typeface="+mj-ea"/>
                <a:ea typeface="+mj-ea"/>
                <a:cs typeface="+mn-cs"/>
              </a:rPr>
              <a:t>%</a:t>
            </a:r>
            <a:endParaRPr kumimoji="1" lang="ja-JP" altLang="en-US" sz="3200" b="1" i="0" u="none" strike="noStrike" kern="1200" cap="none" spc="0" normalizeH="0" baseline="0" noProof="0" dirty="0">
              <a:ln w="15875">
                <a:noFill/>
                <a:round/>
              </a:ln>
              <a:solidFill>
                <a:schemeClr val="accent1"/>
              </a:solidFill>
              <a:uLnTx/>
              <a:uFillTx/>
              <a:latin typeface="+mj-ea"/>
              <a:ea typeface="+mj-ea"/>
              <a:cs typeface="+mn-cs"/>
            </a:endParaRPr>
          </a:p>
        </p:txBody>
      </p:sp>
      <p:sp>
        <p:nvSpPr>
          <p:cNvPr id="49" name="テキスト ボックス 8">
            <a:extLst>
              <a:ext uri="{FF2B5EF4-FFF2-40B4-BE49-F238E27FC236}">
                <a16:creationId xmlns:a16="http://schemas.microsoft.com/office/drawing/2014/main" id="{62254858-4329-6083-DD50-D39807AF29C6}"/>
              </a:ext>
            </a:extLst>
          </p:cNvPr>
          <p:cNvSpPr txBox="1"/>
          <p:nvPr/>
        </p:nvSpPr>
        <p:spPr>
          <a:xfrm>
            <a:off x="2964442" y="4851142"/>
            <a:ext cx="817074" cy="369332"/>
          </a:xfrm>
          <a:prstGeom prst="rect">
            <a:avLst/>
          </a:prstGeom>
          <a:noFill/>
          <a:ln w="15875">
            <a:noFill/>
          </a:ln>
        </p:spPr>
        <p:txBody>
          <a:bodyPr wrap="square" lIns="0" tIns="0" rIns="0" bIns="0" anchor="ctr">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w="15875">
                  <a:noFill/>
                  <a:round/>
                </a:ln>
                <a:solidFill>
                  <a:schemeClr val="accent1"/>
                </a:solidFill>
                <a:uLnTx/>
                <a:uFillTx/>
                <a:latin typeface="+mj-ea"/>
                <a:ea typeface="+mj-ea"/>
                <a:cs typeface="+mn-cs"/>
              </a:rPr>
              <a:t>34.8</a:t>
            </a:r>
            <a:r>
              <a:rPr kumimoji="1" lang="en-US" altLang="ja-JP" sz="1200" b="1" i="0" u="none" strike="noStrike" kern="1200" cap="none" spc="0" normalizeH="0" baseline="0" noProof="0" dirty="0">
                <a:ln w="15875">
                  <a:noFill/>
                  <a:round/>
                </a:ln>
                <a:solidFill>
                  <a:schemeClr val="accent1"/>
                </a:solidFill>
                <a:uLnTx/>
                <a:uFillTx/>
                <a:latin typeface="+mj-ea"/>
                <a:ea typeface="+mj-ea"/>
                <a:cs typeface="+mn-cs"/>
              </a:rPr>
              <a:t>%</a:t>
            </a:r>
            <a:endParaRPr kumimoji="1" lang="ja-JP" altLang="en-US" sz="3200" b="1" i="0" u="none" strike="noStrike" kern="1200" cap="none" spc="0" normalizeH="0" baseline="0" noProof="0" dirty="0">
              <a:ln w="15875">
                <a:noFill/>
                <a:round/>
              </a:ln>
              <a:solidFill>
                <a:schemeClr val="accent1"/>
              </a:solidFill>
              <a:uLnTx/>
              <a:uFillTx/>
              <a:latin typeface="+mj-ea"/>
              <a:ea typeface="+mj-ea"/>
              <a:cs typeface="+mn-cs"/>
            </a:endParaRPr>
          </a:p>
        </p:txBody>
      </p:sp>
      <p:graphicFrame>
        <p:nvGraphicFramePr>
          <p:cNvPr id="24" name="Chart 23">
            <a:extLst>
              <a:ext uri="{FF2B5EF4-FFF2-40B4-BE49-F238E27FC236}">
                <a16:creationId xmlns:a16="http://schemas.microsoft.com/office/drawing/2014/main" id="{A0DCA9CF-34EF-05BD-B646-90A4E8E13DB6}"/>
              </a:ext>
            </a:extLst>
          </p:cNvPr>
          <p:cNvGraphicFramePr/>
          <p:nvPr/>
        </p:nvGraphicFramePr>
        <p:xfrm>
          <a:off x="577021" y="5095905"/>
          <a:ext cx="3335996" cy="1079635"/>
        </p:xfrm>
        <a:graphic>
          <a:graphicData uri="http://schemas.openxmlformats.org/drawingml/2006/chart">
            <c:chart xmlns:c="http://schemas.openxmlformats.org/drawingml/2006/chart" xmlns:r="http://schemas.openxmlformats.org/officeDocument/2006/relationships" r:id="rId5"/>
          </a:graphicData>
        </a:graphic>
      </p:graphicFrame>
      <p:sp>
        <p:nvSpPr>
          <p:cNvPr id="50" name="Oval 49">
            <a:extLst>
              <a:ext uri="{FF2B5EF4-FFF2-40B4-BE49-F238E27FC236}">
                <a16:creationId xmlns:a16="http://schemas.microsoft.com/office/drawing/2014/main" id="{88FE0006-8EDF-B464-3006-FB4F21B34380}"/>
              </a:ext>
            </a:extLst>
          </p:cNvPr>
          <p:cNvSpPr/>
          <p:nvPr/>
        </p:nvSpPr>
        <p:spPr>
          <a:xfrm>
            <a:off x="1032313" y="5925703"/>
            <a:ext cx="88854" cy="888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1" name="Oval 50">
            <a:extLst>
              <a:ext uri="{FF2B5EF4-FFF2-40B4-BE49-F238E27FC236}">
                <a16:creationId xmlns:a16="http://schemas.microsoft.com/office/drawing/2014/main" id="{EED31520-D2EB-5AAD-C374-D2ADB2C5752F}"/>
              </a:ext>
            </a:extLst>
          </p:cNvPr>
          <p:cNvSpPr/>
          <p:nvPr/>
        </p:nvSpPr>
        <p:spPr>
          <a:xfrm>
            <a:off x="2588079" y="5662779"/>
            <a:ext cx="88854" cy="888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2" name="Oval 51">
            <a:extLst>
              <a:ext uri="{FF2B5EF4-FFF2-40B4-BE49-F238E27FC236}">
                <a16:creationId xmlns:a16="http://schemas.microsoft.com/office/drawing/2014/main" id="{8100ED78-6754-D49C-C0CD-950550FEA1E6}"/>
              </a:ext>
            </a:extLst>
          </p:cNvPr>
          <p:cNvSpPr/>
          <p:nvPr/>
        </p:nvSpPr>
        <p:spPr>
          <a:xfrm>
            <a:off x="3355993" y="5198990"/>
            <a:ext cx="90000" cy="9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3" name="Oval 52">
            <a:extLst>
              <a:ext uri="{FF2B5EF4-FFF2-40B4-BE49-F238E27FC236}">
                <a16:creationId xmlns:a16="http://schemas.microsoft.com/office/drawing/2014/main" id="{A5C8792C-F6F1-AB39-BA1F-052E1E9C76EE}"/>
              </a:ext>
            </a:extLst>
          </p:cNvPr>
          <p:cNvSpPr/>
          <p:nvPr/>
        </p:nvSpPr>
        <p:spPr>
          <a:xfrm>
            <a:off x="1700145" y="5824871"/>
            <a:ext cx="88854" cy="888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0" name="Rectangle 19">
            <a:extLst>
              <a:ext uri="{FF2B5EF4-FFF2-40B4-BE49-F238E27FC236}">
                <a16:creationId xmlns:a16="http://schemas.microsoft.com/office/drawing/2014/main" id="{CF115C59-4AEB-74A6-C185-98B2A41E1DDC}"/>
              </a:ext>
            </a:extLst>
          </p:cNvPr>
          <p:cNvSpPr/>
          <p:nvPr/>
        </p:nvSpPr>
        <p:spPr>
          <a:xfrm>
            <a:off x="0" y="0"/>
            <a:ext cx="12192000" cy="6858000"/>
          </a:xfrm>
          <a:prstGeom prst="rect">
            <a:avLst/>
          </a:prstGeom>
          <a:solidFill>
            <a:srgbClr val="F2F2F2">
              <a:alpha val="897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highlight>
                <a:srgbClr val="FFFF00"/>
              </a:highlight>
              <a:latin typeface="+mn-ea"/>
            </a:endParaRPr>
          </a:p>
        </p:txBody>
      </p:sp>
      <p:sp>
        <p:nvSpPr>
          <p:cNvPr id="21" name="テキスト ボックス 8">
            <a:extLst>
              <a:ext uri="{FF2B5EF4-FFF2-40B4-BE49-F238E27FC236}">
                <a16:creationId xmlns:a16="http://schemas.microsoft.com/office/drawing/2014/main" id="{02FFF9DD-ED97-5DE2-55BC-DEFD3382748F}"/>
              </a:ext>
            </a:extLst>
          </p:cNvPr>
          <p:cNvSpPr txBox="1"/>
          <p:nvPr/>
        </p:nvSpPr>
        <p:spPr>
          <a:xfrm>
            <a:off x="2332651" y="2478876"/>
            <a:ext cx="7526699" cy="2462213"/>
          </a:xfrm>
          <a:prstGeom prst="rect">
            <a:avLst/>
          </a:prstGeom>
          <a:noFill/>
        </p:spPr>
        <p:txBody>
          <a:bodyPr wrap="square" lIns="0" tIns="0" rIns="0" bIns="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ja-JP" altLang="en-US" sz="8000" b="1" dirty="0">
                <a:ln w="38100" cap="rnd">
                  <a:noFill/>
                </a:ln>
                <a:solidFill>
                  <a:schemeClr val="tx2"/>
                </a:solidFill>
                <a:latin typeface="+mj-ea"/>
                <a:ea typeface="+mj-ea"/>
              </a:rPr>
              <a:t>労働</a:t>
            </a:r>
            <a:r>
              <a:rPr kumimoji="1" lang="ja-JP" altLang="en-US" sz="8000" b="1" i="0" u="none" strike="noStrike" kern="1200" cap="none" spc="0" normalizeH="0" baseline="0" noProof="0" dirty="0">
                <a:ln w="38100" cap="rnd">
                  <a:noFill/>
                </a:ln>
                <a:solidFill>
                  <a:schemeClr val="tx2"/>
                </a:solidFill>
                <a:effectLst/>
                <a:uLnTx/>
                <a:uFillTx/>
                <a:latin typeface="+mj-ea"/>
                <a:ea typeface="+mj-ea"/>
                <a:cs typeface="+mn-cs"/>
              </a:rPr>
              <a:t>力不足の</a:t>
            </a:r>
            <a:endParaRPr kumimoji="1" lang="en-US" altLang="ja-JP" sz="8000" b="1" i="0" u="none" strike="noStrike" kern="1200" cap="none" spc="0" normalizeH="0" baseline="0" noProof="0" dirty="0">
              <a:ln w="38100" cap="rnd">
                <a:noFill/>
              </a:ln>
              <a:solidFill>
                <a:schemeClr val="tx2"/>
              </a:solidFill>
              <a:effectLst/>
              <a:uLnTx/>
              <a:uFillTx/>
              <a:latin typeface="+mj-ea"/>
              <a:ea typeface="+mj-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0" b="1" i="0" u="none" strike="noStrike" kern="1200" cap="none" spc="0" normalizeH="0" baseline="0" noProof="0" dirty="0">
                <a:ln w="38100" cap="rnd">
                  <a:noFill/>
                </a:ln>
                <a:solidFill>
                  <a:schemeClr val="tx2"/>
                </a:solidFill>
                <a:effectLst/>
                <a:uLnTx/>
                <a:uFillTx/>
                <a:latin typeface="+mj-ea"/>
                <a:ea typeface="+mj-ea"/>
                <a:cs typeface="+mn-cs"/>
              </a:rPr>
              <a:t>深刻化</a:t>
            </a:r>
            <a:endParaRPr kumimoji="1" lang="ja-JP" altLang="en-US" sz="6600" b="1" i="0" u="none" strike="noStrike" kern="1200" cap="none" spc="0" normalizeH="0" baseline="0" noProof="0" dirty="0">
              <a:ln w="38100" cap="rnd">
                <a:noFill/>
              </a:ln>
              <a:solidFill>
                <a:schemeClr val="tx2"/>
              </a:solidFill>
              <a:effectLst/>
              <a:uLnTx/>
              <a:uFillTx/>
              <a:latin typeface="+mj-ea"/>
              <a:ea typeface="+mj-ea"/>
              <a:cs typeface="+mn-cs"/>
            </a:endParaRPr>
          </a:p>
        </p:txBody>
      </p:sp>
    </p:spTree>
    <p:extLst>
      <p:ext uri="{BB962C8B-B14F-4D97-AF65-F5344CB8AC3E}">
        <p14:creationId xmlns:p14="http://schemas.microsoft.com/office/powerpoint/2010/main" val="17851847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C8722F99-4843-66F1-AA5C-6014C477F829}"/>
              </a:ext>
            </a:extLst>
          </p:cNvPr>
          <p:cNvSpPr/>
          <p:nvPr/>
        </p:nvSpPr>
        <p:spPr>
          <a:xfrm>
            <a:off x="7948067" y="2570834"/>
            <a:ext cx="3323814" cy="3043754"/>
          </a:xfrm>
          <a:prstGeom prst="roundRect">
            <a:avLst>
              <a:gd name="adj" fmla="val 2025"/>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 name="Title 1">
            <a:extLst>
              <a:ext uri="{FF2B5EF4-FFF2-40B4-BE49-F238E27FC236}">
                <a16:creationId xmlns:a16="http://schemas.microsoft.com/office/drawing/2014/main" id="{F5970277-AC4D-0F4D-1723-9E278418D6AE}"/>
              </a:ext>
            </a:extLst>
          </p:cNvPr>
          <p:cNvSpPr>
            <a:spLocks noGrp="1"/>
          </p:cNvSpPr>
          <p:nvPr>
            <p:ph type="title"/>
          </p:nvPr>
        </p:nvSpPr>
        <p:spPr/>
        <p:txBody>
          <a:bodyPr/>
          <a:lstStyle/>
          <a:p>
            <a:r>
              <a:rPr lang="ja-JP" altLang="en-US"/>
              <a:t>社員の年齢構成</a:t>
            </a:r>
          </a:p>
        </p:txBody>
      </p:sp>
      <p:sp>
        <p:nvSpPr>
          <p:cNvPr id="3" name="Text Placeholder 2">
            <a:extLst>
              <a:ext uri="{FF2B5EF4-FFF2-40B4-BE49-F238E27FC236}">
                <a16:creationId xmlns:a16="http://schemas.microsoft.com/office/drawing/2014/main" id="{54876E06-4E4A-61CB-06E1-408B970F5145}"/>
              </a:ext>
            </a:extLst>
          </p:cNvPr>
          <p:cNvSpPr>
            <a:spLocks noGrp="1"/>
          </p:cNvSpPr>
          <p:nvPr>
            <p:ph type="body" sz="quarter" idx="10"/>
          </p:nvPr>
        </p:nvSpPr>
        <p:spPr/>
        <p:txBody>
          <a:bodyPr/>
          <a:lstStyle/>
          <a:p>
            <a:r>
              <a:rPr lang="en-US"/>
              <a:t>#03-1 What is Gemba Roundtable?</a:t>
            </a:r>
            <a:endParaRPr lang="en-JP"/>
          </a:p>
        </p:txBody>
      </p:sp>
      <p:sp>
        <p:nvSpPr>
          <p:cNvPr id="5" name="テキスト ボックス 21">
            <a:extLst>
              <a:ext uri="{FF2B5EF4-FFF2-40B4-BE49-F238E27FC236}">
                <a16:creationId xmlns:a16="http://schemas.microsoft.com/office/drawing/2014/main" id="{D2FA3DD2-A190-4098-A946-CB6A6C9D720E}"/>
              </a:ext>
            </a:extLst>
          </p:cNvPr>
          <p:cNvSpPr txBox="1"/>
          <p:nvPr/>
        </p:nvSpPr>
        <p:spPr>
          <a:xfrm>
            <a:off x="674806" y="6129938"/>
            <a:ext cx="7333558" cy="123111"/>
          </a:xfrm>
          <a:prstGeom prst="rect">
            <a:avLst/>
          </a:prstGeom>
          <a:noFill/>
        </p:spPr>
        <p:txBody>
          <a:bodyPr wrap="square" lIns="0" tIns="0" rIns="0" bIns="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effectLst/>
                <a:uLnTx/>
                <a:uFillTx/>
                <a:latin typeface="+mn-ea"/>
                <a:ea typeface="+mn-ea"/>
                <a:cs typeface="+mn-cs"/>
              </a:rPr>
              <a:t>出典：</a:t>
            </a:r>
            <a:r>
              <a:rPr kumimoji="1" lang="en-US" altLang="ja-JP" sz="800" b="0" i="0" u="none" strike="noStrike" kern="1200" cap="none" spc="0" normalizeH="0" baseline="0" noProof="0">
                <a:ln>
                  <a:noFill/>
                </a:ln>
                <a:effectLst/>
                <a:uLnTx/>
                <a:uFillTx/>
                <a:latin typeface="+mn-ea"/>
                <a:ea typeface="+mn-ea"/>
                <a:cs typeface="+mn-cs"/>
              </a:rPr>
              <a:t>2022</a:t>
            </a:r>
            <a:r>
              <a:rPr kumimoji="1" lang="ja-JP" altLang="en-US" sz="800" b="0" i="0" u="none" strike="noStrike" kern="1200" cap="none" spc="0" normalizeH="0" baseline="0" noProof="0">
                <a:ln>
                  <a:noFill/>
                </a:ln>
                <a:effectLst/>
                <a:uLnTx/>
                <a:uFillTx/>
                <a:latin typeface="+mn-ea"/>
                <a:ea typeface="+mn-ea"/>
                <a:cs typeface="+mn-cs"/>
              </a:rPr>
              <a:t>年</a:t>
            </a:r>
            <a:r>
              <a:rPr kumimoji="1" lang="en-US" altLang="ja-JP" sz="800" b="0" i="0" u="none" strike="noStrike" kern="1200" cap="none" spc="0" normalizeH="0" baseline="0" noProof="0">
                <a:ln>
                  <a:noFill/>
                </a:ln>
                <a:effectLst/>
                <a:uLnTx/>
                <a:uFillTx/>
                <a:latin typeface="+mn-ea"/>
                <a:ea typeface="+mn-ea"/>
                <a:cs typeface="+mn-cs"/>
              </a:rPr>
              <a:t>10</a:t>
            </a:r>
            <a:r>
              <a:rPr kumimoji="1" lang="ja-JP" altLang="en-US" sz="800" b="0" i="0" u="none" strike="noStrike" kern="1200" cap="none" spc="0" normalizeH="0" baseline="0" noProof="0">
                <a:ln>
                  <a:noFill/>
                </a:ln>
                <a:effectLst/>
                <a:uLnTx/>
                <a:uFillTx/>
                <a:latin typeface="+mn-ea"/>
                <a:ea typeface="+mn-ea"/>
                <a:cs typeface="+mn-cs"/>
              </a:rPr>
              <a:t>月 日本人口データ（総務省統計局：</a:t>
            </a:r>
            <a:r>
              <a:rPr kumimoji="1" lang="ja-JP" altLang="en-US" sz="800" b="0" i="0" u="none" strike="noStrike" kern="1200" cap="none" spc="0" normalizeH="0" baseline="0" noProof="0">
                <a:ln>
                  <a:noFill/>
                </a:ln>
                <a:solidFill>
                  <a:schemeClr val="accent1"/>
                </a:solidFill>
                <a:effectLst/>
                <a:uLnTx/>
                <a:uFillTx/>
                <a:latin typeface="+mn-ea"/>
                <a:ea typeface="+mn-ea"/>
                <a:cs typeface="+mn-cs"/>
                <a:hlinkClick r:id="rId3">
                  <a:extLst>
                    <a:ext uri="{A12FA001-AC4F-418D-AE19-62706E023703}">
                      <ahyp:hlinkClr xmlns:ahyp="http://schemas.microsoft.com/office/drawing/2018/hyperlinkcolor" val="tx"/>
                    </a:ext>
                  </a:extLst>
                </a:hlinkClick>
              </a:rPr>
              <a:t>統計表</a:t>
            </a:r>
            <a:r>
              <a:rPr kumimoji="1" lang="ja-JP" altLang="en-US" sz="800" b="0" i="0" u="none" strike="noStrike" kern="1200" cap="none" spc="0" normalizeH="0" baseline="0" noProof="0">
                <a:ln>
                  <a:noFill/>
                </a:ln>
                <a:effectLst/>
                <a:uLnTx/>
                <a:uFillTx/>
                <a:latin typeface="+mn-ea"/>
                <a:ea typeface="+mn-ea"/>
                <a:cs typeface="+mn-cs"/>
              </a:rPr>
              <a:t>） </a:t>
            </a:r>
            <a:r>
              <a:rPr kumimoji="1" lang="en-US" altLang="ja-JP" sz="800" b="0" i="0" u="none" strike="noStrike" kern="1200" cap="none" spc="0" normalizeH="0" baseline="0" noProof="0">
                <a:ln>
                  <a:noFill/>
                </a:ln>
                <a:effectLst/>
                <a:uLnTx/>
                <a:uFillTx/>
                <a:latin typeface="+mn-ea"/>
                <a:ea typeface="+mn-ea"/>
                <a:cs typeface="+mn-cs"/>
              </a:rPr>
              <a:t>/ 15-64</a:t>
            </a:r>
            <a:r>
              <a:rPr kumimoji="1" lang="ja-JP" altLang="en-US" sz="800" b="0" i="0" u="none" strike="noStrike" kern="1200" cap="none" spc="0" normalizeH="0" baseline="0" noProof="0">
                <a:ln>
                  <a:noFill/>
                </a:ln>
                <a:effectLst/>
                <a:uLnTx/>
                <a:uFillTx/>
                <a:latin typeface="+mn-ea"/>
                <a:ea typeface="+mn-ea"/>
                <a:cs typeface="+mn-cs"/>
              </a:rPr>
              <a:t>歳の合計を</a:t>
            </a:r>
            <a:r>
              <a:rPr kumimoji="1" lang="en-US" altLang="ja-JP" sz="800" b="0" i="0" u="none" strike="noStrike" kern="1200" cap="none" spc="0" normalizeH="0" baseline="0" noProof="0">
                <a:ln>
                  <a:noFill/>
                </a:ln>
                <a:effectLst/>
                <a:uLnTx/>
                <a:uFillTx/>
                <a:latin typeface="+mn-ea"/>
                <a:ea typeface="+mn-ea"/>
                <a:cs typeface="+mn-cs"/>
              </a:rPr>
              <a:t>100%</a:t>
            </a:r>
            <a:r>
              <a:rPr kumimoji="1" lang="ja-JP" altLang="en-US" sz="800" b="0" i="0" u="none" strike="noStrike" kern="1200" cap="none" spc="0" normalizeH="0" baseline="0" noProof="0">
                <a:ln>
                  <a:noFill/>
                </a:ln>
                <a:effectLst/>
                <a:uLnTx/>
                <a:uFillTx/>
                <a:latin typeface="+mn-ea"/>
                <a:ea typeface="+mn-ea"/>
                <a:cs typeface="+mn-cs"/>
              </a:rPr>
              <a:t>とした時のパーセンテージ</a:t>
            </a:r>
          </a:p>
        </p:txBody>
      </p:sp>
      <p:sp>
        <p:nvSpPr>
          <p:cNvPr id="8" name="テキスト ボックス 2">
            <a:extLst>
              <a:ext uri="{FF2B5EF4-FFF2-40B4-BE49-F238E27FC236}">
                <a16:creationId xmlns:a16="http://schemas.microsoft.com/office/drawing/2014/main" id="{3B2E6411-86AD-0E81-2264-54E05F6CCCD1}"/>
              </a:ext>
            </a:extLst>
          </p:cNvPr>
          <p:cNvSpPr txBox="1"/>
          <p:nvPr/>
        </p:nvSpPr>
        <p:spPr>
          <a:xfrm>
            <a:off x="8144936" y="2840013"/>
            <a:ext cx="2964260" cy="255454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a:ln>
                  <a:noFill/>
                </a:ln>
                <a:solidFill>
                  <a:schemeClr val="tx2"/>
                </a:solidFill>
                <a:effectLst/>
                <a:uLnTx/>
                <a:uFillTx/>
                <a:latin typeface="+mj-ea"/>
                <a:ea typeface="+mj-ea"/>
                <a:cs typeface="+mn-cs"/>
              </a:rPr>
              <a:t>想定される変化と対応</a:t>
            </a:r>
            <a:endParaRPr kumimoji="1" lang="en-US" altLang="ja-JP" sz="1600" b="1" i="0" u="none" strike="noStrike" kern="1200" cap="none" spc="0" normalizeH="0" baseline="0" noProof="0" dirty="0">
              <a:ln>
                <a:noFill/>
              </a:ln>
              <a:solidFill>
                <a:schemeClr val="tx2"/>
              </a:solidFill>
              <a:effectLst/>
              <a:uLnTx/>
              <a:uFillTx/>
              <a:latin typeface="+mj-ea"/>
              <a:ea typeface="+mj-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600" b="1" i="0" u="none" strike="noStrike" kern="1200" cap="none" spc="0" normalizeH="0" baseline="0" noProof="0" dirty="0">
              <a:ln>
                <a:noFill/>
              </a:ln>
              <a:effectLst/>
              <a:uLnTx/>
              <a:uFillTx/>
              <a:latin typeface="+mj-ea"/>
              <a:ea typeface="+mj-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600" b="1">
                <a:solidFill>
                  <a:schemeClr val="bg1"/>
                </a:solidFill>
                <a:latin typeface="+mj-ea"/>
                <a:ea typeface="+mj-ea"/>
              </a:rPr>
              <a:t>・</a:t>
            </a:r>
            <a:r>
              <a:rPr kumimoji="1" lang="ja-JP" altLang="en-US" sz="1600" b="1" i="0" u="none" strike="noStrike" kern="1200" cap="none" spc="0" normalizeH="0" baseline="0" noProof="0">
                <a:ln>
                  <a:noFill/>
                </a:ln>
                <a:solidFill>
                  <a:schemeClr val="bg1"/>
                </a:solidFill>
                <a:effectLst/>
                <a:uLnTx/>
                <a:uFillTx/>
                <a:latin typeface="+mj-ea"/>
                <a:ea typeface="+mj-ea"/>
                <a:cs typeface="+mn-cs"/>
              </a:rPr>
              <a:t>ベテラン層</a:t>
            </a:r>
            <a:r>
              <a:rPr lang="ja-JP" altLang="en-US" sz="1600" b="1">
                <a:solidFill>
                  <a:schemeClr val="bg1"/>
                </a:solidFill>
                <a:latin typeface="+mj-ea"/>
                <a:ea typeface="+mj-ea"/>
              </a:rPr>
              <a:t>の卒業</a:t>
            </a:r>
            <a:r>
              <a:rPr kumimoji="1" lang="ja-JP" altLang="en-US" sz="1600" b="1" i="0" u="none" strike="noStrike" kern="1200" cap="none" spc="0" normalizeH="0" baseline="0" noProof="0">
                <a:ln>
                  <a:noFill/>
                </a:ln>
                <a:solidFill>
                  <a:schemeClr val="bg1"/>
                </a:solidFill>
                <a:effectLst/>
                <a:uLnTx/>
                <a:uFillTx/>
                <a:latin typeface="+mj-ea"/>
                <a:ea typeface="+mj-ea"/>
                <a:cs typeface="+mn-cs"/>
              </a:rPr>
              <a:t>・高齢化</a:t>
            </a:r>
            <a:endParaRPr kumimoji="1" lang="en-US" altLang="ja-JP" sz="1600" b="1" i="0" u="none" strike="noStrike" kern="1200" cap="none" spc="0" normalizeH="0" baseline="0" noProof="0" dirty="0">
              <a:ln>
                <a:noFill/>
              </a:ln>
              <a:solidFill>
                <a:schemeClr val="bg1"/>
              </a:solidFill>
              <a:effectLst/>
              <a:uLnTx/>
              <a:uFillTx/>
              <a:latin typeface="+mj-ea"/>
              <a:ea typeface="+mj-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a:ln>
                  <a:noFill/>
                </a:ln>
                <a:solidFill>
                  <a:schemeClr val="bg1"/>
                </a:solidFill>
                <a:effectLst/>
                <a:uLnTx/>
                <a:uFillTx/>
                <a:latin typeface="+mj-ea"/>
                <a:ea typeface="+mj-ea"/>
                <a:cs typeface="+mn-cs"/>
              </a:rPr>
              <a:t>　→</a:t>
            </a:r>
            <a:r>
              <a:rPr kumimoji="1" lang="en-US" altLang="ja-JP" sz="1600" b="1" i="0" u="none" strike="noStrike" kern="1200" cap="none" spc="0" normalizeH="0" baseline="0" noProof="0" dirty="0">
                <a:ln>
                  <a:noFill/>
                </a:ln>
                <a:solidFill>
                  <a:schemeClr val="bg1"/>
                </a:solidFill>
                <a:effectLst/>
                <a:uLnTx/>
                <a:uFillTx/>
                <a:latin typeface="+mj-ea"/>
                <a:ea typeface="+mj-ea"/>
                <a:cs typeface="+mn-cs"/>
              </a:rPr>
              <a:t> </a:t>
            </a:r>
            <a:r>
              <a:rPr kumimoji="1" lang="ja-JP" altLang="en-US" sz="1600" b="1" i="0" u="none" strike="noStrike" kern="1200" cap="none" spc="0" normalizeH="0" baseline="0" noProof="0">
                <a:ln>
                  <a:noFill/>
                </a:ln>
                <a:solidFill>
                  <a:schemeClr val="bg1"/>
                </a:solidFill>
                <a:effectLst/>
                <a:uLnTx/>
                <a:uFillTx/>
                <a:latin typeface="+mj-ea"/>
                <a:ea typeface="+mj-ea"/>
                <a:cs typeface="+mn-cs"/>
              </a:rPr>
              <a:t>技術継承</a:t>
            </a:r>
            <a:endParaRPr kumimoji="1" lang="en-US" altLang="ja-JP" sz="1600" b="1" i="0" u="none" strike="noStrike" kern="1200" cap="none" spc="0" normalizeH="0" baseline="0" noProof="0" dirty="0">
              <a:ln>
                <a:noFill/>
              </a:ln>
              <a:solidFill>
                <a:schemeClr val="bg1"/>
              </a:solidFill>
              <a:effectLst/>
              <a:uLnTx/>
              <a:uFillTx/>
              <a:latin typeface="+mj-ea"/>
              <a:ea typeface="+mj-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600" b="1" i="0" u="none" strike="noStrike" kern="1200" cap="none" spc="0" normalizeH="0" baseline="0" noProof="0" dirty="0">
              <a:ln>
                <a:noFill/>
              </a:ln>
              <a:solidFill>
                <a:schemeClr val="bg1"/>
              </a:solidFill>
              <a:effectLst/>
              <a:uLnTx/>
              <a:uFillTx/>
              <a:latin typeface="+mj-ea"/>
              <a:ea typeface="+mj-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600" b="1">
                <a:solidFill>
                  <a:schemeClr val="bg1"/>
                </a:solidFill>
                <a:latin typeface="+mj-ea"/>
                <a:ea typeface="+mj-ea"/>
              </a:rPr>
              <a:t>・中堅層の重要性の高まり</a:t>
            </a:r>
            <a:endParaRPr lang="en-US" altLang="ja-JP" sz="1600" b="1" dirty="0">
              <a:solidFill>
                <a:schemeClr val="bg1"/>
              </a:solidFill>
              <a:latin typeface="+mj-ea"/>
              <a:ea typeface="+mj-ea"/>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600" b="1">
                <a:solidFill>
                  <a:schemeClr val="bg1"/>
                </a:solidFill>
                <a:latin typeface="+mj-ea"/>
                <a:ea typeface="+mj-ea"/>
              </a:rPr>
              <a:t>　→定着率の向上</a:t>
            </a:r>
            <a:endParaRPr lang="en-US" altLang="ja-JP" sz="1600" b="1" dirty="0">
              <a:solidFill>
                <a:schemeClr val="bg1"/>
              </a:solidFill>
              <a:latin typeface="+mj-ea"/>
              <a:ea typeface="+mj-ea"/>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1600" b="1" dirty="0">
              <a:solidFill>
                <a:schemeClr val="bg1"/>
              </a:solidFill>
              <a:latin typeface="+mj-ea"/>
              <a:ea typeface="+mj-ea"/>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600" b="1">
                <a:solidFill>
                  <a:schemeClr val="bg1"/>
                </a:solidFill>
                <a:latin typeface="+mj-ea"/>
                <a:ea typeface="+mj-ea"/>
              </a:rPr>
              <a:t>・流動性の高まり</a:t>
            </a:r>
            <a:endParaRPr lang="en-US" altLang="ja-JP" sz="1600" b="1" dirty="0">
              <a:solidFill>
                <a:schemeClr val="bg1"/>
              </a:solidFill>
              <a:latin typeface="+mj-ea"/>
              <a:ea typeface="+mj-ea"/>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a:ln>
                  <a:noFill/>
                </a:ln>
                <a:solidFill>
                  <a:schemeClr val="bg1"/>
                </a:solidFill>
                <a:effectLst/>
                <a:uLnTx/>
                <a:uFillTx/>
                <a:latin typeface="+mj-ea"/>
                <a:ea typeface="+mj-ea"/>
                <a:cs typeface="+mn-cs"/>
              </a:rPr>
              <a:t>　→</a:t>
            </a:r>
            <a:r>
              <a:rPr kumimoji="1" lang="en-US" altLang="ja-JP" sz="1600" b="1" i="0" u="none" strike="noStrike" kern="1200" cap="none" spc="0" normalizeH="0" baseline="0" noProof="0" dirty="0">
                <a:ln>
                  <a:noFill/>
                </a:ln>
                <a:solidFill>
                  <a:schemeClr val="bg1"/>
                </a:solidFill>
                <a:effectLst/>
                <a:uLnTx/>
                <a:uFillTx/>
                <a:latin typeface="+mj-ea"/>
                <a:ea typeface="+mj-ea"/>
                <a:cs typeface="+mn-cs"/>
              </a:rPr>
              <a:t> </a:t>
            </a:r>
            <a:r>
              <a:rPr kumimoji="1" lang="ja-JP" altLang="en-US" sz="1600" b="1" i="0" u="none" strike="noStrike" kern="1200" cap="none" spc="0" normalizeH="0" baseline="0" noProof="0">
                <a:ln>
                  <a:noFill/>
                </a:ln>
                <a:solidFill>
                  <a:schemeClr val="bg1"/>
                </a:solidFill>
                <a:effectLst/>
                <a:uLnTx/>
                <a:uFillTx/>
                <a:latin typeface="+mj-ea"/>
                <a:ea typeface="+mj-ea"/>
                <a:cs typeface="+mn-cs"/>
              </a:rPr>
              <a:t>入れ替え前提の働き方</a:t>
            </a:r>
            <a:endParaRPr kumimoji="1" lang="en-US" altLang="ja-JP" sz="1600" b="1" i="0" u="none" strike="noStrike" kern="1200" cap="none" spc="0" normalizeH="0" baseline="0" noProof="0" dirty="0">
              <a:ln>
                <a:noFill/>
              </a:ln>
              <a:solidFill>
                <a:schemeClr val="bg1"/>
              </a:solidFill>
              <a:effectLst/>
              <a:uLnTx/>
              <a:uFillTx/>
              <a:latin typeface="+mj-ea"/>
              <a:ea typeface="+mj-ea"/>
              <a:cs typeface="+mn-cs"/>
            </a:endParaRPr>
          </a:p>
        </p:txBody>
      </p:sp>
      <p:graphicFrame>
        <p:nvGraphicFramePr>
          <p:cNvPr id="11" name="Chart 10">
            <a:extLst>
              <a:ext uri="{FF2B5EF4-FFF2-40B4-BE49-F238E27FC236}">
                <a16:creationId xmlns:a16="http://schemas.microsoft.com/office/drawing/2014/main" id="{00470580-DDCD-5F5E-EA8E-123846368FAA}"/>
              </a:ext>
            </a:extLst>
          </p:cNvPr>
          <p:cNvGraphicFramePr/>
          <p:nvPr>
            <p:extLst>
              <p:ext uri="{D42A27DB-BD31-4B8C-83A1-F6EECF244321}">
                <p14:modId xmlns:p14="http://schemas.microsoft.com/office/powerpoint/2010/main" val="3459589655"/>
              </p:ext>
            </p:extLst>
          </p:nvPr>
        </p:nvGraphicFramePr>
        <p:xfrm>
          <a:off x="980263" y="2570834"/>
          <a:ext cx="6424789" cy="3524921"/>
        </p:xfrm>
        <a:graphic>
          <a:graphicData uri="http://schemas.openxmlformats.org/drawingml/2006/chart">
            <c:chart xmlns:c="http://schemas.openxmlformats.org/drawingml/2006/chart" xmlns:r="http://schemas.openxmlformats.org/officeDocument/2006/relationships" r:id="rId4"/>
          </a:graphicData>
        </a:graphic>
      </p:graphicFrame>
      <p:sp>
        <p:nvSpPr>
          <p:cNvPr id="12" name="テキスト ボックス 21">
            <a:extLst>
              <a:ext uri="{FF2B5EF4-FFF2-40B4-BE49-F238E27FC236}">
                <a16:creationId xmlns:a16="http://schemas.microsoft.com/office/drawing/2014/main" id="{C897CD4D-7667-F324-FBAC-D43C9E49FD6E}"/>
              </a:ext>
            </a:extLst>
          </p:cNvPr>
          <p:cNvSpPr txBox="1"/>
          <p:nvPr/>
        </p:nvSpPr>
        <p:spPr>
          <a:xfrm>
            <a:off x="999104" y="2408701"/>
            <a:ext cx="287680" cy="123111"/>
          </a:xfrm>
          <a:prstGeom prst="rect">
            <a:avLst/>
          </a:prstGeom>
          <a:noFill/>
        </p:spPr>
        <p:txBody>
          <a:bodyPr wrap="square" lIns="0" tIns="0" rIns="0" bIns="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effectLst/>
                <a:uLnTx/>
                <a:uFillTx/>
                <a:latin typeface="+mn-ea"/>
                <a:ea typeface="+mn-ea"/>
                <a:cs typeface="+mn-cs"/>
              </a:rPr>
              <a:t>（</a:t>
            </a:r>
            <a:r>
              <a:rPr kumimoji="1" lang="en-US" altLang="ja-JP" sz="800" b="0" i="0" u="none" strike="noStrike" kern="1200" cap="none" spc="0" normalizeH="0" baseline="0" noProof="0">
                <a:ln>
                  <a:noFill/>
                </a:ln>
                <a:effectLst/>
                <a:uLnTx/>
                <a:uFillTx/>
                <a:latin typeface="+mn-ea"/>
                <a:ea typeface="+mn-ea"/>
                <a:cs typeface="+mn-cs"/>
              </a:rPr>
              <a:t>%</a:t>
            </a:r>
            <a:r>
              <a:rPr kumimoji="1" lang="ja-JP" altLang="en-US" sz="800" b="0" i="0" u="none" strike="noStrike" kern="1200" cap="none" spc="0" normalizeH="0" baseline="0" noProof="0">
                <a:ln>
                  <a:noFill/>
                </a:ln>
                <a:effectLst/>
                <a:uLnTx/>
                <a:uFillTx/>
                <a:latin typeface="+mn-ea"/>
                <a:ea typeface="+mn-ea"/>
              </a:rPr>
              <a:t>）</a:t>
            </a:r>
          </a:p>
        </p:txBody>
      </p:sp>
      <p:sp>
        <p:nvSpPr>
          <p:cNvPr id="15" name="テキスト ボックス 16">
            <a:extLst>
              <a:ext uri="{FF2B5EF4-FFF2-40B4-BE49-F238E27FC236}">
                <a16:creationId xmlns:a16="http://schemas.microsoft.com/office/drawing/2014/main" id="{15A11A55-CAE5-1C4F-70E4-2C8A0CBF143E}"/>
              </a:ext>
            </a:extLst>
          </p:cNvPr>
          <p:cNvSpPr txBox="1"/>
          <p:nvPr/>
        </p:nvSpPr>
        <p:spPr>
          <a:xfrm>
            <a:off x="1036836" y="1788587"/>
            <a:ext cx="10097998" cy="325345"/>
          </a:xfrm>
          <a:prstGeom prst="rect">
            <a:avLst/>
          </a:prstGeom>
          <a:noFill/>
        </p:spPr>
        <p:txBody>
          <a:bodyPr wrap="square" lIns="0" tIns="0" rIns="0" bIns="0" rtlCol="0">
            <a:spAutoFit/>
          </a:bodyPr>
          <a:lstStyle/>
          <a:p>
            <a:pPr algn="ctr">
              <a:lnSpc>
                <a:spcPct val="110000"/>
              </a:lnSpc>
            </a:pPr>
            <a:r>
              <a:rPr lang="ja-JP" altLang="en-US" sz="2000" b="1">
                <a:latin typeface="+mj-ea"/>
                <a:ea typeface="+mj-ea"/>
              </a:rPr>
              <a:t>現在の状況から見えてくることは？</a:t>
            </a:r>
          </a:p>
        </p:txBody>
      </p:sp>
      <p:sp>
        <p:nvSpPr>
          <p:cNvPr id="7" name="正方形/長方形 4">
            <a:extLst>
              <a:ext uri="{FF2B5EF4-FFF2-40B4-BE49-F238E27FC236}">
                <a16:creationId xmlns:a16="http://schemas.microsoft.com/office/drawing/2014/main" id="{9516A3C2-E75F-F1AE-9E6F-049BF4E909A1}"/>
              </a:ext>
            </a:extLst>
          </p:cNvPr>
          <p:cNvSpPr/>
          <p:nvPr/>
        </p:nvSpPr>
        <p:spPr>
          <a:xfrm>
            <a:off x="8144936" y="292692"/>
            <a:ext cx="3613574" cy="860380"/>
          </a:xfrm>
          <a:prstGeom prst="rect">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gn="ctr">
              <a:spcAft>
                <a:spcPts val="600"/>
              </a:spcAft>
            </a:pPr>
            <a:r>
              <a:rPr lang="ja-JP" altLang="en-US" sz="1600">
                <a:solidFill>
                  <a:schemeClr val="bg1"/>
                </a:solidFill>
                <a:latin typeface="+mn-ea"/>
              </a:rPr>
              <a:t>自社に合わせて</a:t>
            </a:r>
            <a:r>
              <a:rPr kumimoji="1" lang="ja-JP" altLang="en-US" sz="1600">
                <a:solidFill>
                  <a:schemeClr val="bg1"/>
                </a:solidFill>
                <a:latin typeface="+mn-ea"/>
              </a:rPr>
              <a:t>ご編集ください</a:t>
            </a:r>
            <a:endParaRPr kumimoji="1" lang="ja-JP" altLang="en-US" sz="1600" dirty="0">
              <a:solidFill>
                <a:schemeClr val="bg1"/>
              </a:solidFill>
              <a:latin typeface="+mn-ea"/>
            </a:endParaRPr>
          </a:p>
        </p:txBody>
      </p:sp>
    </p:spTree>
    <p:extLst>
      <p:ext uri="{BB962C8B-B14F-4D97-AF65-F5344CB8AC3E}">
        <p14:creationId xmlns:p14="http://schemas.microsoft.com/office/powerpoint/2010/main" val="16642542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70277-AC4D-0F4D-1723-9E278418D6AE}"/>
              </a:ext>
            </a:extLst>
          </p:cNvPr>
          <p:cNvSpPr>
            <a:spLocks noGrp="1"/>
          </p:cNvSpPr>
          <p:nvPr>
            <p:ph type="title"/>
          </p:nvPr>
        </p:nvSpPr>
        <p:spPr/>
        <p:txBody>
          <a:bodyPr/>
          <a:lstStyle/>
          <a:p>
            <a:r>
              <a:rPr lang="ja-JP" altLang="en-US"/>
              <a:t>私たちの</a:t>
            </a:r>
            <a:r>
              <a:rPr lang="en-US" altLang="ja-JP"/>
              <a:t>2040</a:t>
            </a:r>
            <a:r>
              <a:rPr lang="ja-JP" altLang="en-US"/>
              <a:t>年</a:t>
            </a:r>
          </a:p>
        </p:txBody>
      </p:sp>
      <p:sp>
        <p:nvSpPr>
          <p:cNvPr id="3" name="Text Placeholder 2">
            <a:extLst>
              <a:ext uri="{FF2B5EF4-FFF2-40B4-BE49-F238E27FC236}">
                <a16:creationId xmlns:a16="http://schemas.microsoft.com/office/drawing/2014/main" id="{54876E06-4E4A-61CB-06E1-408B970F5145}"/>
              </a:ext>
            </a:extLst>
          </p:cNvPr>
          <p:cNvSpPr>
            <a:spLocks noGrp="1"/>
          </p:cNvSpPr>
          <p:nvPr>
            <p:ph type="body" sz="quarter" idx="10"/>
          </p:nvPr>
        </p:nvSpPr>
        <p:spPr/>
        <p:txBody>
          <a:bodyPr/>
          <a:lstStyle/>
          <a:p>
            <a:r>
              <a:rPr lang="en-US"/>
              <a:t>#03-1 What is Gemba Roundtable?</a:t>
            </a:r>
            <a:endParaRPr lang="en-JP"/>
          </a:p>
        </p:txBody>
      </p:sp>
      <p:sp>
        <p:nvSpPr>
          <p:cNvPr id="6" name="テキスト ボックス 16">
            <a:extLst>
              <a:ext uri="{FF2B5EF4-FFF2-40B4-BE49-F238E27FC236}">
                <a16:creationId xmlns:a16="http://schemas.microsoft.com/office/drawing/2014/main" id="{35D83EB2-4CB0-90C6-66E5-AEB8E03DDADB}"/>
              </a:ext>
            </a:extLst>
          </p:cNvPr>
          <p:cNvSpPr txBox="1"/>
          <p:nvPr/>
        </p:nvSpPr>
        <p:spPr>
          <a:xfrm>
            <a:off x="1036836" y="2241521"/>
            <a:ext cx="10097998" cy="1062278"/>
          </a:xfrm>
          <a:prstGeom prst="rect">
            <a:avLst/>
          </a:prstGeom>
          <a:noFill/>
        </p:spPr>
        <p:txBody>
          <a:bodyPr wrap="square" lIns="0" tIns="0" rIns="0" bIns="0" rtlCol="0">
            <a:spAutoFit/>
          </a:bodyPr>
          <a:lstStyle/>
          <a:p>
            <a:pPr algn="ctr">
              <a:lnSpc>
                <a:spcPct val="110000"/>
              </a:lnSpc>
            </a:pPr>
            <a:r>
              <a:rPr lang="ja-JP" altLang="en-US" sz="3200" b="1">
                <a:latin typeface="+mj-ea"/>
                <a:ea typeface="+mj-ea"/>
              </a:rPr>
              <a:t>劇的な社員構成の変化の中で</a:t>
            </a:r>
          </a:p>
          <a:p>
            <a:pPr algn="ctr">
              <a:lnSpc>
                <a:spcPct val="110000"/>
              </a:lnSpc>
            </a:pPr>
            <a:r>
              <a:rPr lang="ja-JP" altLang="en-US" sz="3200" b="1">
                <a:latin typeface="+mj-ea"/>
                <a:ea typeface="+mj-ea"/>
              </a:rPr>
              <a:t>仕事をしていくことになる</a:t>
            </a:r>
          </a:p>
        </p:txBody>
      </p:sp>
      <p:grpSp>
        <p:nvGrpSpPr>
          <p:cNvPr id="16" name="Group 15">
            <a:extLst>
              <a:ext uri="{FF2B5EF4-FFF2-40B4-BE49-F238E27FC236}">
                <a16:creationId xmlns:a16="http://schemas.microsoft.com/office/drawing/2014/main" id="{C901EC55-0174-8913-C661-76FD55BC3575}"/>
              </a:ext>
            </a:extLst>
          </p:cNvPr>
          <p:cNvGrpSpPr/>
          <p:nvPr/>
        </p:nvGrpSpPr>
        <p:grpSpPr>
          <a:xfrm>
            <a:off x="925118" y="3868561"/>
            <a:ext cx="1855791" cy="1855791"/>
            <a:chOff x="975551" y="3919836"/>
            <a:chExt cx="1855791" cy="1855791"/>
          </a:xfrm>
        </p:grpSpPr>
        <p:sp>
          <p:nvSpPr>
            <p:cNvPr id="5" name="Oval 4">
              <a:extLst>
                <a:ext uri="{FF2B5EF4-FFF2-40B4-BE49-F238E27FC236}">
                  <a16:creationId xmlns:a16="http://schemas.microsoft.com/office/drawing/2014/main" id="{C91DA8A0-549A-92FE-8D86-DF04741DA674}"/>
                </a:ext>
              </a:extLst>
            </p:cNvPr>
            <p:cNvSpPr/>
            <p:nvPr/>
          </p:nvSpPr>
          <p:spPr>
            <a:xfrm>
              <a:off x="975551" y="3919836"/>
              <a:ext cx="1855791" cy="1855791"/>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4" name="テキスト ボックス 2">
              <a:extLst>
                <a:ext uri="{FF2B5EF4-FFF2-40B4-BE49-F238E27FC236}">
                  <a16:creationId xmlns:a16="http://schemas.microsoft.com/office/drawing/2014/main" id="{39EF4AF2-417F-C00A-25CC-CF352B106B85}"/>
                </a:ext>
              </a:extLst>
            </p:cNvPr>
            <p:cNvSpPr txBox="1"/>
            <p:nvPr/>
          </p:nvSpPr>
          <p:spPr>
            <a:xfrm>
              <a:off x="1177418" y="4663065"/>
              <a:ext cx="1452057" cy="369332"/>
            </a:xfrm>
            <a:prstGeom prst="rect">
              <a:avLst/>
            </a:prstGeom>
            <a:noFill/>
          </p:spPr>
          <p:txBody>
            <a:bodyPr wrap="square" anchor="ctr">
              <a:spAutoFit/>
            </a:bodyPr>
            <a:lstStyle/>
            <a:p>
              <a:pPr marR="0" lvl="0" algn="ctr" defTabSz="914400" rtl="0" eaLnBrk="1" fontAlgn="base" latinLnBrk="0" hangingPunct="1">
                <a:lnSpc>
                  <a:spcPct val="100000"/>
                </a:lnSpc>
                <a:spcBef>
                  <a:spcPct val="0"/>
                </a:spcBef>
                <a:spcAft>
                  <a:spcPct val="0"/>
                </a:spcAft>
                <a:buClrTx/>
                <a:buSzTx/>
                <a:tabLst/>
                <a:defRPr/>
              </a:pPr>
              <a:r>
                <a:rPr kumimoji="1" lang="ja-JP" altLang="en-US" b="1" i="0" u="none" strike="noStrike" kern="1200" cap="none" spc="0" normalizeH="0" baseline="0" noProof="0" dirty="0">
                  <a:ln>
                    <a:noFill/>
                  </a:ln>
                  <a:solidFill>
                    <a:schemeClr val="accent1"/>
                  </a:solidFill>
                  <a:effectLst/>
                  <a:uLnTx/>
                  <a:uFillTx/>
                  <a:latin typeface="+mj-ea"/>
                  <a:ea typeface="+mj-ea"/>
                  <a:cs typeface="+mn-cs"/>
                </a:rPr>
                <a:t>人口の減少</a:t>
              </a:r>
              <a:endParaRPr kumimoji="1" lang="en-US" altLang="ja-JP" b="1" i="0" u="none" strike="noStrike" kern="1200" cap="none" spc="0" normalizeH="0" baseline="0" noProof="0" dirty="0">
                <a:ln>
                  <a:noFill/>
                </a:ln>
                <a:solidFill>
                  <a:schemeClr val="accent1"/>
                </a:solidFill>
                <a:effectLst/>
                <a:uLnTx/>
                <a:uFillTx/>
                <a:latin typeface="+mj-ea"/>
                <a:ea typeface="+mj-ea"/>
                <a:cs typeface="+mn-cs"/>
              </a:endParaRPr>
            </a:p>
          </p:txBody>
        </p:sp>
      </p:grpSp>
      <p:grpSp>
        <p:nvGrpSpPr>
          <p:cNvPr id="20" name="Group 19">
            <a:extLst>
              <a:ext uri="{FF2B5EF4-FFF2-40B4-BE49-F238E27FC236}">
                <a16:creationId xmlns:a16="http://schemas.microsoft.com/office/drawing/2014/main" id="{95C6D808-B596-3002-03C9-1C79CEEECFC1}"/>
              </a:ext>
            </a:extLst>
          </p:cNvPr>
          <p:cNvGrpSpPr/>
          <p:nvPr/>
        </p:nvGrpSpPr>
        <p:grpSpPr>
          <a:xfrm>
            <a:off x="2642822" y="3868561"/>
            <a:ext cx="1855791" cy="1855791"/>
            <a:chOff x="975551" y="3919836"/>
            <a:chExt cx="1855791" cy="1855791"/>
          </a:xfrm>
        </p:grpSpPr>
        <p:sp>
          <p:nvSpPr>
            <p:cNvPr id="21" name="Oval 20">
              <a:extLst>
                <a:ext uri="{FF2B5EF4-FFF2-40B4-BE49-F238E27FC236}">
                  <a16:creationId xmlns:a16="http://schemas.microsoft.com/office/drawing/2014/main" id="{809B81FB-FDA1-3E5F-595E-9DD990ACB850}"/>
                </a:ext>
              </a:extLst>
            </p:cNvPr>
            <p:cNvSpPr/>
            <p:nvPr/>
          </p:nvSpPr>
          <p:spPr>
            <a:xfrm>
              <a:off x="975551" y="3919836"/>
              <a:ext cx="1855791" cy="1855791"/>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2" name="テキスト ボックス 2">
              <a:extLst>
                <a:ext uri="{FF2B5EF4-FFF2-40B4-BE49-F238E27FC236}">
                  <a16:creationId xmlns:a16="http://schemas.microsoft.com/office/drawing/2014/main" id="{43E44AD5-1683-8FA8-DF70-C801339B9BAA}"/>
                </a:ext>
              </a:extLst>
            </p:cNvPr>
            <p:cNvSpPr txBox="1"/>
            <p:nvPr/>
          </p:nvSpPr>
          <p:spPr>
            <a:xfrm>
              <a:off x="1177418" y="4663065"/>
              <a:ext cx="1452057" cy="369332"/>
            </a:xfrm>
            <a:prstGeom prst="rect">
              <a:avLst/>
            </a:prstGeom>
            <a:noFill/>
          </p:spPr>
          <p:txBody>
            <a:bodyPr wrap="square" anchor="ctr">
              <a:spAutoFit/>
            </a:bodyPr>
            <a:lstStyle/>
            <a:p>
              <a:pPr marR="0" lvl="0" algn="ctr" defTabSz="914400" rtl="0" eaLnBrk="1" fontAlgn="base" latinLnBrk="0" hangingPunct="1">
                <a:lnSpc>
                  <a:spcPct val="100000"/>
                </a:lnSpc>
                <a:spcBef>
                  <a:spcPct val="0"/>
                </a:spcBef>
                <a:spcAft>
                  <a:spcPct val="0"/>
                </a:spcAft>
                <a:buClrTx/>
                <a:buSzTx/>
                <a:tabLst/>
                <a:defRPr/>
              </a:pPr>
              <a:r>
                <a:rPr kumimoji="1" lang="ja-JP" altLang="en-US" b="1" i="0" u="none" strike="noStrike" kern="1200" cap="none" spc="0" normalizeH="0" baseline="0" noProof="0" dirty="0">
                  <a:ln>
                    <a:noFill/>
                  </a:ln>
                  <a:solidFill>
                    <a:schemeClr val="accent1"/>
                  </a:solidFill>
                  <a:effectLst/>
                  <a:uLnTx/>
                  <a:uFillTx/>
                  <a:latin typeface="+mj-ea"/>
                  <a:ea typeface="+mj-ea"/>
                  <a:cs typeface="+mn-cs"/>
                </a:rPr>
                <a:t>高齢化</a:t>
              </a:r>
              <a:endParaRPr kumimoji="1" lang="en-US" altLang="ja-JP" b="1" i="0" u="none" strike="noStrike" kern="1200" cap="none" spc="0" normalizeH="0" baseline="0" noProof="0" dirty="0">
                <a:ln>
                  <a:noFill/>
                </a:ln>
                <a:solidFill>
                  <a:schemeClr val="accent1"/>
                </a:solidFill>
                <a:effectLst/>
                <a:uLnTx/>
                <a:uFillTx/>
                <a:latin typeface="+mj-ea"/>
                <a:ea typeface="+mj-ea"/>
                <a:cs typeface="+mn-cs"/>
              </a:endParaRPr>
            </a:p>
          </p:txBody>
        </p:sp>
      </p:grpSp>
      <p:grpSp>
        <p:nvGrpSpPr>
          <p:cNvPr id="23" name="Group 22">
            <a:extLst>
              <a:ext uri="{FF2B5EF4-FFF2-40B4-BE49-F238E27FC236}">
                <a16:creationId xmlns:a16="http://schemas.microsoft.com/office/drawing/2014/main" id="{5F6DEE80-E75F-B358-48A5-F0F58F4BA537}"/>
              </a:ext>
            </a:extLst>
          </p:cNvPr>
          <p:cNvGrpSpPr/>
          <p:nvPr/>
        </p:nvGrpSpPr>
        <p:grpSpPr>
          <a:xfrm>
            <a:off x="4351981" y="3868561"/>
            <a:ext cx="1855791" cy="1855791"/>
            <a:chOff x="975551" y="3919836"/>
            <a:chExt cx="1855791" cy="1855791"/>
          </a:xfrm>
        </p:grpSpPr>
        <p:sp>
          <p:nvSpPr>
            <p:cNvPr id="24" name="Oval 23">
              <a:extLst>
                <a:ext uri="{FF2B5EF4-FFF2-40B4-BE49-F238E27FC236}">
                  <a16:creationId xmlns:a16="http://schemas.microsoft.com/office/drawing/2014/main" id="{2B481DDE-0FDE-C7F6-D4DE-7988280B1D37}"/>
                </a:ext>
              </a:extLst>
            </p:cNvPr>
            <p:cNvSpPr/>
            <p:nvPr/>
          </p:nvSpPr>
          <p:spPr>
            <a:xfrm>
              <a:off x="975551" y="3919836"/>
              <a:ext cx="1855791" cy="1855791"/>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5" name="テキスト ボックス 2">
              <a:extLst>
                <a:ext uri="{FF2B5EF4-FFF2-40B4-BE49-F238E27FC236}">
                  <a16:creationId xmlns:a16="http://schemas.microsoft.com/office/drawing/2014/main" id="{3916FD25-21D0-4085-02CE-3F647A46C46E}"/>
                </a:ext>
              </a:extLst>
            </p:cNvPr>
            <p:cNvSpPr txBox="1"/>
            <p:nvPr/>
          </p:nvSpPr>
          <p:spPr>
            <a:xfrm>
              <a:off x="1177418" y="4663065"/>
              <a:ext cx="1452057" cy="369332"/>
            </a:xfrm>
            <a:prstGeom prst="rect">
              <a:avLst/>
            </a:prstGeom>
            <a:noFill/>
          </p:spPr>
          <p:txBody>
            <a:bodyPr wrap="square" anchor="ctr">
              <a:spAutoFit/>
            </a:bodyPr>
            <a:lstStyle/>
            <a:p>
              <a:pPr marR="0" lvl="0" algn="ctr" defTabSz="914400" rtl="0" eaLnBrk="1" fontAlgn="base" latinLnBrk="0" hangingPunct="1">
                <a:lnSpc>
                  <a:spcPct val="100000"/>
                </a:lnSpc>
                <a:spcBef>
                  <a:spcPct val="0"/>
                </a:spcBef>
                <a:spcAft>
                  <a:spcPct val="0"/>
                </a:spcAft>
                <a:buClrTx/>
                <a:buSzTx/>
                <a:tabLst/>
                <a:defRPr/>
              </a:pPr>
              <a:r>
                <a:rPr kumimoji="1" lang="ja-JP" altLang="en-US" b="1" i="0" u="none" strike="noStrike" kern="1200" cap="none" spc="0" normalizeH="0" baseline="0" noProof="0" dirty="0">
                  <a:ln>
                    <a:noFill/>
                  </a:ln>
                  <a:solidFill>
                    <a:schemeClr val="accent1"/>
                  </a:solidFill>
                  <a:effectLst/>
                  <a:uLnTx/>
                  <a:uFillTx/>
                  <a:latin typeface="+mj-ea"/>
                  <a:ea typeface="+mj-ea"/>
                  <a:cs typeface="+mn-cs"/>
                </a:rPr>
                <a:t>人手不足</a:t>
              </a:r>
              <a:endParaRPr kumimoji="1" lang="en-US" altLang="ja-JP" b="1" i="0" u="none" strike="noStrike" kern="1200" cap="none" spc="0" normalizeH="0" baseline="0" noProof="0" dirty="0">
                <a:ln>
                  <a:noFill/>
                </a:ln>
                <a:solidFill>
                  <a:schemeClr val="accent1"/>
                </a:solidFill>
                <a:effectLst/>
                <a:uLnTx/>
                <a:uFillTx/>
                <a:latin typeface="+mj-ea"/>
                <a:ea typeface="+mj-ea"/>
                <a:cs typeface="+mn-cs"/>
              </a:endParaRPr>
            </a:p>
          </p:txBody>
        </p:sp>
      </p:grpSp>
      <p:grpSp>
        <p:nvGrpSpPr>
          <p:cNvPr id="26" name="Group 25">
            <a:extLst>
              <a:ext uri="{FF2B5EF4-FFF2-40B4-BE49-F238E27FC236}">
                <a16:creationId xmlns:a16="http://schemas.microsoft.com/office/drawing/2014/main" id="{5C711925-539F-6A5E-5142-BBCC198E0AD9}"/>
              </a:ext>
            </a:extLst>
          </p:cNvPr>
          <p:cNvGrpSpPr/>
          <p:nvPr/>
        </p:nvGrpSpPr>
        <p:grpSpPr>
          <a:xfrm>
            <a:off x="6069686" y="3868561"/>
            <a:ext cx="1855791" cy="1855791"/>
            <a:chOff x="975551" y="3919836"/>
            <a:chExt cx="1855791" cy="1855791"/>
          </a:xfrm>
        </p:grpSpPr>
        <p:sp>
          <p:nvSpPr>
            <p:cNvPr id="27" name="Oval 26">
              <a:extLst>
                <a:ext uri="{FF2B5EF4-FFF2-40B4-BE49-F238E27FC236}">
                  <a16:creationId xmlns:a16="http://schemas.microsoft.com/office/drawing/2014/main" id="{46937AE6-1B23-FC4B-5BAE-C4AD51D566A1}"/>
                </a:ext>
              </a:extLst>
            </p:cNvPr>
            <p:cNvSpPr/>
            <p:nvPr/>
          </p:nvSpPr>
          <p:spPr>
            <a:xfrm>
              <a:off x="975551" y="3919836"/>
              <a:ext cx="1855791" cy="1855791"/>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8" name="テキスト ボックス 2">
              <a:extLst>
                <a:ext uri="{FF2B5EF4-FFF2-40B4-BE49-F238E27FC236}">
                  <a16:creationId xmlns:a16="http://schemas.microsoft.com/office/drawing/2014/main" id="{93D5F2B2-8989-8114-56B6-A69CA83C1E58}"/>
                </a:ext>
              </a:extLst>
            </p:cNvPr>
            <p:cNvSpPr txBox="1"/>
            <p:nvPr/>
          </p:nvSpPr>
          <p:spPr>
            <a:xfrm>
              <a:off x="1177418" y="4386067"/>
              <a:ext cx="1452057" cy="923330"/>
            </a:xfrm>
            <a:prstGeom prst="rect">
              <a:avLst/>
            </a:prstGeom>
            <a:noFill/>
          </p:spPr>
          <p:txBody>
            <a:bodyPr wrap="square" anchor="ctr">
              <a:spAutoFit/>
            </a:bodyPr>
            <a:lstStyle/>
            <a:p>
              <a:pPr marR="0" lvl="0" algn="ctr" defTabSz="914400" rtl="0" eaLnBrk="1" fontAlgn="base" latinLnBrk="0" hangingPunct="1">
                <a:lnSpc>
                  <a:spcPct val="100000"/>
                </a:lnSpc>
                <a:spcBef>
                  <a:spcPct val="0"/>
                </a:spcBef>
                <a:spcAft>
                  <a:spcPct val="0"/>
                </a:spcAft>
                <a:buClrTx/>
                <a:buSzTx/>
                <a:tabLst/>
                <a:defRPr/>
              </a:pPr>
              <a:r>
                <a:rPr kumimoji="1" lang="ja-JP" altLang="en-US" b="1" i="0" u="none" strike="noStrike" kern="1200" cap="none" spc="0" normalizeH="0" baseline="0" noProof="0" dirty="0">
                  <a:ln>
                    <a:noFill/>
                  </a:ln>
                  <a:solidFill>
                    <a:schemeClr val="accent1"/>
                  </a:solidFill>
                  <a:effectLst/>
                  <a:uLnTx/>
                  <a:uFillTx/>
                  <a:latin typeface="+mj-ea"/>
                  <a:ea typeface="+mj-ea"/>
                  <a:cs typeface="+mn-cs"/>
                </a:rPr>
                <a:t>ベテラン層</a:t>
              </a:r>
              <a:endParaRPr kumimoji="1" lang="en-US" altLang="ja-JP" b="1" i="0" u="none" strike="noStrike" kern="1200" cap="none" spc="0" normalizeH="0" baseline="0" noProof="0" dirty="0">
                <a:ln>
                  <a:noFill/>
                </a:ln>
                <a:solidFill>
                  <a:schemeClr val="accent1"/>
                </a:solidFill>
                <a:effectLst/>
                <a:uLnTx/>
                <a:uFillTx/>
                <a:latin typeface="+mj-ea"/>
                <a:ea typeface="+mj-ea"/>
                <a:cs typeface="+mn-cs"/>
              </a:endParaRPr>
            </a:p>
            <a:p>
              <a:pPr marR="0" lvl="0" algn="ctr" defTabSz="914400" rtl="0" eaLnBrk="1" fontAlgn="base" latinLnBrk="0" hangingPunct="1">
                <a:lnSpc>
                  <a:spcPct val="100000"/>
                </a:lnSpc>
                <a:spcBef>
                  <a:spcPct val="0"/>
                </a:spcBef>
                <a:spcAft>
                  <a:spcPct val="0"/>
                </a:spcAft>
                <a:buClrTx/>
                <a:buSzTx/>
                <a:tabLst/>
                <a:defRPr/>
              </a:pPr>
              <a:r>
                <a:rPr kumimoji="1" lang="ja-JP" altLang="en-US" b="1" i="0" u="none" strike="noStrike" kern="1200" cap="none" spc="0" normalizeH="0" baseline="0" noProof="0" dirty="0">
                  <a:ln>
                    <a:noFill/>
                  </a:ln>
                  <a:solidFill>
                    <a:schemeClr val="accent1"/>
                  </a:solidFill>
                  <a:effectLst/>
                  <a:uLnTx/>
                  <a:uFillTx/>
                  <a:latin typeface="+mj-ea"/>
                  <a:ea typeface="+mj-ea"/>
                  <a:cs typeface="+mn-cs"/>
                </a:rPr>
                <a:t>の</a:t>
              </a:r>
              <a:r>
                <a:rPr lang="ja-JP" altLang="en-US" b="1" dirty="0">
                  <a:solidFill>
                    <a:schemeClr val="accent1"/>
                  </a:solidFill>
                  <a:latin typeface="+mj-ea"/>
                  <a:ea typeface="+mj-ea"/>
                </a:rPr>
                <a:t>卒業・</a:t>
              </a:r>
              <a:endParaRPr lang="en-US" altLang="ja-JP" b="1" dirty="0">
                <a:solidFill>
                  <a:schemeClr val="accent1"/>
                </a:solidFill>
                <a:latin typeface="+mj-ea"/>
                <a:ea typeface="+mj-ea"/>
              </a:endParaRPr>
            </a:p>
            <a:p>
              <a:pPr marR="0" lvl="0" algn="ctr" defTabSz="914400" rtl="0" eaLnBrk="1" fontAlgn="base" latinLnBrk="0" hangingPunct="1">
                <a:lnSpc>
                  <a:spcPct val="100000"/>
                </a:lnSpc>
                <a:spcBef>
                  <a:spcPct val="0"/>
                </a:spcBef>
                <a:spcAft>
                  <a:spcPct val="0"/>
                </a:spcAft>
                <a:buClrTx/>
                <a:buSzTx/>
                <a:tabLst/>
                <a:defRPr/>
              </a:pPr>
              <a:r>
                <a:rPr lang="ja-JP" altLang="en-US" b="1" dirty="0">
                  <a:solidFill>
                    <a:schemeClr val="accent1"/>
                  </a:solidFill>
                  <a:latin typeface="+mj-ea"/>
                  <a:ea typeface="+mj-ea"/>
                </a:rPr>
                <a:t>高齢化</a:t>
              </a:r>
              <a:endParaRPr kumimoji="1" lang="en-US" altLang="ja-JP" b="1" i="0" u="none" strike="noStrike" kern="1200" cap="none" spc="0" normalizeH="0" baseline="0" noProof="0" dirty="0">
                <a:ln>
                  <a:noFill/>
                </a:ln>
                <a:solidFill>
                  <a:schemeClr val="accent1"/>
                </a:solidFill>
                <a:effectLst/>
                <a:uLnTx/>
                <a:uFillTx/>
                <a:latin typeface="+mj-ea"/>
                <a:ea typeface="+mj-ea"/>
                <a:cs typeface="+mn-cs"/>
              </a:endParaRPr>
            </a:p>
          </p:txBody>
        </p:sp>
      </p:grpSp>
      <p:grpSp>
        <p:nvGrpSpPr>
          <p:cNvPr id="29" name="Group 28">
            <a:extLst>
              <a:ext uri="{FF2B5EF4-FFF2-40B4-BE49-F238E27FC236}">
                <a16:creationId xmlns:a16="http://schemas.microsoft.com/office/drawing/2014/main" id="{E7D72F5D-1BDF-6075-E6FA-CC73311CDAC5}"/>
              </a:ext>
            </a:extLst>
          </p:cNvPr>
          <p:cNvGrpSpPr/>
          <p:nvPr/>
        </p:nvGrpSpPr>
        <p:grpSpPr>
          <a:xfrm>
            <a:off x="7727570" y="3868561"/>
            <a:ext cx="1855791" cy="1855791"/>
            <a:chOff x="975551" y="3919836"/>
            <a:chExt cx="1855791" cy="1855791"/>
          </a:xfrm>
        </p:grpSpPr>
        <p:sp>
          <p:nvSpPr>
            <p:cNvPr id="30" name="Oval 29">
              <a:extLst>
                <a:ext uri="{FF2B5EF4-FFF2-40B4-BE49-F238E27FC236}">
                  <a16:creationId xmlns:a16="http://schemas.microsoft.com/office/drawing/2014/main" id="{9DB393E7-A8EC-C592-8A1F-28AB342A0194}"/>
                </a:ext>
              </a:extLst>
            </p:cNvPr>
            <p:cNvSpPr/>
            <p:nvPr/>
          </p:nvSpPr>
          <p:spPr>
            <a:xfrm>
              <a:off x="975551" y="3919836"/>
              <a:ext cx="1855791" cy="1855791"/>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31" name="テキスト ボックス 2">
              <a:extLst>
                <a:ext uri="{FF2B5EF4-FFF2-40B4-BE49-F238E27FC236}">
                  <a16:creationId xmlns:a16="http://schemas.microsoft.com/office/drawing/2014/main" id="{6B6118A1-E341-8CDF-941F-8F5727D022DE}"/>
                </a:ext>
              </a:extLst>
            </p:cNvPr>
            <p:cNvSpPr txBox="1"/>
            <p:nvPr/>
          </p:nvSpPr>
          <p:spPr>
            <a:xfrm>
              <a:off x="1177418" y="4386067"/>
              <a:ext cx="1452057" cy="923330"/>
            </a:xfrm>
            <a:prstGeom prst="rect">
              <a:avLst/>
            </a:prstGeom>
            <a:noFill/>
          </p:spPr>
          <p:txBody>
            <a:bodyPr wrap="square" anchor="ctr">
              <a:spAutoFit/>
            </a:bodyPr>
            <a:lstStyle/>
            <a:p>
              <a:pPr marR="0" lvl="0" algn="ctr" defTabSz="914400" rtl="0" eaLnBrk="1" fontAlgn="base" latinLnBrk="0" hangingPunct="1">
                <a:lnSpc>
                  <a:spcPct val="100000"/>
                </a:lnSpc>
                <a:spcBef>
                  <a:spcPct val="0"/>
                </a:spcBef>
                <a:spcAft>
                  <a:spcPct val="0"/>
                </a:spcAft>
                <a:buClrTx/>
                <a:buSzTx/>
                <a:tabLst/>
                <a:defRPr/>
              </a:pPr>
              <a:r>
                <a:rPr kumimoji="1" lang="ja-JP" altLang="en-US" b="1" i="0" u="none" strike="noStrike" kern="1200" cap="none" spc="0" normalizeH="0" baseline="0" noProof="0" dirty="0">
                  <a:ln>
                    <a:noFill/>
                  </a:ln>
                  <a:solidFill>
                    <a:schemeClr val="accent1"/>
                  </a:solidFill>
                  <a:effectLst/>
                  <a:uLnTx/>
                  <a:uFillTx/>
                  <a:latin typeface="+mj-ea"/>
                  <a:ea typeface="+mj-ea"/>
                  <a:cs typeface="+mn-cs"/>
                </a:rPr>
                <a:t>中堅層の</a:t>
              </a:r>
              <a:endParaRPr kumimoji="1" lang="en-US" altLang="ja-JP" b="1" i="0" u="none" strike="noStrike" kern="1200" cap="none" spc="0" normalizeH="0" baseline="0" noProof="0" dirty="0">
                <a:ln>
                  <a:noFill/>
                </a:ln>
                <a:solidFill>
                  <a:schemeClr val="accent1"/>
                </a:solidFill>
                <a:effectLst/>
                <a:uLnTx/>
                <a:uFillTx/>
                <a:latin typeface="+mj-ea"/>
                <a:ea typeface="+mj-ea"/>
                <a:cs typeface="+mn-cs"/>
              </a:endParaRPr>
            </a:p>
            <a:p>
              <a:pPr marR="0" lvl="0" algn="ctr" defTabSz="914400" rtl="0" eaLnBrk="1" fontAlgn="base" latinLnBrk="0" hangingPunct="1">
                <a:lnSpc>
                  <a:spcPct val="100000"/>
                </a:lnSpc>
                <a:spcBef>
                  <a:spcPct val="0"/>
                </a:spcBef>
                <a:spcAft>
                  <a:spcPct val="0"/>
                </a:spcAft>
                <a:buClrTx/>
                <a:buSzTx/>
                <a:tabLst/>
                <a:defRPr/>
              </a:pPr>
              <a:r>
                <a:rPr kumimoji="1" lang="ja-JP" altLang="en-US" b="1" i="0" u="none" strike="noStrike" kern="1200" cap="none" spc="0" normalizeH="0" baseline="0" noProof="0" dirty="0">
                  <a:ln>
                    <a:noFill/>
                  </a:ln>
                  <a:solidFill>
                    <a:schemeClr val="accent1"/>
                  </a:solidFill>
                  <a:effectLst/>
                  <a:uLnTx/>
                  <a:uFillTx/>
                  <a:latin typeface="+mj-ea"/>
                  <a:ea typeface="+mj-ea"/>
                  <a:cs typeface="+mn-cs"/>
                </a:rPr>
                <a:t>重要性の</a:t>
              </a:r>
              <a:endParaRPr kumimoji="1" lang="en-US" altLang="ja-JP" b="1" i="0" u="none" strike="noStrike" kern="1200" cap="none" spc="0" normalizeH="0" baseline="0" noProof="0" dirty="0">
                <a:ln>
                  <a:noFill/>
                </a:ln>
                <a:solidFill>
                  <a:schemeClr val="accent1"/>
                </a:solidFill>
                <a:effectLst/>
                <a:uLnTx/>
                <a:uFillTx/>
                <a:latin typeface="+mj-ea"/>
                <a:ea typeface="+mj-ea"/>
                <a:cs typeface="+mn-cs"/>
              </a:endParaRPr>
            </a:p>
            <a:p>
              <a:pPr marR="0" lvl="0" algn="ctr" defTabSz="914400" rtl="0" eaLnBrk="1" fontAlgn="base" latinLnBrk="0" hangingPunct="1">
                <a:lnSpc>
                  <a:spcPct val="100000"/>
                </a:lnSpc>
                <a:spcBef>
                  <a:spcPct val="0"/>
                </a:spcBef>
                <a:spcAft>
                  <a:spcPct val="0"/>
                </a:spcAft>
                <a:buClrTx/>
                <a:buSzTx/>
                <a:tabLst/>
                <a:defRPr/>
              </a:pPr>
              <a:r>
                <a:rPr kumimoji="1" lang="ja-JP" altLang="en-US" b="1" i="0" u="none" strike="noStrike" kern="1200" cap="none" spc="0" normalizeH="0" baseline="0" noProof="0" dirty="0">
                  <a:ln>
                    <a:noFill/>
                  </a:ln>
                  <a:solidFill>
                    <a:schemeClr val="accent1"/>
                  </a:solidFill>
                  <a:effectLst/>
                  <a:uLnTx/>
                  <a:uFillTx/>
                  <a:latin typeface="+mj-ea"/>
                  <a:ea typeface="+mj-ea"/>
                  <a:cs typeface="+mn-cs"/>
                </a:rPr>
                <a:t>高まり</a:t>
              </a:r>
              <a:endParaRPr kumimoji="1" lang="en-US" altLang="ja-JP" b="1" i="0" u="none" strike="noStrike" kern="1200" cap="none" spc="0" normalizeH="0" baseline="0" noProof="0" dirty="0">
                <a:ln>
                  <a:noFill/>
                </a:ln>
                <a:solidFill>
                  <a:schemeClr val="accent1"/>
                </a:solidFill>
                <a:effectLst/>
                <a:uLnTx/>
                <a:uFillTx/>
                <a:latin typeface="+mj-ea"/>
                <a:ea typeface="+mj-ea"/>
                <a:cs typeface="+mn-cs"/>
              </a:endParaRPr>
            </a:p>
          </p:txBody>
        </p:sp>
      </p:grpSp>
      <p:grpSp>
        <p:nvGrpSpPr>
          <p:cNvPr id="32" name="Group 31">
            <a:extLst>
              <a:ext uri="{FF2B5EF4-FFF2-40B4-BE49-F238E27FC236}">
                <a16:creationId xmlns:a16="http://schemas.microsoft.com/office/drawing/2014/main" id="{76DEC8BC-AFBF-FE5C-C876-ADFDC7F293AE}"/>
              </a:ext>
            </a:extLst>
          </p:cNvPr>
          <p:cNvGrpSpPr/>
          <p:nvPr/>
        </p:nvGrpSpPr>
        <p:grpSpPr>
          <a:xfrm>
            <a:off x="9411092" y="3868561"/>
            <a:ext cx="1855791" cy="1855791"/>
            <a:chOff x="975551" y="3919836"/>
            <a:chExt cx="1855791" cy="1855791"/>
          </a:xfrm>
        </p:grpSpPr>
        <p:sp>
          <p:nvSpPr>
            <p:cNvPr id="33" name="Oval 32">
              <a:extLst>
                <a:ext uri="{FF2B5EF4-FFF2-40B4-BE49-F238E27FC236}">
                  <a16:creationId xmlns:a16="http://schemas.microsoft.com/office/drawing/2014/main" id="{85943126-3087-D653-0C9E-B5587573656C}"/>
                </a:ext>
              </a:extLst>
            </p:cNvPr>
            <p:cNvSpPr/>
            <p:nvPr/>
          </p:nvSpPr>
          <p:spPr>
            <a:xfrm>
              <a:off x="975551" y="3919836"/>
              <a:ext cx="1855791" cy="1855791"/>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34" name="テキスト ボックス 2">
              <a:extLst>
                <a:ext uri="{FF2B5EF4-FFF2-40B4-BE49-F238E27FC236}">
                  <a16:creationId xmlns:a16="http://schemas.microsoft.com/office/drawing/2014/main" id="{A9EFB1E1-E1CC-7AF2-C035-CEB656635CD6}"/>
                </a:ext>
              </a:extLst>
            </p:cNvPr>
            <p:cNvSpPr txBox="1"/>
            <p:nvPr/>
          </p:nvSpPr>
          <p:spPr>
            <a:xfrm>
              <a:off x="1177418" y="4524566"/>
              <a:ext cx="1452057" cy="646331"/>
            </a:xfrm>
            <a:prstGeom prst="rect">
              <a:avLst/>
            </a:prstGeom>
            <a:noFill/>
          </p:spPr>
          <p:txBody>
            <a:bodyPr wrap="square" anchor="ctr">
              <a:spAutoFit/>
            </a:bodyPr>
            <a:lstStyle/>
            <a:p>
              <a:pPr marR="0" lvl="0" algn="ctr" defTabSz="914400" rtl="0" eaLnBrk="1" fontAlgn="base" latinLnBrk="0" hangingPunct="1">
                <a:lnSpc>
                  <a:spcPct val="100000"/>
                </a:lnSpc>
                <a:spcBef>
                  <a:spcPct val="0"/>
                </a:spcBef>
                <a:spcAft>
                  <a:spcPct val="0"/>
                </a:spcAft>
                <a:buClrTx/>
                <a:buSzTx/>
                <a:tabLst/>
                <a:defRPr/>
              </a:pPr>
              <a:r>
                <a:rPr kumimoji="1" lang="ja-JP" altLang="en-US" b="1" i="0" u="none" strike="noStrike" kern="1200" cap="none" spc="0" normalizeH="0" baseline="0" noProof="0" dirty="0">
                  <a:ln>
                    <a:noFill/>
                  </a:ln>
                  <a:solidFill>
                    <a:schemeClr val="accent1"/>
                  </a:solidFill>
                  <a:effectLst/>
                  <a:uLnTx/>
                  <a:uFillTx/>
                  <a:latin typeface="+mj-ea"/>
                  <a:ea typeface="+mj-ea"/>
                  <a:cs typeface="+mn-cs"/>
                </a:rPr>
                <a:t>流動性の</a:t>
              </a:r>
              <a:endParaRPr kumimoji="1" lang="en-US" altLang="ja-JP" b="1" i="0" u="none" strike="noStrike" kern="1200" cap="none" spc="0" normalizeH="0" baseline="0" noProof="0" dirty="0">
                <a:ln>
                  <a:noFill/>
                </a:ln>
                <a:solidFill>
                  <a:schemeClr val="accent1"/>
                </a:solidFill>
                <a:effectLst/>
                <a:uLnTx/>
                <a:uFillTx/>
                <a:latin typeface="+mj-ea"/>
                <a:ea typeface="+mj-ea"/>
                <a:cs typeface="+mn-cs"/>
              </a:endParaRPr>
            </a:p>
            <a:p>
              <a:pPr marR="0" lvl="0" algn="ctr" defTabSz="914400" rtl="0" eaLnBrk="1" fontAlgn="base" latinLnBrk="0" hangingPunct="1">
                <a:lnSpc>
                  <a:spcPct val="100000"/>
                </a:lnSpc>
                <a:spcBef>
                  <a:spcPct val="0"/>
                </a:spcBef>
                <a:spcAft>
                  <a:spcPct val="0"/>
                </a:spcAft>
                <a:buClrTx/>
                <a:buSzTx/>
                <a:tabLst/>
                <a:defRPr/>
              </a:pPr>
              <a:r>
                <a:rPr lang="ja-JP" altLang="en-US" b="1" dirty="0">
                  <a:solidFill>
                    <a:schemeClr val="accent1"/>
                  </a:solidFill>
                  <a:latin typeface="+mj-ea"/>
                  <a:ea typeface="+mj-ea"/>
                </a:rPr>
                <a:t>高まり</a:t>
              </a:r>
              <a:endParaRPr kumimoji="1" lang="en-US" altLang="ja-JP" b="1" i="0" u="none" strike="noStrike" kern="1200" cap="none" spc="0" normalizeH="0" baseline="0" noProof="0" dirty="0">
                <a:ln>
                  <a:noFill/>
                </a:ln>
                <a:solidFill>
                  <a:schemeClr val="accent1"/>
                </a:solidFill>
                <a:effectLst/>
                <a:uLnTx/>
                <a:uFillTx/>
                <a:latin typeface="+mj-ea"/>
                <a:ea typeface="+mj-ea"/>
                <a:cs typeface="+mn-cs"/>
              </a:endParaRPr>
            </a:p>
          </p:txBody>
        </p:sp>
      </p:grpSp>
      <p:sp>
        <p:nvSpPr>
          <p:cNvPr id="4" name="正方形/長方形 4">
            <a:extLst>
              <a:ext uri="{FF2B5EF4-FFF2-40B4-BE49-F238E27FC236}">
                <a16:creationId xmlns:a16="http://schemas.microsoft.com/office/drawing/2014/main" id="{60F1F21A-7338-F35C-9C3D-6E5CE1B1695B}"/>
              </a:ext>
            </a:extLst>
          </p:cNvPr>
          <p:cNvSpPr/>
          <p:nvPr/>
        </p:nvSpPr>
        <p:spPr>
          <a:xfrm>
            <a:off x="8144936" y="292692"/>
            <a:ext cx="3613574" cy="860380"/>
          </a:xfrm>
          <a:prstGeom prst="rect">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gn="ctr">
              <a:spcAft>
                <a:spcPts val="600"/>
              </a:spcAft>
            </a:pPr>
            <a:r>
              <a:rPr lang="ja-JP" altLang="en-US" sz="1600">
                <a:solidFill>
                  <a:schemeClr val="bg1"/>
                </a:solidFill>
                <a:latin typeface="+mn-ea"/>
              </a:rPr>
              <a:t>前のページに合わせて</a:t>
            </a:r>
            <a:endParaRPr lang="en-US" altLang="ja-JP" sz="1600" dirty="0">
              <a:solidFill>
                <a:schemeClr val="bg1"/>
              </a:solidFill>
              <a:latin typeface="+mn-ea"/>
            </a:endParaRPr>
          </a:p>
          <a:p>
            <a:pPr algn="ctr">
              <a:spcAft>
                <a:spcPts val="600"/>
              </a:spcAft>
            </a:pPr>
            <a:r>
              <a:rPr lang="ja-JP" altLang="en-US" sz="1600">
                <a:solidFill>
                  <a:schemeClr val="bg1"/>
                </a:solidFill>
                <a:latin typeface="+mn-ea"/>
              </a:rPr>
              <a:t>自社に合わせて</a:t>
            </a:r>
            <a:r>
              <a:rPr kumimoji="1" lang="ja-JP" altLang="en-US" sz="1600">
                <a:solidFill>
                  <a:schemeClr val="bg1"/>
                </a:solidFill>
                <a:latin typeface="+mn-ea"/>
              </a:rPr>
              <a:t>ご編集ください</a:t>
            </a:r>
            <a:endParaRPr kumimoji="1" lang="ja-JP" altLang="en-US" sz="1600" dirty="0">
              <a:solidFill>
                <a:schemeClr val="bg1"/>
              </a:solidFill>
              <a:latin typeface="+mn-ea"/>
            </a:endParaRPr>
          </a:p>
        </p:txBody>
      </p:sp>
    </p:spTree>
    <p:extLst>
      <p:ext uri="{BB962C8B-B14F-4D97-AF65-F5344CB8AC3E}">
        <p14:creationId xmlns:p14="http://schemas.microsoft.com/office/powerpoint/2010/main" val="3622294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a:extLst>
              <a:ext uri="{FF2B5EF4-FFF2-40B4-BE49-F238E27FC236}">
                <a16:creationId xmlns:a16="http://schemas.microsoft.com/office/drawing/2014/main" id="{B5BF522E-9AD5-C3C7-1D1C-5F36E067D729}"/>
              </a:ext>
            </a:extLst>
          </p:cNvPr>
          <p:cNvSpPr/>
          <p:nvPr/>
        </p:nvSpPr>
        <p:spPr>
          <a:xfrm>
            <a:off x="976735" y="5046741"/>
            <a:ext cx="10238530" cy="1015012"/>
          </a:xfrm>
          <a:prstGeom prst="roundRect">
            <a:avLst>
              <a:gd name="adj" fmla="val 7335"/>
            </a:avLst>
          </a:prstGeom>
          <a:solidFill>
            <a:schemeClr val="bg1">
              <a:alpha val="8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3" name="正方形/長方形 19">
            <a:extLst>
              <a:ext uri="{FF2B5EF4-FFF2-40B4-BE49-F238E27FC236}">
                <a16:creationId xmlns:a16="http://schemas.microsoft.com/office/drawing/2014/main" id="{0E5E82E6-73DC-BE31-AB7E-A2A2CF71CFFF}"/>
              </a:ext>
            </a:extLst>
          </p:cNvPr>
          <p:cNvSpPr/>
          <p:nvPr/>
        </p:nvSpPr>
        <p:spPr>
          <a:xfrm>
            <a:off x="969115" y="4928679"/>
            <a:ext cx="1181977" cy="298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Aft>
                <a:spcPts val="600"/>
              </a:spcAft>
            </a:pPr>
            <a:r>
              <a:rPr lang="ja-JP" altLang="en-US" sz="1200" b="1">
                <a:solidFill>
                  <a:schemeClr val="tx2"/>
                </a:solidFill>
                <a:latin typeface="+mj-ea"/>
                <a:ea typeface="+mj-ea"/>
              </a:rPr>
              <a:t>議論のステップ</a:t>
            </a:r>
            <a:endParaRPr kumimoji="1" lang="ja-JP" altLang="en-US" sz="1200" b="1" dirty="0">
              <a:solidFill>
                <a:schemeClr val="tx2"/>
              </a:solidFill>
              <a:latin typeface="+mj-ea"/>
              <a:ea typeface="+mj-ea"/>
            </a:endParaRPr>
          </a:p>
        </p:txBody>
      </p:sp>
      <p:sp>
        <p:nvSpPr>
          <p:cNvPr id="21" name="Triangle 20">
            <a:extLst>
              <a:ext uri="{FF2B5EF4-FFF2-40B4-BE49-F238E27FC236}">
                <a16:creationId xmlns:a16="http://schemas.microsoft.com/office/drawing/2014/main" id="{07337693-5E88-0DBF-7A7F-5C2CBFB7F876}"/>
              </a:ext>
            </a:extLst>
          </p:cNvPr>
          <p:cNvSpPr/>
          <p:nvPr/>
        </p:nvSpPr>
        <p:spPr>
          <a:xfrm rot="5400000">
            <a:off x="4376261" y="5482573"/>
            <a:ext cx="318027" cy="169378"/>
          </a:xfrm>
          <a:prstGeom prst="triangle">
            <a:avLst>
              <a:gd name="adj" fmla="val 47607"/>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2"/>
              </a:solidFill>
              <a:latin typeface="+mn-ea"/>
            </a:endParaRPr>
          </a:p>
        </p:txBody>
      </p:sp>
      <p:sp>
        <p:nvSpPr>
          <p:cNvPr id="22" name="Triangle 21">
            <a:extLst>
              <a:ext uri="{FF2B5EF4-FFF2-40B4-BE49-F238E27FC236}">
                <a16:creationId xmlns:a16="http://schemas.microsoft.com/office/drawing/2014/main" id="{4007CB72-2245-77EC-89EB-82AA8F8C39AA}"/>
              </a:ext>
            </a:extLst>
          </p:cNvPr>
          <p:cNvSpPr/>
          <p:nvPr/>
        </p:nvSpPr>
        <p:spPr>
          <a:xfrm rot="5400000">
            <a:off x="7978684" y="5482573"/>
            <a:ext cx="318027" cy="169378"/>
          </a:xfrm>
          <a:prstGeom prst="triangle">
            <a:avLst>
              <a:gd name="adj" fmla="val 47607"/>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2"/>
              </a:solidFill>
              <a:latin typeface="+mn-ea"/>
            </a:endParaRPr>
          </a:p>
        </p:txBody>
      </p:sp>
      <p:pic>
        <p:nvPicPr>
          <p:cNvPr id="3" name="Picture 2">
            <a:extLst>
              <a:ext uri="{FF2B5EF4-FFF2-40B4-BE49-F238E27FC236}">
                <a16:creationId xmlns:a16="http://schemas.microsoft.com/office/drawing/2014/main" id="{FCF76A61-6AF9-CD55-1DF5-6089B25D9CDC}"/>
              </a:ext>
            </a:extLst>
          </p:cNvPr>
          <p:cNvPicPr>
            <a:picLocks noChangeAspect="1"/>
          </p:cNvPicPr>
          <p:nvPr/>
        </p:nvPicPr>
        <p:blipFill rotWithShape="1">
          <a:blip r:embed="rId3"/>
          <a:srcRect b="44132"/>
          <a:stretch/>
        </p:blipFill>
        <p:spPr>
          <a:xfrm>
            <a:off x="945650" y="902941"/>
            <a:ext cx="5942263" cy="641280"/>
          </a:xfrm>
          <a:prstGeom prst="rect">
            <a:avLst/>
          </a:prstGeom>
        </p:spPr>
      </p:pic>
      <p:sp>
        <p:nvSpPr>
          <p:cNvPr id="5" name="テキスト ボックス 1">
            <a:extLst>
              <a:ext uri="{FF2B5EF4-FFF2-40B4-BE49-F238E27FC236}">
                <a16:creationId xmlns:a16="http://schemas.microsoft.com/office/drawing/2014/main" id="{7CD5EA25-D107-CC35-C57B-166739AC509C}"/>
              </a:ext>
            </a:extLst>
          </p:cNvPr>
          <p:cNvSpPr txBox="1"/>
          <p:nvPr/>
        </p:nvSpPr>
        <p:spPr>
          <a:xfrm>
            <a:off x="954196" y="2269008"/>
            <a:ext cx="5697600" cy="2143407"/>
          </a:xfrm>
          <a:prstGeom prst="rect">
            <a:avLst/>
          </a:prstGeom>
          <a:noFill/>
        </p:spPr>
        <p:txBody>
          <a:bodyPr wrap="square" lIns="0" tIns="0" rIns="0" bIns="0" rtlCol="0">
            <a:spAutoFit/>
          </a:bodyPr>
          <a:lstStyle/>
          <a:p>
            <a:pPr>
              <a:lnSpc>
                <a:spcPct val="130000"/>
              </a:lnSpc>
            </a:pPr>
            <a:r>
              <a:rPr lang="en-US" altLang="ja-JP" sz="1200" dirty="0">
                <a:latin typeface="+mj-ea"/>
                <a:ea typeface="+mj-ea"/>
              </a:rPr>
              <a:t>Gemba Roundtable</a:t>
            </a:r>
            <a:r>
              <a:rPr lang="ja-JP" altLang="en-US" sz="1200" dirty="0">
                <a:latin typeface="+mj-ea"/>
                <a:ea typeface="+mj-ea"/>
              </a:rPr>
              <a:t>は、多様なメンバーが</a:t>
            </a:r>
            <a:endParaRPr lang="en-US" altLang="ja-JP" sz="1200" dirty="0">
              <a:latin typeface="+mj-ea"/>
              <a:ea typeface="+mj-ea"/>
            </a:endParaRPr>
          </a:p>
          <a:p>
            <a:pPr>
              <a:lnSpc>
                <a:spcPct val="130000"/>
              </a:lnSpc>
            </a:pPr>
            <a:r>
              <a:rPr lang="ja-JP" altLang="en-US" sz="1200" dirty="0">
                <a:latin typeface="+mj-ea"/>
                <a:ea typeface="+mj-ea"/>
              </a:rPr>
              <a:t>未来の働きやすさを議論する、探索型の会議体です。</a:t>
            </a:r>
            <a:endParaRPr lang="en-US" altLang="ja-JP" sz="1200" dirty="0">
              <a:latin typeface="+mj-ea"/>
              <a:ea typeface="+mj-ea"/>
            </a:endParaRPr>
          </a:p>
          <a:p>
            <a:pPr>
              <a:lnSpc>
                <a:spcPct val="130000"/>
              </a:lnSpc>
            </a:pPr>
            <a:endParaRPr lang="en-US" altLang="ja-JP" sz="1200" dirty="0">
              <a:latin typeface="+mj-ea"/>
              <a:ea typeface="+mj-ea"/>
            </a:endParaRPr>
          </a:p>
          <a:p>
            <a:pPr>
              <a:lnSpc>
                <a:spcPct val="130000"/>
              </a:lnSpc>
            </a:pPr>
            <a:r>
              <a:rPr lang="ja-JP" altLang="en-US" sz="1200" dirty="0">
                <a:latin typeface="+mj-ea"/>
                <a:ea typeface="+mj-ea"/>
              </a:rPr>
              <a:t>・未来予測からの逆算で、今からできることを考える。 </a:t>
            </a:r>
            <a:endParaRPr lang="en-US" altLang="ja-JP" sz="1200" dirty="0">
              <a:latin typeface="+mj-ea"/>
              <a:ea typeface="+mj-ea"/>
            </a:endParaRPr>
          </a:p>
          <a:p>
            <a:pPr>
              <a:lnSpc>
                <a:spcPct val="130000"/>
              </a:lnSpc>
            </a:pPr>
            <a:r>
              <a:rPr lang="ja-JP" altLang="en-US" sz="1200" dirty="0">
                <a:latin typeface="+mj-ea"/>
                <a:ea typeface="+mj-ea"/>
              </a:rPr>
              <a:t>・立場を超えて議論する。様々な現場の社員、</a:t>
            </a:r>
            <a:r>
              <a:rPr lang="en-US" altLang="ja-JP" sz="1200" dirty="0">
                <a:latin typeface="+mj-ea"/>
                <a:ea typeface="+mj-ea"/>
              </a:rPr>
              <a:t>DEI</a:t>
            </a:r>
            <a:r>
              <a:rPr lang="ja-JP" altLang="en-US" sz="1200" dirty="0">
                <a:latin typeface="+mj-ea"/>
                <a:ea typeface="+mj-ea"/>
              </a:rPr>
              <a:t>推進に関わる</a:t>
            </a:r>
            <a:endParaRPr lang="en-US" altLang="ja-JP" sz="1200" dirty="0">
              <a:latin typeface="+mj-ea"/>
              <a:ea typeface="+mj-ea"/>
            </a:endParaRPr>
          </a:p>
          <a:p>
            <a:pPr>
              <a:lnSpc>
                <a:spcPct val="130000"/>
              </a:lnSpc>
            </a:pPr>
            <a:r>
              <a:rPr lang="ja-JP" altLang="en-US" sz="1200" dirty="0">
                <a:latin typeface="+mj-ea"/>
                <a:ea typeface="+mj-ea"/>
              </a:rPr>
              <a:t>　社員、マネジメントを担当している社員、有識者が集まる。</a:t>
            </a:r>
            <a:endParaRPr lang="en-US" altLang="ja-JP" sz="1200" dirty="0">
              <a:latin typeface="+mj-ea"/>
              <a:ea typeface="+mj-ea"/>
            </a:endParaRPr>
          </a:p>
          <a:p>
            <a:pPr>
              <a:lnSpc>
                <a:spcPct val="130000"/>
              </a:lnSpc>
            </a:pPr>
            <a:endParaRPr lang="en-US" altLang="ja-JP" sz="1200" dirty="0">
              <a:latin typeface="+mj-ea"/>
              <a:ea typeface="+mj-ea"/>
            </a:endParaRPr>
          </a:p>
          <a:p>
            <a:pPr>
              <a:lnSpc>
                <a:spcPct val="130000"/>
              </a:lnSpc>
            </a:pPr>
            <a:r>
              <a:rPr lang="ja-JP" altLang="en-US" sz="1200" dirty="0">
                <a:latin typeface="+mj-ea"/>
                <a:ea typeface="+mj-ea"/>
              </a:rPr>
              <a:t>この</a:t>
            </a:r>
            <a:r>
              <a:rPr lang="en-US" altLang="ja-JP" sz="1200" dirty="0">
                <a:latin typeface="+mj-ea"/>
                <a:ea typeface="+mj-ea"/>
              </a:rPr>
              <a:t>2</a:t>
            </a:r>
            <a:r>
              <a:rPr lang="ja-JP" altLang="en-US" sz="1200" dirty="0">
                <a:latin typeface="+mj-ea"/>
                <a:ea typeface="+mj-ea"/>
              </a:rPr>
              <a:t>つを組み合わせたアプローチによって、</a:t>
            </a:r>
          </a:p>
          <a:p>
            <a:pPr>
              <a:lnSpc>
                <a:spcPct val="130000"/>
              </a:lnSpc>
            </a:pPr>
            <a:r>
              <a:rPr lang="ja-JP" altLang="en-US" sz="1200" dirty="0">
                <a:latin typeface="+mj-ea"/>
                <a:ea typeface="+mj-ea"/>
              </a:rPr>
              <a:t>いち早く未来の課題を見つけ、アクションを考えることができます。</a:t>
            </a:r>
          </a:p>
        </p:txBody>
      </p:sp>
      <p:pic>
        <p:nvPicPr>
          <p:cNvPr id="8" name="Picture 7">
            <a:extLst>
              <a:ext uri="{FF2B5EF4-FFF2-40B4-BE49-F238E27FC236}">
                <a16:creationId xmlns:a16="http://schemas.microsoft.com/office/drawing/2014/main" id="{9D8909AF-BE89-1E84-AA69-A3646D8650E7}"/>
              </a:ext>
            </a:extLst>
          </p:cNvPr>
          <p:cNvPicPr>
            <a:picLocks noChangeAspect="1"/>
          </p:cNvPicPr>
          <p:nvPr/>
        </p:nvPicPr>
        <p:blipFill rotWithShape="1">
          <a:blip r:embed="rId3"/>
          <a:srcRect t="57792"/>
          <a:stretch/>
        </p:blipFill>
        <p:spPr>
          <a:xfrm>
            <a:off x="945650" y="1560697"/>
            <a:ext cx="6746399" cy="550042"/>
          </a:xfrm>
          <a:prstGeom prst="rect">
            <a:avLst/>
          </a:prstGeom>
        </p:spPr>
      </p:pic>
      <p:grpSp>
        <p:nvGrpSpPr>
          <p:cNvPr id="29" name="Group 28">
            <a:extLst>
              <a:ext uri="{FF2B5EF4-FFF2-40B4-BE49-F238E27FC236}">
                <a16:creationId xmlns:a16="http://schemas.microsoft.com/office/drawing/2014/main" id="{01457A4D-CBE1-B516-E94C-418BBD1F8C08}"/>
              </a:ext>
            </a:extLst>
          </p:cNvPr>
          <p:cNvGrpSpPr/>
          <p:nvPr/>
        </p:nvGrpSpPr>
        <p:grpSpPr>
          <a:xfrm>
            <a:off x="1623702" y="5428698"/>
            <a:ext cx="2227167" cy="298320"/>
            <a:chOff x="1539575" y="5428698"/>
            <a:chExt cx="2227167" cy="298320"/>
          </a:xfrm>
        </p:grpSpPr>
        <p:sp>
          <p:nvSpPr>
            <p:cNvPr id="10" name="正方形/長方形 19">
              <a:extLst>
                <a:ext uri="{FF2B5EF4-FFF2-40B4-BE49-F238E27FC236}">
                  <a16:creationId xmlns:a16="http://schemas.microsoft.com/office/drawing/2014/main" id="{5CEF3009-069F-07D5-2B22-F87CC226ED03}"/>
                </a:ext>
              </a:extLst>
            </p:cNvPr>
            <p:cNvSpPr/>
            <p:nvPr/>
          </p:nvSpPr>
          <p:spPr>
            <a:xfrm>
              <a:off x="1539575" y="5428698"/>
              <a:ext cx="477232" cy="2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Aft>
                  <a:spcPts val="600"/>
                </a:spcAft>
              </a:pPr>
              <a:r>
                <a:rPr lang="en-US" altLang="ja-JP" sz="3200" b="1">
                  <a:solidFill>
                    <a:schemeClr val="accent1"/>
                  </a:solidFill>
                  <a:latin typeface="+mj-ea"/>
                  <a:ea typeface="+mj-ea"/>
                </a:rPr>
                <a:t>01</a:t>
              </a:r>
              <a:endParaRPr kumimoji="1" lang="ja-JP" altLang="en-US" sz="1400" b="1" dirty="0">
                <a:solidFill>
                  <a:schemeClr val="accent1"/>
                </a:solidFill>
                <a:latin typeface="+mj-ea"/>
                <a:ea typeface="+mj-ea"/>
              </a:endParaRPr>
            </a:p>
          </p:txBody>
        </p:sp>
        <p:sp>
          <p:nvSpPr>
            <p:cNvPr id="7" name="正方形/長方形 19">
              <a:extLst>
                <a:ext uri="{FF2B5EF4-FFF2-40B4-BE49-F238E27FC236}">
                  <a16:creationId xmlns:a16="http://schemas.microsoft.com/office/drawing/2014/main" id="{A71E73C6-5B43-2229-2523-638E17B0B1B9}"/>
                </a:ext>
              </a:extLst>
            </p:cNvPr>
            <p:cNvSpPr/>
            <p:nvPr/>
          </p:nvSpPr>
          <p:spPr>
            <a:xfrm>
              <a:off x="2118461" y="5428698"/>
              <a:ext cx="1648281" cy="2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110000"/>
                </a:lnSpc>
                <a:spcAft>
                  <a:spcPts val="0"/>
                </a:spcAft>
              </a:pPr>
              <a:r>
                <a:rPr lang="ja-JP" altLang="en-US" b="1">
                  <a:solidFill>
                    <a:schemeClr val="accent1"/>
                  </a:solidFill>
                  <a:latin typeface="+mj-ea"/>
                  <a:ea typeface="+mj-ea"/>
                </a:rPr>
                <a:t>未来予測を学ぶ</a:t>
              </a:r>
              <a:endParaRPr kumimoji="1" lang="ja-JP" altLang="en-US" sz="1400" b="1" dirty="0">
                <a:solidFill>
                  <a:schemeClr val="accent1"/>
                </a:solidFill>
                <a:latin typeface="+mj-ea"/>
                <a:ea typeface="+mj-ea"/>
              </a:endParaRPr>
            </a:p>
          </p:txBody>
        </p:sp>
      </p:grpSp>
      <p:grpSp>
        <p:nvGrpSpPr>
          <p:cNvPr id="27" name="Group 26">
            <a:extLst>
              <a:ext uri="{FF2B5EF4-FFF2-40B4-BE49-F238E27FC236}">
                <a16:creationId xmlns:a16="http://schemas.microsoft.com/office/drawing/2014/main" id="{44AFB7B6-6CDB-76E8-3645-AF6B06C7405A}"/>
              </a:ext>
            </a:extLst>
          </p:cNvPr>
          <p:cNvGrpSpPr/>
          <p:nvPr/>
        </p:nvGrpSpPr>
        <p:grpSpPr>
          <a:xfrm>
            <a:off x="5219681" y="5428698"/>
            <a:ext cx="2233611" cy="298320"/>
            <a:chOff x="5094625" y="5428698"/>
            <a:chExt cx="2233611" cy="298320"/>
          </a:xfrm>
        </p:grpSpPr>
        <p:sp>
          <p:nvSpPr>
            <p:cNvPr id="9" name="正方形/長方形 19">
              <a:extLst>
                <a:ext uri="{FF2B5EF4-FFF2-40B4-BE49-F238E27FC236}">
                  <a16:creationId xmlns:a16="http://schemas.microsoft.com/office/drawing/2014/main" id="{EF1E7501-73B8-23B3-1E21-501E899EA460}"/>
                </a:ext>
              </a:extLst>
            </p:cNvPr>
            <p:cNvSpPr/>
            <p:nvPr/>
          </p:nvSpPr>
          <p:spPr>
            <a:xfrm>
              <a:off x="5094625" y="5428698"/>
              <a:ext cx="561794" cy="2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Aft>
                  <a:spcPts val="600"/>
                </a:spcAft>
              </a:pPr>
              <a:r>
                <a:rPr lang="en-US" altLang="ja-JP" sz="3200" b="1">
                  <a:solidFill>
                    <a:schemeClr val="accent1"/>
                  </a:solidFill>
                  <a:latin typeface="+mj-ea"/>
                  <a:ea typeface="+mj-ea"/>
                </a:rPr>
                <a:t>02</a:t>
              </a:r>
              <a:endParaRPr kumimoji="1" lang="ja-JP" altLang="en-US" sz="1400" b="1" dirty="0">
                <a:solidFill>
                  <a:schemeClr val="accent1"/>
                </a:solidFill>
                <a:latin typeface="+mj-ea"/>
                <a:ea typeface="+mj-ea"/>
              </a:endParaRPr>
            </a:p>
          </p:txBody>
        </p:sp>
        <p:sp>
          <p:nvSpPr>
            <p:cNvPr id="11" name="正方形/長方形 19">
              <a:extLst>
                <a:ext uri="{FF2B5EF4-FFF2-40B4-BE49-F238E27FC236}">
                  <a16:creationId xmlns:a16="http://schemas.microsoft.com/office/drawing/2014/main" id="{4EE0BA0E-86F0-63C2-112B-C1C369410D92}"/>
                </a:ext>
              </a:extLst>
            </p:cNvPr>
            <p:cNvSpPr/>
            <p:nvPr/>
          </p:nvSpPr>
          <p:spPr>
            <a:xfrm>
              <a:off x="5690603" y="5428698"/>
              <a:ext cx="1637633" cy="2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110000"/>
                </a:lnSpc>
                <a:spcAft>
                  <a:spcPts val="0"/>
                </a:spcAft>
              </a:pPr>
              <a:r>
                <a:rPr lang="ja-JP" altLang="en-US" b="1">
                  <a:solidFill>
                    <a:schemeClr val="accent1"/>
                  </a:solidFill>
                  <a:latin typeface="+mj-ea"/>
                  <a:ea typeface="+mj-ea"/>
                </a:rPr>
                <a:t>起こりうる課題を洗い出す</a:t>
              </a:r>
              <a:endParaRPr kumimoji="1" lang="ja-JP" altLang="en-US" sz="1400" b="1" dirty="0">
                <a:solidFill>
                  <a:schemeClr val="accent1"/>
                </a:solidFill>
                <a:latin typeface="+mj-ea"/>
                <a:ea typeface="+mj-ea"/>
              </a:endParaRPr>
            </a:p>
          </p:txBody>
        </p:sp>
      </p:grpSp>
      <p:grpSp>
        <p:nvGrpSpPr>
          <p:cNvPr id="28" name="Group 27">
            <a:extLst>
              <a:ext uri="{FF2B5EF4-FFF2-40B4-BE49-F238E27FC236}">
                <a16:creationId xmlns:a16="http://schemas.microsoft.com/office/drawing/2014/main" id="{7FC632E0-3E3A-B716-AC64-71C7CC23880F}"/>
              </a:ext>
            </a:extLst>
          </p:cNvPr>
          <p:cNvGrpSpPr/>
          <p:nvPr/>
        </p:nvGrpSpPr>
        <p:grpSpPr>
          <a:xfrm>
            <a:off x="8822105" y="5428698"/>
            <a:ext cx="1773693" cy="298320"/>
            <a:chOff x="8487305" y="5428698"/>
            <a:chExt cx="1773693" cy="298320"/>
          </a:xfrm>
        </p:grpSpPr>
        <p:sp>
          <p:nvSpPr>
            <p:cNvPr id="12" name="正方形/長方形 19">
              <a:extLst>
                <a:ext uri="{FF2B5EF4-FFF2-40B4-BE49-F238E27FC236}">
                  <a16:creationId xmlns:a16="http://schemas.microsoft.com/office/drawing/2014/main" id="{7391B4A7-6A5A-D931-3454-F3A7A0716FD3}"/>
                </a:ext>
              </a:extLst>
            </p:cNvPr>
            <p:cNvSpPr/>
            <p:nvPr/>
          </p:nvSpPr>
          <p:spPr>
            <a:xfrm>
              <a:off x="8487305" y="5428698"/>
              <a:ext cx="561794" cy="2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Aft>
                  <a:spcPts val="600"/>
                </a:spcAft>
              </a:pPr>
              <a:r>
                <a:rPr lang="en-US" altLang="ja-JP" sz="3200" b="1">
                  <a:solidFill>
                    <a:schemeClr val="accent1"/>
                  </a:solidFill>
                  <a:latin typeface="+mj-ea"/>
                  <a:ea typeface="+mj-ea"/>
                </a:rPr>
                <a:t>03</a:t>
              </a:r>
              <a:endParaRPr kumimoji="1" lang="ja-JP" altLang="en-US" sz="1400" b="1" dirty="0">
                <a:solidFill>
                  <a:schemeClr val="accent1"/>
                </a:solidFill>
                <a:latin typeface="+mj-ea"/>
                <a:ea typeface="+mj-ea"/>
              </a:endParaRPr>
            </a:p>
          </p:txBody>
        </p:sp>
        <p:sp>
          <p:nvSpPr>
            <p:cNvPr id="25" name="正方形/長方形 19">
              <a:extLst>
                <a:ext uri="{FF2B5EF4-FFF2-40B4-BE49-F238E27FC236}">
                  <a16:creationId xmlns:a16="http://schemas.microsoft.com/office/drawing/2014/main" id="{7BDFAB82-5D1A-C9AE-68AB-F1921520A187}"/>
                </a:ext>
              </a:extLst>
            </p:cNvPr>
            <p:cNvSpPr/>
            <p:nvPr/>
          </p:nvSpPr>
          <p:spPr>
            <a:xfrm>
              <a:off x="9083283" y="5428698"/>
              <a:ext cx="1177715" cy="2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110000"/>
                </a:lnSpc>
                <a:spcAft>
                  <a:spcPts val="0"/>
                </a:spcAft>
              </a:pPr>
              <a:r>
                <a:rPr lang="ja-JP" altLang="en-US" b="1">
                  <a:solidFill>
                    <a:schemeClr val="accent1"/>
                  </a:solidFill>
                  <a:latin typeface="+mj-ea"/>
                  <a:ea typeface="+mj-ea"/>
                </a:rPr>
                <a:t>取り組みを</a:t>
              </a:r>
              <a:endParaRPr lang="en-US" altLang="ja-JP" b="1">
                <a:solidFill>
                  <a:schemeClr val="accent1"/>
                </a:solidFill>
                <a:latin typeface="+mj-ea"/>
                <a:ea typeface="+mj-ea"/>
              </a:endParaRPr>
            </a:p>
            <a:p>
              <a:pPr>
                <a:lnSpc>
                  <a:spcPct val="110000"/>
                </a:lnSpc>
                <a:spcAft>
                  <a:spcPts val="0"/>
                </a:spcAft>
              </a:pPr>
              <a:r>
                <a:rPr lang="ja-JP" altLang="en-US" b="1">
                  <a:solidFill>
                    <a:schemeClr val="accent1"/>
                  </a:solidFill>
                  <a:latin typeface="+mj-ea"/>
                  <a:ea typeface="+mj-ea"/>
                </a:rPr>
                <a:t>検討する</a:t>
              </a:r>
              <a:endParaRPr kumimoji="1" lang="ja-JP" altLang="en-US" sz="1400" b="1" dirty="0">
                <a:solidFill>
                  <a:schemeClr val="accent1"/>
                </a:solidFill>
                <a:latin typeface="+mj-ea"/>
                <a:ea typeface="+mj-ea"/>
              </a:endParaRPr>
            </a:p>
          </p:txBody>
        </p:sp>
      </p:grpSp>
      <p:grpSp>
        <p:nvGrpSpPr>
          <p:cNvPr id="6" name="Group 5">
            <a:extLst>
              <a:ext uri="{FF2B5EF4-FFF2-40B4-BE49-F238E27FC236}">
                <a16:creationId xmlns:a16="http://schemas.microsoft.com/office/drawing/2014/main" id="{39145D1D-B008-C1D8-8FBF-BCC563A6731B}"/>
              </a:ext>
            </a:extLst>
          </p:cNvPr>
          <p:cNvGrpSpPr/>
          <p:nvPr/>
        </p:nvGrpSpPr>
        <p:grpSpPr>
          <a:xfrm>
            <a:off x="6974994" y="1058839"/>
            <a:ext cx="4216396" cy="3592716"/>
            <a:chOff x="6825208" y="2130022"/>
            <a:chExt cx="4216396" cy="3592716"/>
          </a:xfrm>
        </p:grpSpPr>
        <p:grpSp>
          <p:nvGrpSpPr>
            <p:cNvPr id="14" name="Group 13">
              <a:extLst>
                <a:ext uri="{FF2B5EF4-FFF2-40B4-BE49-F238E27FC236}">
                  <a16:creationId xmlns:a16="http://schemas.microsoft.com/office/drawing/2014/main" id="{4168DF41-E7F4-C194-EFFF-F8EDB36830DB}"/>
                </a:ext>
              </a:extLst>
            </p:cNvPr>
            <p:cNvGrpSpPr/>
            <p:nvPr/>
          </p:nvGrpSpPr>
          <p:grpSpPr>
            <a:xfrm>
              <a:off x="9091117" y="2613247"/>
              <a:ext cx="643837" cy="1917515"/>
              <a:chOff x="5695728" y="3171293"/>
              <a:chExt cx="643837" cy="1917515"/>
            </a:xfrm>
          </p:grpSpPr>
          <p:pic>
            <p:nvPicPr>
              <p:cNvPr id="60" name="グラフィックス 55">
                <a:extLst>
                  <a:ext uri="{FF2B5EF4-FFF2-40B4-BE49-F238E27FC236}">
                    <a16:creationId xmlns:a16="http://schemas.microsoft.com/office/drawing/2014/main" id="{0EDF3B11-799C-A7D0-CDC4-A5D679228EB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695728" y="3171293"/>
                <a:ext cx="643837" cy="1917515"/>
              </a:xfrm>
              <a:prstGeom prst="rect">
                <a:avLst/>
              </a:prstGeom>
            </p:spPr>
          </p:pic>
          <p:pic>
            <p:nvPicPr>
              <p:cNvPr id="61" name="グラフィックス 6">
                <a:extLst>
                  <a:ext uri="{FF2B5EF4-FFF2-40B4-BE49-F238E27FC236}">
                    <a16:creationId xmlns:a16="http://schemas.microsoft.com/office/drawing/2014/main" id="{AE45F477-DE9F-76F8-A691-6269CF8604B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878526" y="3171293"/>
                <a:ext cx="271939" cy="153402"/>
              </a:xfrm>
              <a:prstGeom prst="rect">
                <a:avLst/>
              </a:prstGeom>
            </p:spPr>
          </p:pic>
        </p:grpSp>
        <p:pic>
          <p:nvPicPr>
            <p:cNvPr id="15" name="グラフィックス 78">
              <a:extLst>
                <a:ext uri="{FF2B5EF4-FFF2-40B4-BE49-F238E27FC236}">
                  <a16:creationId xmlns:a16="http://schemas.microsoft.com/office/drawing/2014/main" id="{56F56506-0F84-00C8-9E19-86FD6BF86070}"/>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677170" y="2929161"/>
              <a:ext cx="676358" cy="1917515"/>
            </a:xfrm>
            <a:prstGeom prst="rect">
              <a:avLst/>
            </a:prstGeom>
          </p:spPr>
        </p:pic>
        <p:pic>
          <p:nvPicPr>
            <p:cNvPr id="16" name="グラフィックス 64">
              <a:extLst>
                <a:ext uri="{FF2B5EF4-FFF2-40B4-BE49-F238E27FC236}">
                  <a16:creationId xmlns:a16="http://schemas.microsoft.com/office/drawing/2014/main" id="{A2E9012F-453A-22BA-E31D-CDFF13025A0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flipH="1">
              <a:off x="9741236" y="3499004"/>
              <a:ext cx="613604" cy="1896595"/>
            </a:xfrm>
            <a:prstGeom prst="rect">
              <a:avLst/>
            </a:prstGeom>
          </p:spPr>
        </p:pic>
        <p:pic>
          <p:nvPicPr>
            <p:cNvPr id="20" name="グラフィックス 114">
              <a:extLst>
                <a:ext uri="{FF2B5EF4-FFF2-40B4-BE49-F238E27FC236}">
                  <a16:creationId xmlns:a16="http://schemas.microsoft.com/office/drawing/2014/main" id="{ABAEA15C-8E4A-C9A3-E362-8CF46FD2FB44}"/>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flipH="1">
              <a:off x="8274651" y="2613445"/>
              <a:ext cx="690305" cy="1917515"/>
            </a:xfrm>
            <a:prstGeom prst="rect">
              <a:avLst/>
            </a:prstGeom>
          </p:spPr>
        </p:pic>
        <p:pic>
          <p:nvPicPr>
            <p:cNvPr id="26" name="グラフィックス 78">
              <a:extLst>
                <a:ext uri="{FF2B5EF4-FFF2-40B4-BE49-F238E27FC236}">
                  <a16:creationId xmlns:a16="http://schemas.microsoft.com/office/drawing/2014/main" id="{2B82B0F0-A250-507F-1E32-4707C1C86DFC}"/>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flipH="1">
              <a:off x="7599195" y="2938786"/>
              <a:ext cx="615843" cy="1917515"/>
            </a:xfrm>
            <a:prstGeom prst="rect">
              <a:avLst/>
            </a:prstGeom>
          </p:spPr>
        </p:pic>
        <p:pic>
          <p:nvPicPr>
            <p:cNvPr id="31" name="グラフィックス 110">
              <a:extLst>
                <a:ext uri="{FF2B5EF4-FFF2-40B4-BE49-F238E27FC236}">
                  <a16:creationId xmlns:a16="http://schemas.microsoft.com/office/drawing/2014/main" id="{184BC4DC-8B15-4AE8-787A-7E53BBD936D3}"/>
                </a:ext>
              </a:extLst>
            </p:cNvPr>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8284276" y="3833116"/>
              <a:ext cx="613603" cy="1889622"/>
            </a:xfrm>
            <a:prstGeom prst="rect">
              <a:avLst/>
            </a:prstGeom>
          </p:spPr>
        </p:pic>
        <p:grpSp>
          <p:nvGrpSpPr>
            <p:cNvPr id="33" name="Group 32">
              <a:extLst>
                <a:ext uri="{FF2B5EF4-FFF2-40B4-BE49-F238E27FC236}">
                  <a16:creationId xmlns:a16="http://schemas.microsoft.com/office/drawing/2014/main" id="{A994E554-BC41-3F31-EC8C-A7CE80D34B51}"/>
                </a:ext>
              </a:extLst>
            </p:cNvPr>
            <p:cNvGrpSpPr/>
            <p:nvPr/>
          </p:nvGrpSpPr>
          <p:grpSpPr>
            <a:xfrm>
              <a:off x="9595160" y="2130022"/>
              <a:ext cx="783145" cy="607377"/>
              <a:chOff x="9785618" y="1360967"/>
              <a:chExt cx="783145" cy="607377"/>
            </a:xfrm>
          </p:grpSpPr>
          <p:sp>
            <p:nvSpPr>
              <p:cNvPr id="58" name="Rounded Rectangle 57">
                <a:extLst>
                  <a:ext uri="{FF2B5EF4-FFF2-40B4-BE49-F238E27FC236}">
                    <a16:creationId xmlns:a16="http://schemas.microsoft.com/office/drawing/2014/main" id="{D8D135C6-7DBE-5CFD-1AC4-7F647DEF50CE}"/>
                  </a:ext>
                </a:extLst>
              </p:cNvPr>
              <p:cNvSpPr/>
              <p:nvPr/>
            </p:nvSpPr>
            <p:spPr>
              <a:xfrm>
                <a:off x="9785618" y="1360967"/>
                <a:ext cx="783145" cy="44337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9" name="Triangle 58">
                <a:extLst>
                  <a:ext uri="{FF2B5EF4-FFF2-40B4-BE49-F238E27FC236}">
                    <a16:creationId xmlns:a16="http://schemas.microsoft.com/office/drawing/2014/main" id="{A434826C-6E4B-D175-15DB-44C164B99D7C}"/>
                  </a:ext>
                </a:extLst>
              </p:cNvPr>
              <p:cNvSpPr/>
              <p:nvPr/>
            </p:nvSpPr>
            <p:spPr>
              <a:xfrm rot="12629832">
                <a:off x="9906623" y="1753367"/>
                <a:ext cx="125770" cy="21497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nvGrpSpPr>
            <p:cNvPr id="34" name="Group 33">
              <a:extLst>
                <a:ext uri="{FF2B5EF4-FFF2-40B4-BE49-F238E27FC236}">
                  <a16:creationId xmlns:a16="http://schemas.microsoft.com/office/drawing/2014/main" id="{6E6C35B1-9303-C642-5EEE-AEFF658E6846}"/>
                </a:ext>
              </a:extLst>
            </p:cNvPr>
            <p:cNvGrpSpPr/>
            <p:nvPr/>
          </p:nvGrpSpPr>
          <p:grpSpPr>
            <a:xfrm flipH="1">
              <a:off x="6825208" y="3327135"/>
              <a:ext cx="631462" cy="489738"/>
              <a:chOff x="9785618" y="1360967"/>
              <a:chExt cx="783145" cy="607377"/>
            </a:xfrm>
          </p:grpSpPr>
          <p:sp>
            <p:nvSpPr>
              <p:cNvPr id="46" name="Rounded Rectangle 45">
                <a:extLst>
                  <a:ext uri="{FF2B5EF4-FFF2-40B4-BE49-F238E27FC236}">
                    <a16:creationId xmlns:a16="http://schemas.microsoft.com/office/drawing/2014/main" id="{7E56F6F1-5194-128A-F03A-F6CC55670197}"/>
                  </a:ext>
                </a:extLst>
              </p:cNvPr>
              <p:cNvSpPr/>
              <p:nvPr/>
            </p:nvSpPr>
            <p:spPr>
              <a:xfrm>
                <a:off x="9785618" y="1360967"/>
                <a:ext cx="783145" cy="44337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6" name="Triangle 55">
                <a:extLst>
                  <a:ext uri="{FF2B5EF4-FFF2-40B4-BE49-F238E27FC236}">
                    <a16:creationId xmlns:a16="http://schemas.microsoft.com/office/drawing/2014/main" id="{08A0CE38-A1F1-76BF-9800-924C9B7F7D30}"/>
                  </a:ext>
                </a:extLst>
              </p:cNvPr>
              <p:cNvSpPr/>
              <p:nvPr/>
            </p:nvSpPr>
            <p:spPr>
              <a:xfrm rot="12629832">
                <a:off x="9906623" y="1753367"/>
                <a:ext cx="125770" cy="21497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nvGrpSpPr>
            <p:cNvPr id="35" name="Group 34">
              <a:extLst>
                <a:ext uri="{FF2B5EF4-FFF2-40B4-BE49-F238E27FC236}">
                  <a16:creationId xmlns:a16="http://schemas.microsoft.com/office/drawing/2014/main" id="{80204554-748B-C0FB-C031-3313B8057597}"/>
                </a:ext>
              </a:extLst>
            </p:cNvPr>
            <p:cNvGrpSpPr/>
            <p:nvPr/>
          </p:nvGrpSpPr>
          <p:grpSpPr>
            <a:xfrm flipH="1">
              <a:off x="7358714" y="2192642"/>
              <a:ext cx="783145" cy="607377"/>
              <a:chOff x="9785618" y="1360967"/>
              <a:chExt cx="783145" cy="607377"/>
            </a:xfrm>
          </p:grpSpPr>
          <p:sp>
            <p:nvSpPr>
              <p:cNvPr id="44" name="Rounded Rectangle 43">
                <a:extLst>
                  <a:ext uri="{FF2B5EF4-FFF2-40B4-BE49-F238E27FC236}">
                    <a16:creationId xmlns:a16="http://schemas.microsoft.com/office/drawing/2014/main" id="{2EED2E8D-33A6-9F36-26F0-A7C8C9D01338}"/>
                  </a:ext>
                </a:extLst>
              </p:cNvPr>
              <p:cNvSpPr/>
              <p:nvPr/>
            </p:nvSpPr>
            <p:spPr>
              <a:xfrm>
                <a:off x="9785618" y="1360967"/>
                <a:ext cx="783145" cy="443371"/>
              </a:xfrm>
              <a:prstGeom prst="roundRect">
                <a:avLst/>
              </a:prstGeom>
              <a:solidFill>
                <a:srgbClr val="51C5E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45" name="Triangle 44">
                <a:extLst>
                  <a:ext uri="{FF2B5EF4-FFF2-40B4-BE49-F238E27FC236}">
                    <a16:creationId xmlns:a16="http://schemas.microsoft.com/office/drawing/2014/main" id="{D6C3965D-C712-BAB6-A2FE-680A923277DA}"/>
                  </a:ext>
                </a:extLst>
              </p:cNvPr>
              <p:cNvSpPr/>
              <p:nvPr/>
            </p:nvSpPr>
            <p:spPr>
              <a:xfrm rot="12629832">
                <a:off x="9906623" y="1753367"/>
                <a:ext cx="125770" cy="214977"/>
              </a:xfrm>
              <a:prstGeom prst="triangle">
                <a:avLst/>
              </a:prstGeom>
              <a:solidFill>
                <a:srgbClr val="51C5E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nvGrpSpPr>
            <p:cNvPr id="36" name="Group 35">
              <a:extLst>
                <a:ext uri="{FF2B5EF4-FFF2-40B4-BE49-F238E27FC236}">
                  <a16:creationId xmlns:a16="http://schemas.microsoft.com/office/drawing/2014/main" id="{837113E2-678E-3893-57F0-01E3B02B8992}"/>
                </a:ext>
              </a:extLst>
            </p:cNvPr>
            <p:cNvGrpSpPr/>
            <p:nvPr/>
          </p:nvGrpSpPr>
          <p:grpSpPr>
            <a:xfrm>
              <a:off x="10410142" y="3082466"/>
              <a:ext cx="631462" cy="489738"/>
              <a:chOff x="9785618" y="1360967"/>
              <a:chExt cx="783145" cy="607377"/>
            </a:xfrm>
          </p:grpSpPr>
          <p:sp>
            <p:nvSpPr>
              <p:cNvPr id="39" name="Rounded Rectangle 38">
                <a:extLst>
                  <a:ext uri="{FF2B5EF4-FFF2-40B4-BE49-F238E27FC236}">
                    <a16:creationId xmlns:a16="http://schemas.microsoft.com/office/drawing/2014/main" id="{5AD0ACBF-E966-6E23-7AD9-6EB4DB1F27AE}"/>
                  </a:ext>
                </a:extLst>
              </p:cNvPr>
              <p:cNvSpPr/>
              <p:nvPr/>
            </p:nvSpPr>
            <p:spPr>
              <a:xfrm>
                <a:off x="9785618" y="1360967"/>
                <a:ext cx="783145" cy="443371"/>
              </a:xfrm>
              <a:prstGeom prst="roundRect">
                <a:avLst/>
              </a:prstGeom>
              <a:solidFill>
                <a:srgbClr val="FF8000"/>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40" name="Triangle 39">
                <a:extLst>
                  <a:ext uri="{FF2B5EF4-FFF2-40B4-BE49-F238E27FC236}">
                    <a16:creationId xmlns:a16="http://schemas.microsoft.com/office/drawing/2014/main" id="{79CFF241-EA15-C4C8-A5F5-D4B277E23402}"/>
                  </a:ext>
                </a:extLst>
              </p:cNvPr>
              <p:cNvSpPr/>
              <p:nvPr/>
            </p:nvSpPr>
            <p:spPr>
              <a:xfrm rot="12629832">
                <a:off x="9906623" y="1753367"/>
                <a:ext cx="125770" cy="214977"/>
              </a:xfrm>
              <a:prstGeom prst="triangle">
                <a:avLst/>
              </a:prstGeom>
              <a:solidFill>
                <a:srgbClr val="FF8000"/>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pic>
          <p:nvPicPr>
            <p:cNvPr id="37" name="グラフィックス 125">
              <a:extLst>
                <a:ext uri="{FF2B5EF4-FFF2-40B4-BE49-F238E27FC236}">
                  <a16:creationId xmlns:a16="http://schemas.microsoft.com/office/drawing/2014/main" id="{D7ED3056-55B9-6739-0729-F3FFA8A41D46}"/>
                </a:ext>
              </a:extLst>
            </p:cNvPr>
            <p:cNvPicPr>
              <a:picLocks noChangeAspect="1"/>
            </p:cNvPicPr>
            <p:nvPr/>
          </p:nvPicPr>
          <p:blipFill>
            <a:blip r:embed="rId18">
              <a:extLst>
                <a:ext uri="{28A0092B-C50C-407E-A947-70E740481C1C}">
                  <a14:useLocalDpi xmlns:a14="http://schemas.microsoft.com/office/drawing/2010/main" val="0"/>
                </a:ext>
              </a:extLst>
            </a:blip>
            <a:srcRect/>
            <a:stretch/>
          </p:blipFill>
          <p:spPr>
            <a:xfrm flipH="1">
              <a:off x="9065733" y="3830473"/>
              <a:ext cx="613604" cy="1852776"/>
            </a:xfrm>
            <a:prstGeom prst="rect">
              <a:avLst/>
            </a:prstGeom>
          </p:spPr>
        </p:pic>
        <p:pic>
          <p:nvPicPr>
            <p:cNvPr id="38" name="グラフィックス 64">
              <a:extLst>
                <a:ext uri="{FF2B5EF4-FFF2-40B4-BE49-F238E27FC236}">
                  <a16:creationId xmlns:a16="http://schemas.microsoft.com/office/drawing/2014/main" id="{75676ED1-F6EB-D9D6-9CF8-C79A1298F9C4}"/>
                </a:ext>
              </a:extLst>
            </p:cNvPr>
            <p:cNvPicPr>
              <a:picLocks noChangeAspect="1"/>
            </p:cNvPicPr>
            <p:nvPr/>
          </p:nvPicPr>
          <p:blipFill>
            <a:blip r:embed="rId19">
              <a:extLst>
                <a:ext uri="{96DAC541-7B7A-43D3-8B79-37D633B846F1}">
                  <asvg:svgBlip xmlns:asvg="http://schemas.microsoft.com/office/drawing/2016/SVG/main" r:embed="rId20"/>
                </a:ext>
              </a:extLst>
            </a:blip>
            <a:srcRect/>
            <a:stretch/>
          </p:blipFill>
          <p:spPr>
            <a:xfrm>
              <a:off x="7623271" y="3493311"/>
              <a:ext cx="613603" cy="1889617"/>
            </a:xfrm>
            <a:prstGeom prst="rect">
              <a:avLst/>
            </a:prstGeom>
          </p:spPr>
        </p:pic>
      </p:grpSp>
    </p:spTree>
    <p:extLst>
      <p:ext uri="{BB962C8B-B14F-4D97-AF65-F5344CB8AC3E}">
        <p14:creationId xmlns:p14="http://schemas.microsoft.com/office/powerpoint/2010/main" val="13862816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064291-7667-9775-898D-1A2466E0E956}"/>
              </a:ext>
            </a:extLst>
          </p:cNvPr>
          <p:cNvSpPr txBox="1"/>
          <p:nvPr/>
        </p:nvSpPr>
        <p:spPr>
          <a:xfrm>
            <a:off x="513408" y="2967335"/>
            <a:ext cx="6710352" cy="923330"/>
          </a:xfrm>
          <a:prstGeom prst="rect">
            <a:avLst/>
          </a:prstGeom>
          <a:noFill/>
        </p:spPr>
        <p:txBody>
          <a:bodyPr wrap="square" lIns="0" tIns="0" rIns="0" bIns="0" rtlCol="0">
            <a:spAutoFit/>
          </a:bodyPr>
          <a:lstStyle/>
          <a:p>
            <a:r>
              <a:rPr lang="ja-JP" altLang="en-US" sz="6000" b="1" dirty="0">
                <a:latin typeface="+mj-ea"/>
                <a:ea typeface="+mj-ea"/>
              </a:rPr>
              <a:t>テーマ</a:t>
            </a:r>
          </a:p>
        </p:txBody>
      </p:sp>
      <p:sp>
        <p:nvSpPr>
          <p:cNvPr id="4" name="スライド番号プレースホルダー 5">
            <a:extLst>
              <a:ext uri="{FF2B5EF4-FFF2-40B4-BE49-F238E27FC236}">
                <a16:creationId xmlns:a16="http://schemas.microsoft.com/office/drawing/2014/main" id="{084D4646-C812-2ECA-2C4D-9AB362E773DD}"/>
              </a:ext>
            </a:extLst>
          </p:cNvPr>
          <p:cNvSpPr txBox="1">
            <a:spLocks/>
          </p:cNvSpPr>
          <p:nvPr/>
        </p:nvSpPr>
        <p:spPr>
          <a:xfrm>
            <a:off x="513408" y="2515705"/>
            <a:ext cx="5400000" cy="188301"/>
          </a:xfrm>
          <a:prstGeom prst="rect">
            <a:avLst/>
          </a:prstGeom>
        </p:spPr>
        <p:txBody>
          <a:bodyPr wrap="none" lIns="0" tIns="0" rIns="0" bIns="0" anchor="ctr"/>
          <a:lstStyle>
            <a:defPPr>
              <a:defRPr lang="ja-JP"/>
            </a:defPPr>
            <a:lvl1pPr algn="r" rtl="0" fontAlgn="base">
              <a:spcBef>
                <a:spcPct val="0"/>
              </a:spcBef>
              <a:spcAft>
                <a:spcPct val="0"/>
              </a:spcAft>
              <a:defRPr kumimoji="1" sz="1200" b="1" kern="1200">
                <a:solidFill>
                  <a:schemeClr val="bg1">
                    <a:lumMod val="50000"/>
                  </a:schemeClr>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l"/>
            <a:r>
              <a:rPr kumimoji="1" lang="en-US" altLang="ja-JP" sz="2400" b="0" i="0" kern="1200" spc="110" dirty="0">
                <a:solidFill>
                  <a:schemeClr val="accent1"/>
                </a:solidFill>
                <a:effectLst/>
                <a:latin typeface="+mn-lt"/>
                <a:ea typeface="+mn-ea"/>
                <a:cs typeface="+mn-cs"/>
              </a:rPr>
              <a:t>Theme</a:t>
            </a:r>
            <a:endParaRPr kumimoji="1" lang="en" altLang="ja-JP" sz="2400" b="0" i="0" kern="1200" spc="110" dirty="0">
              <a:solidFill>
                <a:schemeClr val="accent1"/>
              </a:solidFill>
              <a:effectLst/>
              <a:latin typeface="+mn-lt"/>
              <a:ea typeface="+mn-ea"/>
              <a:cs typeface="+mn-cs"/>
            </a:endParaRPr>
          </a:p>
        </p:txBody>
      </p:sp>
      <p:sp>
        <p:nvSpPr>
          <p:cNvPr id="6" name="スライド番号プレースホルダー 5">
            <a:extLst>
              <a:ext uri="{FF2B5EF4-FFF2-40B4-BE49-F238E27FC236}">
                <a16:creationId xmlns:a16="http://schemas.microsoft.com/office/drawing/2014/main" id="{8C725EBD-CCDA-C98F-44EA-A90C8CF540B4}"/>
              </a:ext>
            </a:extLst>
          </p:cNvPr>
          <p:cNvSpPr txBox="1">
            <a:spLocks/>
          </p:cNvSpPr>
          <p:nvPr/>
        </p:nvSpPr>
        <p:spPr>
          <a:xfrm>
            <a:off x="513408" y="2169244"/>
            <a:ext cx="5400000" cy="188301"/>
          </a:xfrm>
          <a:prstGeom prst="rect">
            <a:avLst/>
          </a:prstGeom>
        </p:spPr>
        <p:txBody>
          <a:bodyPr wrap="none" lIns="0" tIns="0" rIns="0" bIns="0" anchor="ctr"/>
          <a:lstStyle>
            <a:defPPr>
              <a:defRPr lang="ja-JP"/>
            </a:defPPr>
            <a:lvl1pPr algn="r" rtl="0" fontAlgn="base">
              <a:spcBef>
                <a:spcPct val="0"/>
              </a:spcBef>
              <a:spcAft>
                <a:spcPct val="0"/>
              </a:spcAft>
              <a:defRPr kumimoji="1" sz="1200" b="1" kern="1200">
                <a:solidFill>
                  <a:schemeClr val="bg1">
                    <a:lumMod val="50000"/>
                  </a:schemeClr>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l"/>
            <a:r>
              <a:rPr kumimoji="1" lang="en-US" altLang="ja-JP" sz="2400" b="0" kern="1200" spc="110" dirty="0">
                <a:solidFill>
                  <a:schemeClr val="accent1"/>
                </a:solidFill>
                <a:effectLst/>
                <a:latin typeface="+mn-lt"/>
                <a:ea typeface="+mn-ea"/>
                <a:cs typeface="+mn-cs"/>
              </a:rPr>
              <a:t>#03-2</a:t>
            </a:r>
            <a:endParaRPr kumimoji="1" lang="en" altLang="ja-JP" sz="2400" b="0" kern="1200" spc="110" dirty="0">
              <a:solidFill>
                <a:schemeClr val="accent1"/>
              </a:solidFill>
              <a:effectLst/>
              <a:latin typeface="+mn-lt"/>
              <a:ea typeface="+mn-ea"/>
              <a:cs typeface="+mn-cs"/>
            </a:endParaRPr>
          </a:p>
        </p:txBody>
      </p:sp>
      <p:sp>
        <p:nvSpPr>
          <p:cNvPr id="7" name="TextBox 6">
            <a:extLst>
              <a:ext uri="{FF2B5EF4-FFF2-40B4-BE49-F238E27FC236}">
                <a16:creationId xmlns:a16="http://schemas.microsoft.com/office/drawing/2014/main" id="{77E4A2A4-22A0-16D1-8C58-BAF42EEA4260}"/>
              </a:ext>
            </a:extLst>
          </p:cNvPr>
          <p:cNvSpPr txBox="1"/>
          <p:nvPr/>
        </p:nvSpPr>
        <p:spPr>
          <a:xfrm>
            <a:off x="513408" y="4009785"/>
            <a:ext cx="6710352" cy="617285"/>
          </a:xfrm>
          <a:prstGeom prst="rect">
            <a:avLst/>
          </a:prstGeom>
          <a:noFill/>
        </p:spPr>
        <p:txBody>
          <a:bodyPr wrap="square" lIns="0" tIns="0" rIns="0" bIns="0" rtlCol="0">
            <a:spAutoFit/>
          </a:bodyPr>
          <a:lstStyle/>
          <a:p>
            <a:pPr>
              <a:lnSpc>
                <a:spcPct val="130000"/>
              </a:lnSpc>
            </a:pPr>
            <a:r>
              <a:rPr lang="ja-JP" altLang="en-US" sz="1600" b="1" dirty="0">
                <a:latin typeface="+mj-ea"/>
                <a:ea typeface="+mj-ea"/>
              </a:rPr>
              <a:t>人口動態の変化によって働き方に影響を</a:t>
            </a:r>
            <a:endParaRPr lang="en-US" altLang="ja-JP" sz="1600" b="1" dirty="0">
              <a:latin typeface="+mj-ea"/>
              <a:ea typeface="+mj-ea"/>
            </a:endParaRPr>
          </a:p>
          <a:p>
            <a:pPr>
              <a:lnSpc>
                <a:spcPct val="130000"/>
              </a:lnSpc>
            </a:pPr>
            <a:r>
              <a:rPr lang="ja-JP" altLang="en-US" sz="1600" b="1" dirty="0">
                <a:latin typeface="+mj-ea"/>
                <a:ea typeface="+mj-ea"/>
              </a:rPr>
              <a:t>与える要素のうち</a:t>
            </a:r>
            <a:r>
              <a:rPr lang="ja-JP" altLang="en-US" sz="1600" b="1" spc="-300" dirty="0">
                <a:latin typeface="Yu Gothic UI" panose="020B0500000000000000" pitchFamily="34" charset="-128"/>
                <a:ea typeface="Yu Gothic UI" panose="020B0500000000000000" pitchFamily="34" charset="-128"/>
              </a:rPr>
              <a:t>、</a:t>
            </a:r>
            <a:r>
              <a:rPr lang="ja-JP" altLang="en-US" sz="1600" b="1" dirty="0">
                <a:latin typeface="+mj-ea"/>
                <a:ea typeface="+mj-ea"/>
              </a:rPr>
              <a:t>今回着目するテーマ</a:t>
            </a:r>
          </a:p>
        </p:txBody>
      </p:sp>
    </p:spTree>
    <p:extLst>
      <p:ext uri="{BB962C8B-B14F-4D97-AF65-F5344CB8AC3E}">
        <p14:creationId xmlns:p14="http://schemas.microsoft.com/office/powerpoint/2010/main" val="14470292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551D6108-4FA6-EF7E-E733-0DAB7AB89FA8}"/>
              </a:ext>
            </a:extLst>
          </p:cNvPr>
          <p:cNvSpPr/>
          <p:nvPr/>
        </p:nvSpPr>
        <p:spPr>
          <a:xfrm>
            <a:off x="5176631" y="1750026"/>
            <a:ext cx="1838739" cy="574991"/>
          </a:xfrm>
          <a:prstGeom prst="roundRect">
            <a:avLst>
              <a:gd name="adj" fmla="val 1263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 name="TextBox 1">
            <a:extLst>
              <a:ext uri="{FF2B5EF4-FFF2-40B4-BE49-F238E27FC236}">
                <a16:creationId xmlns:a16="http://schemas.microsoft.com/office/drawing/2014/main" id="{6C90F52E-0E35-8601-7A12-82C7C8B0003F}"/>
              </a:ext>
            </a:extLst>
          </p:cNvPr>
          <p:cNvSpPr txBox="1"/>
          <p:nvPr/>
        </p:nvSpPr>
        <p:spPr>
          <a:xfrm>
            <a:off x="1667838" y="2729395"/>
            <a:ext cx="8856324" cy="2404826"/>
          </a:xfrm>
          <a:prstGeom prst="rect">
            <a:avLst/>
          </a:prstGeom>
          <a:noFill/>
        </p:spPr>
        <p:txBody>
          <a:bodyPr wrap="square" lIns="0" tIns="0" rIns="0" bIns="0" rtlCol="0">
            <a:spAutoFit/>
          </a:bodyPr>
          <a:lstStyle/>
          <a:p>
            <a:pPr algn="ctr">
              <a:lnSpc>
                <a:spcPct val="110000"/>
              </a:lnSpc>
            </a:pPr>
            <a:r>
              <a:rPr lang="en-US" altLang="ja-JP" sz="4800" b="1" spc="-150" dirty="0">
                <a:solidFill>
                  <a:schemeClr val="tx1"/>
                </a:solidFill>
                <a:latin typeface="+mj-ea"/>
                <a:ea typeface="+mj-ea"/>
              </a:rPr>
              <a:t>2040</a:t>
            </a:r>
            <a:r>
              <a:rPr lang="ja-JP" altLang="en-US" sz="4800" b="1" spc="-150" dirty="0">
                <a:solidFill>
                  <a:schemeClr val="tx1"/>
                </a:solidFill>
                <a:latin typeface="+mj-ea"/>
                <a:ea typeface="+mj-ea"/>
              </a:rPr>
              <a:t>年</a:t>
            </a:r>
            <a:r>
              <a:rPr lang="ja-JP" altLang="en-US" sz="4800" b="1" spc="-150" dirty="0">
                <a:solidFill>
                  <a:schemeClr val="tx1"/>
                </a:solidFill>
                <a:latin typeface="Yu Gothic UI" panose="020B0500000000000000" pitchFamily="34" charset="-128"/>
                <a:ea typeface="Yu Gothic UI" panose="020B0500000000000000" pitchFamily="34" charset="-128"/>
              </a:rPr>
              <a:t>、</a:t>
            </a:r>
            <a:r>
              <a:rPr lang="ja-JP" altLang="en-US" sz="4800" b="1" spc="-150" dirty="0">
                <a:solidFill>
                  <a:schemeClr val="tx1"/>
                </a:solidFill>
                <a:latin typeface="+mj-ea"/>
                <a:ea typeface="+mj-ea"/>
              </a:rPr>
              <a:t>私たちは</a:t>
            </a:r>
          </a:p>
          <a:p>
            <a:pPr algn="ctr">
              <a:lnSpc>
                <a:spcPct val="110000"/>
              </a:lnSpc>
            </a:pPr>
            <a:r>
              <a:rPr lang="ja-JP" altLang="en-US" sz="4800" b="1" spc="-150" dirty="0">
                <a:solidFill>
                  <a:schemeClr val="tx1"/>
                </a:solidFill>
                <a:latin typeface="Yu Gothic UI" panose="020B0500000000000000" pitchFamily="34" charset="-128"/>
                <a:ea typeface="Yu Gothic UI" panose="020B0500000000000000" pitchFamily="34" charset="-128"/>
              </a:rPr>
              <a:t>「</a:t>
            </a:r>
            <a:r>
              <a:rPr lang="ja-JP" altLang="en-US" sz="4800" b="1" spc="-150" dirty="0">
                <a:solidFill>
                  <a:schemeClr val="tx1"/>
                </a:solidFill>
                <a:latin typeface="+mj-ea"/>
                <a:ea typeface="+mj-ea"/>
              </a:rPr>
              <a:t>多様な家族</a:t>
            </a:r>
            <a:r>
              <a:rPr lang="ja-JP" altLang="en-US" sz="4800" b="1" spc="-150" dirty="0">
                <a:solidFill>
                  <a:schemeClr val="tx1"/>
                </a:solidFill>
                <a:latin typeface="Yu Gothic UI" panose="020B0500000000000000" pitchFamily="34" charset="-128"/>
                <a:ea typeface="Yu Gothic UI" panose="020B0500000000000000" pitchFamily="34" charset="-128"/>
              </a:rPr>
              <a:t>」</a:t>
            </a:r>
            <a:r>
              <a:rPr lang="ja-JP" altLang="en-US" sz="4800" b="1" spc="-150" dirty="0">
                <a:solidFill>
                  <a:schemeClr val="tx1"/>
                </a:solidFill>
                <a:latin typeface="+mj-ea"/>
                <a:ea typeface="+mj-ea"/>
              </a:rPr>
              <a:t>を</a:t>
            </a:r>
            <a:r>
              <a:rPr lang="ja-JP" altLang="en-US" sz="4800" b="1" spc="-150" dirty="0" err="1">
                <a:solidFill>
                  <a:schemeClr val="tx1"/>
                </a:solidFill>
                <a:latin typeface="+mj-ea"/>
                <a:ea typeface="+mj-ea"/>
              </a:rPr>
              <a:t>前提とした</a:t>
            </a:r>
          </a:p>
          <a:p>
            <a:pPr algn="ctr">
              <a:lnSpc>
                <a:spcPct val="110000"/>
              </a:lnSpc>
            </a:pPr>
            <a:r>
              <a:rPr lang="ja-JP" altLang="en-US" sz="4800" b="1" spc="-150" dirty="0" err="1">
                <a:solidFill>
                  <a:schemeClr val="tx1"/>
                </a:solidFill>
                <a:latin typeface="+mj-ea"/>
                <a:ea typeface="+mj-ea"/>
              </a:rPr>
              <a:t>働き方ができているか</a:t>
            </a:r>
            <a:r>
              <a:rPr lang="ja-JP" altLang="en-US" sz="4800" b="1" spc="-150" dirty="0">
                <a:solidFill>
                  <a:schemeClr val="tx1"/>
                </a:solidFill>
                <a:latin typeface="+mj-ea"/>
                <a:ea typeface="+mj-ea"/>
              </a:rPr>
              <a:t>？</a:t>
            </a:r>
          </a:p>
        </p:txBody>
      </p:sp>
      <p:sp>
        <p:nvSpPr>
          <p:cNvPr id="7" name="TextBox 6">
            <a:extLst>
              <a:ext uri="{FF2B5EF4-FFF2-40B4-BE49-F238E27FC236}">
                <a16:creationId xmlns:a16="http://schemas.microsoft.com/office/drawing/2014/main" id="{D1264F5C-2F51-8EE3-910C-CE413D5EDF0E}"/>
              </a:ext>
            </a:extLst>
          </p:cNvPr>
          <p:cNvSpPr txBox="1"/>
          <p:nvPr/>
        </p:nvSpPr>
        <p:spPr>
          <a:xfrm>
            <a:off x="5704066" y="1900405"/>
            <a:ext cx="783869" cy="307777"/>
          </a:xfrm>
          <a:prstGeom prst="rect">
            <a:avLst/>
          </a:prstGeom>
          <a:noFill/>
        </p:spPr>
        <p:txBody>
          <a:bodyPr wrap="none" lIns="0" tIns="0" rIns="0" bIns="0" rtlCol="0">
            <a:spAutoFit/>
          </a:bodyPr>
          <a:lstStyle/>
          <a:p>
            <a:pPr algn="ctr"/>
            <a:r>
              <a:rPr lang="ja-JP" altLang="en-US" sz="2000" b="1" dirty="0">
                <a:solidFill>
                  <a:schemeClr val="bg1"/>
                </a:solidFill>
                <a:latin typeface="+mj-ea"/>
                <a:ea typeface="+mj-ea"/>
              </a:rPr>
              <a:t>テーマ</a:t>
            </a:r>
            <a:endParaRPr lang="en-JP" sz="2000" b="1" dirty="0">
              <a:solidFill>
                <a:schemeClr val="bg1"/>
              </a:solidFill>
              <a:latin typeface="+mj-ea"/>
              <a:ea typeface="+mj-ea"/>
            </a:endParaRPr>
          </a:p>
        </p:txBody>
      </p:sp>
    </p:spTree>
    <p:extLst>
      <p:ext uri="{BB962C8B-B14F-4D97-AF65-F5344CB8AC3E}">
        <p14:creationId xmlns:p14="http://schemas.microsoft.com/office/powerpoint/2010/main" val="1712106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A8D7BAA6-3170-4752-140B-1D9B4159C252}"/>
              </a:ext>
            </a:extLst>
          </p:cNvPr>
          <p:cNvSpPr/>
          <p:nvPr/>
        </p:nvSpPr>
        <p:spPr>
          <a:xfrm>
            <a:off x="868856" y="5075604"/>
            <a:ext cx="5055426" cy="82794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1" name="テキスト ボックス 1">
            <a:extLst>
              <a:ext uri="{FF2B5EF4-FFF2-40B4-BE49-F238E27FC236}">
                <a16:creationId xmlns:a16="http://schemas.microsoft.com/office/drawing/2014/main" id="{81DB131D-1225-4806-F172-0314CCE08F7E}"/>
              </a:ext>
            </a:extLst>
          </p:cNvPr>
          <p:cNvSpPr txBox="1"/>
          <p:nvPr/>
        </p:nvSpPr>
        <p:spPr>
          <a:xfrm>
            <a:off x="843098" y="2500300"/>
            <a:ext cx="5697600" cy="2143407"/>
          </a:xfrm>
          <a:prstGeom prst="rect">
            <a:avLst/>
          </a:prstGeom>
          <a:noFill/>
        </p:spPr>
        <p:txBody>
          <a:bodyPr wrap="square" lIns="0" tIns="0" rIns="0" bIns="0" rtlCol="0">
            <a:spAutoFit/>
          </a:bodyPr>
          <a:lstStyle/>
          <a:p>
            <a:pPr>
              <a:lnSpc>
                <a:spcPct val="130000"/>
              </a:lnSpc>
            </a:pPr>
            <a:r>
              <a:rPr lang="en-US" altLang="ja-JP" sz="1200" dirty="0">
                <a:latin typeface="+mj-ea"/>
                <a:ea typeface="+mj-ea"/>
              </a:rPr>
              <a:t>Gemba Roundtable</a:t>
            </a:r>
            <a:r>
              <a:rPr lang="ja-JP" altLang="en-US" sz="1200" dirty="0">
                <a:latin typeface="+mj-ea"/>
                <a:ea typeface="+mj-ea"/>
              </a:rPr>
              <a:t>は、多様なメンバーが</a:t>
            </a:r>
            <a:endParaRPr lang="en-US" altLang="ja-JP" sz="1200" dirty="0">
              <a:latin typeface="+mj-ea"/>
              <a:ea typeface="+mj-ea"/>
            </a:endParaRPr>
          </a:p>
          <a:p>
            <a:pPr>
              <a:lnSpc>
                <a:spcPct val="130000"/>
              </a:lnSpc>
            </a:pPr>
            <a:r>
              <a:rPr lang="ja-JP" altLang="en-US" sz="1200" dirty="0">
                <a:latin typeface="+mj-ea"/>
                <a:ea typeface="+mj-ea"/>
              </a:rPr>
              <a:t>未来の働きやすさを議論する、探索型の会議体です。</a:t>
            </a:r>
            <a:endParaRPr lang="en-US" altLang="ja-JP" sz="1200" dirty="0">
              <a:latin typeface="+mj-ea"/>
              <a:ea typeface="+mj-ea"/>
            </a:endParaRPr>
          </a:p>
          <a:p>
            <a:pPr>
              <a:lnSpc>
                <a:spcPct val="130000"/>
              </a:lnSpc>
            </a:pPr>
            <a:endParaRPr lang="en-US" altLang="ja-JP" sz="1200" dirty="0">
              <a:latin typeface="+mj-ea"/>
              <a:ea typeface="+mj-ea"/>
            </a:endParaRPr>
          </a:p>
          <a:p>
            <a:pPr>
              <a:lnSpc>
                <a:spcPct val="130000"/>
              </a:lnSpc>
            </a:pPr>
            <a:r>
              <a:rPr lang="ja-JP" altLang="en-US" sz="1200" dirty="0">
                <a:latin typeface="+mj-ea"/>
                <a:ea typeface="+mj-ea"/>
              </a:rPr>
              <a:t>・未来予測からの逆算で、今からできることを考える。 </a:t>
            </a:r>
            <a:endParaRPr lang="en-US" altLang="ja-JP" sz="1200" dirty="0">
              <a:latin typeface="+mj-ea"/>
              <a:ea typeface="+mj-ea"/>
            </a:endParaRPr>
          </a:p>
          <a:p>
            <a:pPr>
              <a:lnSpc>
                <a:spcPct val="130000"/>
              </a:lnSpc>
            </a:pPr>
            <a:r>
              <a:rPr lang="ja-JP" altLang="en-US" sz="1200" dirty="0">
                <a:latin typeface="+mj-ea"/>
                <a:ea typeface="+mj-ea"/>
              </a:rPr>
              <a:t>・立場を超えて議論する。様々な現場の社員、</a:t>
            </a:r>
            <a:r>
              <a:rPr lang="en-US" altLang="ja-JP" sz="1200" dirty="0">
                <a:latin typeface="+mj-ea"/>
                <a:ea typeface="+mj-ea"/>
              </a:rPr>
              <a:t>DEI</a:t>
            </a:r>
            <a:r>
              <a:rPr lang="ja-JP" altLang="en-US" sz="1200" dirty="0">
                <a:latin typeface="+mj-ea"/>
                <a:ea typeface="+mj-ea"/>
              </a:rPr>
              <a:t>推進に関わる</a:t>
            </a:r>
            <a:endParaRPr lang="en-US" altLang="ja-JP" sz="1200" dirty="0">
              <a:latin typeface="+mj-ea"/>
              <a:ea typeface="+mj-ea"/>
            </a:endParaRPr>
          </a:p>
          <a:p>
            <a:pPr>
              <a:lnSpc>
                <a:spcPct val="130000"/>
              </a:lnSpc>
            </a:pPr>
            <a:r>
              <a:rPr lang="ja-JP" altLang="en-US" sz="1200" dirty="0">
                <a:latin typeface="+mj-ea"/>
                <a:ea typeface="+mj-ea"/>
              </a:rPr>
              <a:t>　社員、マネジメントを担当している社員、有識者が集まる。</a:t>
            </a:r>
            <a:endParaRPr lang="en-US" altLang="ja-JP" sz="1200" dirty="0">
              <a:latin typeface="+mj-ea"/>
              <a:ea typeface="+mj-ea"/>
            </a:endParaRPr>
          </a:p>
          <a:p>
            <a:pPr>
              <a:lnSpc>
                <a:spcPct val="130000"/>
              </a:lnSpc>
            </a:pPr>
            <a:endParaRPr lang="en-US" altLang="ja-JP" sz="1200" dirty="0">
              <a:latin typeface="+mj-ea"/>
              <a:ea typeface="+mj-ea"/>
            </a:endParaRPr>
          </a:p>
          <a:p>
            <a:pPr>
              <a:lnSpc>
                <a:spcPct val="130000"/>
              </a:lnSpc>
            </a:pPr>
            <a:r>
              <a:rPr lang="ja-JP" altLang="en-US" sz="1200" dirty="0">
                <a:latin typeface="+mj-ea"/>
                <a:ea typeface="+mj-ea"/>
              </a:rPr>
              <a:t>この</a:t>
            </a:r>
            <a:r>
              <a:rPr lang="en-US" altLang="ja-JP" sz="1200" dirty="0">
                <a:latin typeface="+mj-ea"/>
                <a:ea typeface="+mj-ea"/>
              </a:rPr>
              <a:t>2</a:t>
            </a:r>
            <a:r>
              <a:rPr lang="ja-JP" altLang="en-US" sz="1200" dirty="0">
                <a:latin typeface="+mj-ea"/>
                <a:ea typeface="+mj-ea"/>
              </a:rPr>
              <a:t>つを組み合わせたアプローチによって、</a:t>
            </a:r>
          </a:p>
          <a:p>
            <a:pPr>
              <a:lnSpc>
                <a:spcPct val="130000"/>
              </a:lnSpc>
            </a:pPr>
            <a:r>
              <a:rPr lang="ja-JP" altLang="en-US" sz="1200" dirty="0">
                <a:latin typeface="+mj-ea"/>
                <a:ea typeface="+mj-ea"/>
              </a:rPr>
              <a:t>いち早く未来の課題を見つけ、アクションを考えることができます。</a:t>
            </a:r>
          </a:p>
        </p:txBody>
      </p:sp>
      <p:grpSp>
        <p:nvGrpSpPr>
          <p:cNvPr id="27" name="Group 26">
            <a:extLst>
              <a:ext uri="{FF2B5EF4-FFF2-40B4-BE49-F238E27FC236}">
                <a16:creationId xmlns:a16="http://schemas.microsoft.com/office/drawing/2014/main" id="{541B445A-4E87-7003-A8FA-908EC5BEB52C}"/>
              </a:ext>
            </a:extLst>
          </p:cNvPr>
          <p:cNvGrpSpPr/>
          <p:nvPr/>
        </p:nvGrpSpPr>
        <p:grpSpPr>
          <a:xfrm>
            <a:off x="6825208" y="2130022"/>
            <a:ext cx="4216396" cy="3592716"/>
            <a:chOff x="6825208" y="2130022"/>
            <a:chExt cx="4216396" cy="3592716"/>
          </a:xfrm>
        </p:grpSpPr>
        <p:grpSp>
          <p:nvGrpSpPr>
            <p:cNvPr id="20" name="Group 19">
              <a:extLst>
                <a:ext uri="{FF2B5EF4-FFF2-40B4-BE49-F238E27FC236}">
                  <a16:creationId xmlns:a16="http://schemas.microsoft.com/office/drawing/2014/main" id="{B8258264-D36C-C0A6-353C-4F1FF4617A13}"/>
                </a:ext>
              </a:extLst>
            </p:cNvPr>
            <p:cNvGrpSpPr/>
            <p:nvPr/>
          </p:nvGrpSpPr>
          <p:grpSpPr>
            <a:xfrm>
              <a:off x="9091117" y="2613247"/>
              <a:ext cx="643837" cy="1917515"/>
              <a:chOff x="5695728" y="3171293"/>
              <a:chExt cx="643837" cy="1917515"/>
            </a:xfrm>
          </p:grpSpPr>
          <p:pic>
            <p:nvPicPr>
              <p:cNvPr id="15" name="グラフィックス 55">
                <a:extLst>
                  <a:ext uri="{FF2B5EF4-FFF2-40B4-BE49-F238E27FC236}">
                    <a16:creationId xmlns:a16="http://schemas.microsoft.com/office/drawing/2014/main" id="{F92F6C23-7415-B211-6E37-89C65BDB7B1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695728" y="3171293"/>
                <a:ext cx="643837" cy="1917515"/>
              </a:xfrm>
              <a:prstGeom prst="rect">
                <a:avLst/>
              </a:prstGeom>
            </p:spPr>
          </p:pic>
          <p:pic>
            <p:nvPicPr>
              <p:cNvPr id="16" name="グラフィックス 6">
                <a:extLst>
                  <a:ext uri="{FF2B5EF4-FFF2-40B4-BE49-F238E27FC236}">
                    <a16:creationId xmlns:a16="http://schemas.microsoft.com/office/drawing/2014/main" id="{E48BECB8-89AA-3BD9-3F2B-E2BC9BD95A5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78526" y="3171293"/>
                <a:ext cx="271939" cy="153402"/>
              </a:xfrm>
              <a:prstGeom prst="rect">
                <a:avLst/>
              </a:prstGeom>
            </p:spPr>
          </p:pic>
        </p:grpSp>
        <p:pic>
          <p:nvPicPr>
            <p:cNvPr id="19" name="グラフィックス 78">
              <a:extLst>
                <a:ext uri="{FF2B5EF4-FFF2-40B4-BE49-F238E27FC236}">
                  <a16:creationId xmlns:a16="http://schemas.microsoft.com/office/drawing/2014/main" id="{F072265E-F407-7135-68D9-2DC5C1C01055}"/>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9677170" y="2929161"/>
              <a:ext cx="676358" cy="1917515"/>
            </a:xfrm>
            <a:prstGeom prst="rect">
              <a:avLst/>
            </a:prstGeom>
          </p:spPr>
        </p:pic>
        <p:pic>
          <p:nvPicPr>
            <p:cNvPr id="18" name="グラフィックス 64">
              <a:extLst>
                <a:ext uri="{FF2B5EF4-FFF2-40B4-BE49-F238E27FC236}">
                  <a16:creationId xmlns:a16="http://schemas.microsoft.com/office/drawing/2014/main" id="{E69E6807-92D5-2806-0964-B97E2F80368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9741236" y="3499004"/>
              <a:ext cx="613604" cy="1896595"/>
            </a:xfrm>
            <a:prstGeom prst="rect">
              <a:avLst/>
            </a:prstGeom>
          </p:spPr>
        </p:pic>
        <p:pic>
          <p:nvPicPr>
            <p:cNvPr id="17" name="グラフィックス 114">
              <a:extLst>
                <a:ext uri="{FF2B5EF4-FFF2-40B4-BE49-F238E27FC236}">
                  <a16:creationId xmlns:a16="http://schemas.microsoft.com/office/drawing/2014/main" id="{CF7C2BBD-5451-94A9-D712-0E7BE3D847E2}"/>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flipH="1">
              <a:off x="8274651" y="2613445"/>
              <a:ext cx="690305" cy="1917515"/>
            </a:xfrm>
            <a:prstGeom prst="rect">
              <a:avLst/>
            </a:prstGeom>
          </p:spPr>
        </p:pic>
        <p:pic>
          <p:nvPicPr>
            <p:cNvPr id="30" name="グラフィックス 78">
              <a:extLst>
                <a:ext uri="{FF2B5EF4-FFF2-40B4-BE49-F238E27FC236}">
                  <a16:creationId xmlns:a16="http://schemas.microsoft.com/office/drawing/2014/main" id="{F7BA03B4-BDE0-5378-DF5F-9B5CF1DA44CD}"/>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flipH="1">
              <a:off x="7599195" y="2938786"/>
              <a:ext cx="615843" cy="1917515"/>
            </a:xfrm>
            <a:prstGeom prst="rect">
              <a:avLst/>
            </a:prstGeom>
          </p:spPr>
        </p:pic>
        <p:pic>
          <p:nvPicPr>
            <p:cNvPr id="4" name="グラフィックス 110">
              <a:extLst>
                <a:ext uri="{FF2B5EF4-FFF2-40B4-BE49-F238E27FC236}">
                  <a16:creationId xmlns:a16="http://schemas.microsoft.com/office/drawing/2014/main" id="{BA6CA1C1-7365-18C9-4C40-17BA556266C5}"/>
                </a:ext>
              </a:extLst>
            </p:cNvPr>
            <p:cNvPicPr>
              <a:picLocks noChangeAspect="1"/>
            </p:cNvPicPr>
            <p:nvPr/>
          </p:nvPicPr>
          <p:blipFill>
            <a:blip r:embed="rId15">
              <a:extLst>
                <a:ext uri="{96DAC541-7B7A-43D3-8B79-37D633B846F1}">
                  <asvg:svgBlip xmlns:asvg="http://schemas.microsoft.com/office/drawing/2016/SVG/main" r:embed="rId16"/>
                </a:ext>
              </a:extLst>
            </a:blip>
            <a:srcRect/>
            <a:stretch/>
          </p:blipFill>
          <p:spPr>
            <a:xfrm>
              <a:off x="8284276" y="3833116"/>
              <a:ext cx="613603" cy="1889622"/>
            </a:xfrm>
            <a:prstGeom prst="rect">
              <a:avLst/>
            </a:prstGeom>
          </p:spPr>
        </p:pic>
        <p:grpSp>
          <p:nvGrpSpPr>
            <p:cNvPr id="43" name="Group 42">
              <a:extLst>
                <a:ext uri="{FF2B5EF4-FFF2-40B4-BE49-F238E27FC236}">
                  <a16:creationId xmlns:a16="http://schemas.microsoft.com/office/drawing/2014/main" id="{6AD89D0C-B1D2-E3E3-FC85-7B1104633A36}"/>
                </a:ext>
              </a:extLst>
            </p:cNvPr>
            <p:cNvGrpSpPr/>
            <p:nvPr/>
          </p:nvGrpSpPr>
          <p:grpSpPr>
            <a:xfrm>
              <a:off x="9595160" y="2130022"/>
              <a:ext cx="783145" cy="607377"/>
              <a:chOff x="9785618" y="1360967"/>
              <a:chExt cx="783145" cy="607377"/>
            </a:xfrm>
          </p:grpSpPr>
          <p:sp>
            <p:nvSpPr>
              <p:cNvPr id="41" name="Rounded Rectangle 40">
                <a:extLst>
                  <a:ext uri="{FF2B5EF4-FFF2-40B4-BE49-F238E27FC236}">
                    <a16:creationId xmlns:a16="http://schemas.microsoft.com/office/drawing/2014/main" id="{64C900EC-CD29-2279-3FF8-B6D3646A7908}"/>
                  </a:ext>
                </a:extLst>
              </p:cNvPr>
              <p:cNvSpPr/>
              <p:nvPr/>
            </p:nvSpPr>
            <p:spPr>
              <a:xfrm>
                <a:off x="9785618" y="1360967"/>
                <a:ext cx="783145" cy="44337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42" name="Triangle 41">
                <a:extLst>
                  <a:ext uri="{FF2B5EF4-FFF2-40B4-BE49-F238E27FC236}">
                    <a16:creationId xmlns:a16="http://schemas.microsoft.com/office/drawing/2014/main" id="{C8CD2037-F2D4-FF3F-1E4E-74A70C7CD2AA}"/>
                  </a:ext>
                </a:extLst>
              </p:cNvPr>
              <p:cNvSpPr/>
              <p:nvPr/>
            </p:nvSpPr>
            <p:spPr>
              <a:xfrm rot="12629832">
                <a:off x="9906623" y="1753367"/>
                <a:ext cx="125770" cy="21497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nvGrpSpPr>
            <p:cNvPr id="47" name="Group 46">
              <a:extLst>
                <a:ext uri="{FF2B5EF4-FFF2-40B4-BE49-F238E27FC236}">
                  <a16:creationId xmlns:a16="http://schemas.microsoft.com/office/drawing/2014/main" id="{0EE8261A-1219-BA4C-DB04-3A83B4CAD8CF}"/>
                </a:ext>
              </a:extLst>
            </p:cNvPr>
            <p:cNvGrpSpPr/>
            <p:nvPr/>
          </p:nvGrpSpPr>
          <p:grpSpPr>
            <a:xfrm flipH="1">
              <a:off x="6825208" y="3327135"/>
              <a:ext cx="631462" cy="489738"/>
              <a:chOff x="9785618" y="1360967"/>
              <a:chExt cx="783145" cy="607377"/>
            </a:xfrm>
          </p:grpSpPr>
          <p:sp>
            <p:nvSpPr>
              <p:cNvPr id="48" name="Rounded Rectangle 47">
                <a:extLst>
                  <a:ext uri="{FF2B5EF4-FFF2-40B4-BE49-F238E27FC236}">
                    <a16:creationId xmlns:a16="http://schemas.microsoft.com/office/drawing/2014/main" id="{15A70145-7A26-E5CA-F9A7-6A2658673D2D}"/>
                  </a:ext>
                </a:extLst>
              </p:cNvPr>
              <p:cNvSpPr/>
              <p:nvPr/>
            </p:nvSpPr>
            <p:spPr>
              <a:xfrm>
                <a:off x="9785618" y="1360967"/>
                <a:ext cx="783145" cy="44337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49" name="Triangle 48">
                <a:extLst>
                  <a:ext uri="{FF2B5EF4-FFF2-40B4-BE49-F238E27FC236}">
                    <a16:creationId xmlns:a16="http://schemas.microsoft.com/office/drawing/2014/main" id="{6285EEEC-E07F-5101-A404-1A2195F33C52}"/>
                  </a:ext>
                </a:extLst>
              </p:cNvPr>
              <p:cNvSpPr/>
              <p:nvPr/>
            </p:nvSpPr>
            <p:spPr>
              <a:xfrm rot="12629832">
                <a:off x="9906623" y="1753367"/>
                <a:ext cx="125770" cy="21497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nvGrpSpPr>
            <p:cNvPr id="50" name="Group 49">
              <a:extLst>
                <a:ext uri="{FF2B5EF4-FFF2-40B4-BE49-F238E27FC236}">
                  <a16:creationId xmlns:a16="http://schemas.microsoft.com/office/drawing/2014/main" id="{C145AD89-C60E-9055-A2F4-2CCDA8ABCFB9}"/>
                </a:ext>
              </a:extLst>
            </p:cNvPr>
            <p:cNvGrpSpPr/>
            <p:nvPr/>
          </p:nvGrpSpPr>
          <p:grpSpPr>
            <a:xfrm flipH="1">
              <a:off x="7358714" y="2192642"/>
              <a:ext cx="783145" cy="607377"/>
              <a:chOff x="9785618" y="1360967"/>
              <a:chExt cx="783145" cy="607377"/>
            </a:xfrm>
          </p:grpSpPr>
          <p:sp>
            <p:nvSpPr>
              <p:cNvPr id="51" name="Rounded Rectangle 50">
                <a:extLst>
                  <a:ext uri="{FF2B5EF4-FFF2-40B4-BE49-F238E27FC236}">
                    <a16:creationId xmlns:a16="http://schemas.microsoft.com/office/drawing/2014/main" id="{21D79749-D09F-FA92-047C-E940989FCC16}"/>
                  </a:ext>
                </a:extLst>
              </p:cNvPr>
              <p:cNvSpPr/>
              <p:nvPr/>
            </p:nvSpPr>
            <p:spPr>
              <a:xfrm>
                <a:off x="9785618" y="1360967"/>
                <a:ext cx="783145" cy="443371"/>
              </a:xfrm>
              <a:prstGeom prst="roundRect">
                <a:avLst/>
              </a:prstGeom>
              <a:solidFill>
                <a:srgbClr val="51C5E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2" name="Triangle 51">
                <a:extLst>
                  <a:ext uri="{FF2B5EF4-FFF2-40B4-BE49-F238E27FC236}">
                    <a16:creationId xmlns:a16="http://schemas.microsoft.com/office/drawing/2014/main" id="{5EA04AA7-18FB-B986-DA19-CD37EB95CB31}"/>
                  </a:ext>
                </a:extLst>
              </p:cNvPr>
              <p:cNvSpPr/>
              <p:nvPr/>
            </p:nvSpPr>
            <p:spPr>
              <a:xfrm rot="12629832">
                <a:off x="9906623" y="1753367"/>
                <a:ext cx="125770" cy="214977"/>
              </a:xfrm>
              <a:prstGeom prst="triangle">
                <a:avLst/>
              </a:prstGeom>
              <a:solidFill>
                <a:srgbClr val="51C5E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nvGrpSpPr>
            <p:cNvPr id="53" name="Group 52">
              <a:extLst>
                <a:ext uri="{FF2B5EF4-FFF2-40B4-BE49-F238E27FC236}">
                  <a16:creationId xmlns:a16="http://schemas.microsoft.com/office/drawing/2014/main" id="{F2FB7B24-CFEF-65DA-F9AE-F88A0AA1B75F}"/>
                </a:ext>
              </a:extLst>
            </p:cNvPr>
            <p:cNvGrpSpPr/>
            <p:nvPr/>
          </p:nvGrpSpPr>
          <p:grpSpPr>
            <a:xfrm>
              <a:off x="10410142" y="3082466"/>
              <a:ext cx="631462" cy="489738"/>
              <a:chOff x="9785618" y="1360967"/>
              <a:chExt cx="783145" cy="607377"/>
            </a:xfrm>
          </p:grpSpPr>
          <p:sp>
            <p:nvSpPr>
              <p:cNvPr id="54" name="Rounded Rectangle 53">
                <a:extLst>
                  <a:ext uri="{FF2B5EF4-FFF2-40B4-BE49-F238E27FC236}">
                    <a16:creationId xmlns:a16="http://schemas.microsoft.com/office/drawing/2014/main" id="{B4E6523F-1A46-2583-1827-64D9BD9E3C57}"/>
                  </a:ext>
                </a:extLst>
              </p:cNvPr>
              <p:cNvSpPr/>
              <p:nvPr/>
            </p:nvSpPr>
            <p:spPr>
              <a:xfrm>
                <a:off x="9785618" y="1360967"/>
                <a:ext cx="783145" cy="443371"/>
              </a:xfrm>
              <a:prstGeom prst="roundRect">
                <a:avLst/>
              </a:prstGeom>
              <a:solidFill>
                <a:srgbClr val="FF8000"/>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5" name="Triangle 54">
                <a:extLst>
                  <a:ext uri="{FF2B5EF4-FFF2-40B4-BE49-F238E27FC236}">
                    <a16:creationId xmlns:a16="http://schemas.microsoft.com/office/drawing/2014/main" id="{49BA1FD7-852A-569E-6509-61048045F71E}"/>
                  </a:ext>
                </a:extLst>
              </p:cNvPr>
              <p:cNvSpPr/>
              <p:nvPr/>
            </p:nvSpPr>
            <p:spPr>
              <a:xfrm rot="12629832">
                <a:off x="9906623" y="1753367"/>
                <a:ext cx="125770" cy="214977"/>
              </a:xfrm>
              <a:prstGeom prst="triangle">
                <a:avLst/>
              </a:prstGeom>
              <a:solidFill>
                <a:srgbClr val="FF8000"/>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pic>
          <p:nvPicPr>
            <p:cNvPr id="57" name="グラフィックス 125">
              <a:extLst>
                <a:ext uri="{FF2B5EF4-FFF2-40B4-BE49-F238E27FC236}">
                  <a16:creationId xmlns:a16="http://schemas.microsoft.com/office/drawing/2014/main" id="{AA9E700B-E23B-FF91-FF96-561221E089C9}"/>
                </a:ext>
              </a:extLst>
            </p:cNvPr>
            <p:cNvPicPr>
              <a:picLocks noChangeAspect="1"/>
            </p:cNvPicPr>
            <p:nvPr/>
          </p:nvPicPr>
          <p:blipFill>
            <a:blip r:embed="rId17">
              <a:extLst>
                <a:ext uri="{28A0092B-C50C-407E-A947-70E740481C1C}">
                  <a14:useLocalDpi xmlns:a14="http://schemas.microsoft.com/office/drawing/2010/main" val="0"/>
                </a:ext>
              </a:extLst>
            </a:blip>
            <a:srcRect/>
            <a:stretch/>
          </p:blipFill>
          <p:spPr>
            <a:xfrm flipH="1">
              <a:off x="9065733" y="3830473"/>
              <a:ext cx="613604" cy="1852776"/>
            </a:xfrm>
            <a:prstGeom prst="rect">
              <a:avLst/>
            </a:prstGeom>
          </p:spPr>
        </p:pic>
        <p:pic>
          <p:nvPicPr>
            <p:cNvPr id="2" name="グラフィックス 64">
              <a:extLst>
                <a:ext uri="{FF2B5EF4-FFF2-40B4-BE49-F238E27FC236}">
                  <a16:creationId xmlns:a16="http://schemas.microsoft.com/office/drawing/2014/main" id="{63F3C2FB-9FB3-8B54-C6BB-6C9634822538}"/>
                </a:ext>
              </a:extLst>
            </p:cNvPr>
            <p:cNvPicPr>
              <a:picLocks noChangeAspect="1"/>
            </p:cNvPicPr>
            <p:nvPr/>
          </p:nvPicPr>
          <p:blipFill>
            <a:blip r:embed="rId18">
              <a:extLst>
                <a:ext uri="{96DAC541-7B7A-43D3-8B79-37D633B846F1}">
                  <asvg:svgBlip xmlns:asvg="http://schemas.microsoft.com/office/drawing/2016/SVG/main" r:embed="rId19"/>
                </a:ext>
              </a:extLst>
            </a:blip>
            <a:srcRect/>
            <a:stretch/>
          </p:blipFill>
          <p:spPr>
            <a:xfrm>
              <a:off x="7623271" y="3493311"/>
              <a:ext cx="613603" cy="1889617"/>
            </a:xfrm>
            <a:prstGeom prst="rect">
              <a:avLst/>
            </a:prstGeom>
          </p:spPr>
        </p:pic>
      </p:grpSp>
      <p:pic>
        <p:nvPicPr>
          <p:cNvPr id="3" name="Picture 2">
            <a:extLst>
              <a:ext uri="{FF2B5EF4-FFF2-40B4-BE49-F238E27FC236}">
                <a16:creationId xmlns:a16="http://schemas.microsoft.com/office/drawing/2014/main" id="{B046E614-6B85-BEEF-70B3-A65CB1D3250D}"/>
              </a:ext>
            </a:extLst>
          </p:cNvPr>
          <p:cNvPicPr>
            <a:picLocks noChangeAspect="1"/>
          </p:cNvPicPr>
          <p:nvPr/>
        </p:nvPicPr>
        <p:blipFill>
          <a:blip r:embed="rId20"/>
          <a:stretch>
            <a:fillRect/>
          </a:stretch>
        </p:blipFill>
        <p:spPr>
          <a:xfrm>
            <a:off x="843098" y="902940"/>
            <a:ext cx="6746399" cy="1303168"/>
          </a:xfrm>
          <a:prstGeom prst="rect">
            <a:avLst/>
          </a:prstGeom>
        </p:spPr>
      </p:pic>
      <p:sp>
        <p:nvSpPr>
          <p:cNvPr id="6" name="テキスト ボックス 5">
            <a:extLst>
              <a:ext uri="{FF2B5EF4-FFF2-40B4-BE49-F238E27FC236}">
                <a16:creationId xmlns:a16="http://schemas.microsoft.com/office/drawing/2014/main" id="{F6CD7662-1B79-8939-C605-F49EC03A17CA}"/>
              </a:ext>
            </a:extLst>
          </p:cNvPr>
          <p:cNvSpPr txBox="1"/>
          <p:nvPr/>
        </p:nvSpPr>
        <p:spPr>
          <a:xfrm>
            <a:off x="991809" y="5182590"/>
            <a:ext cx="4885995" cy="540148"/>
          </a:xfrm>
          <a:prstGeom prst="rect">
            <a:avLst/>
          </a:prstGeom>
          <a:noFill/>
        </p:spPr>
        <p:txBody>
          <a:bodyPr wrap="square" lIns="0" tIns="0" rIns="0" bIns="0" anchor="t">
            <a:spAutoFit/>
          </a:bodyPr>
          <a:lstStyle/>
          <a:p>
            <a:pPr>
              <a:lnSpc>
                <a:spcPct val="130000"/>
              </a:lnSpc>
            </a:pPr>
            <a:r>
              <a:rPr lang="ja-JP" altLang="en-US" sz="1400" b="1" dirty="0">
                <a:solidFill>
                  <a:schemeClr val="accent1"/>
                </a:solidFill>
                <a:latin typeface="+mj-ea"/>
                <a:ea typeface="+mj-ea"/>
              </a:rPr>
              <a:t>目的は、未来の働き方を議論し、</a:t>
            </a:r>
            <a:endParaRPr lang="en-US" altLang="ja-JP" sz="1400" b="1" dirty="0">
              <a:solidFill>
                <a:schemeClr val="accent1"/>
              </a:solidFill>
              <a:latin typeface="+mj-ea"/>
              <a:ea typeface="+mj-ea"/>
            </a:endParaRPr>
          </a:p>
          <a:p>
            <a:pPr>
              <a:lnSpc>
                <a:spcPct val="130000"/>
              </a:lnSpc>
            </a:pPr>
            <a:r>
              <a:rPr kumimoji="1" lang="ja-JP" altLang="en-US" sz="1400" b="1" dirty="0">
                <a:solidFill>
                  <a:schemeClr val="accent1"/>
                </a:solidFill>
                <a:latin typeface="+mj-ea"/>
                <a:ea typeface="+mj-ea"/>
              </a:rPr>
              <a:t>これからの取り組むべきアクションの種を見つけることです</a:t>
            </a:r>
            <a:endParaRPr kumimoji="1" lang="en-US" altLang="ja-JP" sz="1400" b="1" dirty="0">
              <a:solidFill>
                <a:schemeClr val="accent1"/>
              </a:solidFill>
              <a:latin typeface="+mj-ea"/>
              <a:ea typeface="+mj-ea"/>
            </a:endParaRPr>
          </a:p>
        </p:txBody>
      </p:sp>
    </p:spTree>
    <p:extLst>
      <p:ext uri="{BB962C8B-B14F-4D97-AF65-F5344CB8AC3E}">
        <p14:creationId xmlns:p14="http://schemas.microsoft.com/office/powerpoint/2010/main" val="11813177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8174E0-CC5A-E341-FC65-F2E04CFB0E8A}"/>
              </a:ext>
            </a:extLst>
          </p:cNvPr>
          <p:cNvSpPr txBox="1"/>
          <p:nvPr/>
        </p:nvSpPr>
        <p:spPr>
          <a:xfrm>
            <a:off x="513408" y="2854769"/>
            <a:ext cx="6710352" cy="830997"/>
          </a:xfrm>
          <a:prstGeom prst="rect">
            <a:avLst/>
          </a:prstGeom>
          <a:noFill/>
        </p:spPr>
        <p:txBody>
          <a:bodyPr wrap="square" lIns="0" tIns="0" rIns="0" bIns="0" rtlCol="0">
            <a:spAutoFit/>
          </a:bodyPr>
          <a:lstStyle/>
          <a:p>
            <a:r>
              <a:rPr lang="ja-JP" altLang="en-US" sz="5400" b="1" dirty="0">
                <a:latin typeface="+mj-ea"/>
                <a:ea typeface="+mj-ea"/>
              </a:rPr>
              <a:t>未来予測を学ぶ</a:t>
            </a:r>
          </a:p>
        </p:txBody>
      </p:sp>
      <p:sp>
        <p:nvSpPr>
          <p:cNvPr id="4" name="Rounded Rectangle 3">
            <a:extLst>
              <a:ext uri="{FF2B5EF4-FFF2-40B4-BE49-F238E27FC236}">
                <a16:creationId xmlns:a16="http://schemas.microsoft.com/office/drawing/2014/main" id="{49E8FA71-259D-0088-B62C-EC62FDAF056D}"/>
              </a:ext>
            </a:extLst>
          </p:cNvPr>
          <p:cNvSpPr/>
          <p:nvPr/>
        </p:nvSpPr>
        <p:spPr>
          <a:xfrm>
            <a:off x="539045" y="3907564"/>
            <a:ext cx="2263975" cy="521140"/>
          </a:xfrm>
          <a:prstGeom prst="roundRect">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 name="Google Shape;630;p42">
            <a:extLst>
              <a:ext uri="{FF2B5EF4-FFF2-40B4-BE49-F238E27FC236}">
                <a16:creationId xmlns:a16="http://schemas.microsoft.com/office/drawing/2014/main" id="{54B2E84D-D96B-C51B-7AB8-67F7A61ED6E9}"/>
              </a:ext>
            </a:extLst>
          </p:cNvPr>
          <p:cNvSpPr txBox="1"/>
          <p:nvPr/>
        </p:nvSpPr>
        <p:spPr>
          <a:xfrm>
            <a:off x="699438" y="3968078"/>
            <a:ext cx="1943189" cy="400110"/>
          </a:xfrm>
          <a:prstGeom prst="rect">
            <a:avLst/>
          </a:prstGeom>
          <a:noFill/>
          <a:ln>
            <a:noFill/>
          </a:ln>
        </p:spPr>
        <p:txBody>
          <a:bodyPr spcFirstLastPara="1" wrap="square" lIns="0" tIns="0" rIns="0" bIns="0" anchor="ctr" anchorCtr="0">
            <a:spAutoFit/>
          </a:bodyPr>
          <a:lstStyle/>
          <a:p>
            <a:pPr algn="ctr">
              <a:lnSpc>
                <a:spcPct val="130000"/>
              </a:lnSpc>
            </a:pPr>
            <a:r>
              <a:rPr kumimoji="1" lang="ja-JP" altLang="en-US" sz="2000" b="1" dirty="0">
                <a:solidFill>
                  <a:schemeClr val="bg1"/>
                </a:solidFill>
                <a:latin typeface="+mj-ea"/>
                <a:ea typeface="+mj-ea"/>
              </a:rPr>
              <a:t>データを学ぶ</a:t>
            </a:r>
          </a:p>
        </p:txBody>
      </p:sp>
      <p:sp>
        <p:nvSpPr>
          <p:cNvPr id="3" name="Rounded Rectangle 2">
            <a:extLst>
              <a:ext uri="{FF2B5EF4-FFF2-40B4-BE49-F238E27FC236}">
                <a16:creationId xmlns:a16="http://schemas.microsoft.com/office/drawing/2014/main" id="{63396BC2-2F55-C51B-A02A-5FB81674A539}"/>
              </a:ext>
            </a:extLst>
          </p:cNvPr>
          <p:cNvSpPr/>
          <p:nvPr/>
        </p:nvSpPr>
        <p:spPr>
          <a:xfrm>
            <a:off x="3042963" y="3907564"/>
            <a:ext cx="2263975" cy="521140"/>
          </a:xfrm>
          <a:prstGeom prst="roundRect">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6" name="Google Shape;630;p42">
            <a:extLst>
              <a:ext uri="{FF2B5EF4-FFF2-40B4-BE49-F238E27FC236}">
                <a16:creationId xmlns:a16="http://schemas.microsoft.com/office/drawing/2014/main" id="{F1B6C3DE-CE31-655E-DFED-0EA77F7EA899}"/>
              </a:ext>
            </a:extLst>
          </p:cNvPr>
          <p:cNvSpPr txBox="1"/>
          <p:nvPr/>
        </p:nvSpPr>
        <p:spPr>
          <a:xfrm>
            <a:off x="3203356" y="3968078"/>
            <a:ext cx="1943189" cy="400110"/>
          </a:xfrm>
          <a:prstGeom prst="rect">
            <a:avLst/>
          </a:prstGeom>
          <a:noFill/>
          <a:ln>
            <a:noFill/>
          </a:ln>
        </p:spPr>
        <p:txBody>
          <a:bodyPr spcFirstLastPara="1" wrap="square" lIns="0" tIns="0" rIns="0" bIns="0" anchor="ctr" anchorCtr="0">
            <a:spAutoFit/>
          </a:bodyPr>
          <a:lstStyle/>
          <a:p>
            <a:pPr algn="ctr">
              <a:lnSpc>
                <a:spcPct val="130000"/>
              </a:lnSpc>
            </a:pPr>
            <a:r>
              <a:rPr kumimoji="1" lang="ja-JP" altLang="en-US" sz="2000" b="1" dirty="0">
                <a:solidFill>
                  <a:schemeClr val="bg1"/>
                </a:solidFill>
                <a:latin typeface="+mj-ea"/>
                <a:ea typeface="+mj-ea"/>
              </a:rPr>
              <a:t>事例を学ぶ</a:t>
            </a:r>
          </a:p>
        </p:txBody>
      </p:sp>
    </p:spTree>
    <p:extLst>
      <p:ext uri="{BB962C8B-B14F-4D97-AF65-F5344CB8AC3E}">
        <p14:creationId xmlns:p14="http://schemas.microsoft.com/office/powerpoint/2010/main" val="38722086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8174E0-CC5A-E341-FC65-F2E04CFB0E8A}"/>
              </a:ext>
            </a:extLst>
          </p:cNvPr>
          <p:cNvSpPr txBox="1"/>
          <p:nvPr/>
        </p:nvSpPr>
        <p:spPr>
          <a:xfrm>
            <a:off x="513408" y="2854769"/>
            <a:ext cx="6710352" cy="830997"/>
          </a:xfrm>
          <a:prstGeom prst="rect">
            <a:avLst/>
          </a:prstGeom>
          <a:noFill/>
        </p:spPr>
        <p:txBody>
          <a:bodyPr wrap="square" lIns="0" tIns="0" rIns="0" bIns="0" rtlCol="0">
            <a:spAutoFit/>
          </a:bodyPr>
          <a:lstStyle/>
          <a:p>
            <a:r>
              <a:rPr lang="ja-JP" altLang="en-US" sz="5400" b="1" dirty="0">
                <a:latin typeface="+mj-ea"/>
                <a:ea typeface="+mj-ea"/>
              </a:rPr>
              <a:t>未来予測を学ぶ</a:t>
            </a:r>
          </a:p>
        </p:txBody>
      </p:sp>
      <p:sp>
        <p:nvSpPr>
          <p:cNvPr id="4" name="Rounded Rectangle 3">
            <a:extLst>
              <a:ext uri="{FF2B5EF4-FFF2-40B4-BE49-F238E27FC236}">
                <a16:creationId xmlns:a16="http://schemas.microsoft.com/office/drawing/2014/main" id="{49E8FA71-259D-0088-B62C-EC62FDAF056D}"/>
              </a:ext>
            </a:extLst>
          </p:cNvPr>
          <p:cNvSpPr/>
          <p:nvPr/>
        </p:nvSpPr>
        <p:spPr>
          <a:xfrm>
            <a:off x="539045" y="3907564"/>
            <a:ext cx="2263975" cy="521140"/>
          </a:xfrm>
          <a:prstGeom prst="roundRect">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 name="Google Shape;630;p42">
            <a:extLst>
              <a:ext uri="{FF2B5EF4-FFF2-40B4-BE49-F238E27FC236}">
                <a16:creationId xmlns:a16="http://schemas.microsoft.com/office/drawing/2014/main" id="{54B2E84D-D96B-C51B-7AB8-67F7A61ED6E9}"/>
              </a:ext>
            </a:extLst>
          </p:cNvPr>
          <p:cNvSpPr txBox="1"/>
          <p:nvPr/>
        </p:nvSpPr>
        <p:spPr>
          <a:xfrm>
            <a:off x="699438" y="3968078"/>
            <a:ext cx="1943189" cy="400110"/>
          </a:xfrm>
          <a:prstGeom prst="rect">
            <a:avLst/>
          </a:prstGeom>
          <a:noFill/>
          <a:ln>
            <a:noFill/>
          </a:ln>
        </p:spPr>
        <p:txBody>
          <a:bodyPr spcFirstLastPara="1" wrap="square" lIns="0" tIns="0" rIns="0" bIns="0" anchor="ctr" anchorCtr="0">
            <a:spAutoFit/>
          </a:bodyPr>
          <a:lstStyle/>
          <a:p>
            <a:pPr algn="ctr">
              <a:lnSpc>
                <a:spcPct val="130000"/>
              </a:lnSpc>
            </a:pPr>
            <a:r>
              <a:rPr kumimoji="1" lang="ja-JP" altLang="en-US" sz="2000" b="1" dirty="0">
                <a:solidFill>
                  <a:schemeClr val="bg1"/>
                </a:solidFill>
                <a:latin typeface="+mj-ea"/>
                <a:ea typeface="+mj-ea"/>
              </a:rPr>
              <a:t>データを学ぶ</a:t>
            </a:r>
          </a:p>
        </p:txBody>
      </p:sp>
      <p:sp>
        <p:nvSpPr>
          <p:cNvPr id="3" name="Rounded Rectangle 2">
            <a:extLst>
              <a:ext uri="{FF2B5EF4-FFF2-40B4-BE49-F238E27FC236}">
                <a16:creationId xmlns:a16="http://schemas.microsoft.com/office/drawing/2014/main" id="{63396BC2-2F55-C51B-A02A-5FB81674A539}"/>
              </a:ext>
            </a:extLst>
          </p:cNvPr>
          <p:cNvSpPr/>
          <p:nvPr/>
        </p:nvSpPr>
        <p:spPr>
          <a:xfrm>
            <a:off x="3042963" y="3907564"/>
            <a:ext cx="2263975" cy="521140"/>
          </a:xfrm>
          <a:prstGeom prst="roundRect">
            <a:avLst/>
          </a:prstGeom>
          <a:solidFill>
            <a:schemeClr val="bg1">
              <a:lumMod val="8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bg1">
                  <a:lumMod val="75000"/>
                </a:schemeClr>
              </a:solidFill>
              <a:latin typeface="+mn-ea"/>
            </a:endParaRPr>
          </a:p>
        </p:txBody>
      </p:sp>
      <p:sp>
        <p:nvSpPr>
          <p:cNvPr id="6" name="Google Shape;630;p42">
            <a:extLst>
              <a:ext uri="{FF2B5EF4-FFF2-40B4-BE49-F238E27FC236}">
                <a16:creationId xmlns:a16="http://schemas.microsoft.com/office/drawing/2014/main" id="{F1B6C3DE-CE31-655E-DFED-0EA77F7EA899}"/>
              </a:ext>
            </a:extLst>
          </p:cNvPr>
          <p:cNvSpPr txBox="1"/>
          <p:nvPr/>
        </p:nvSpPr>
        <p:spPr>
          <a:xfrm>
            <a:off x="3203356" y="3968078"/>
            <a:ext cx="1943189" cy="400110"/>
          </a:xfrm>
          <a:prstGeom prst="rect">
            <a:avLst/>
          </a:prstGeom>
          <a:noFill/>
          <a:ln>
            <a:noFill/>
          </a:ln>
        </p:spPr>
        <p:txBody>
          <a:bodyPr spcFirstLastPara="1" wrap="square" lIns="0" tIns="0" rIns="0" bIns="0" anchor="ctr" anchorCtr="0">
            <a:spAutoFit/>
          </a:bodyPr>
          <a:lstStyle/>
          <a:p>
            <a:pPr algn="ctr">
              <a:lnSpc>
                <a:spcPct val="130000"/>
              </a:lnSpc>
            </a:pPr>
            <a:r>
              <a:rPr kumimoji="1" lang="ja-JP" altLang="en-US" sz="2000" b="1" dirty="0">
                <a:solidFill>
                  <a:schemeClr val="bg1"/>
                </a:solidFill>
                <a:latin typeface="+mj-ea"/>
                <a:ea typeface="+mj-ea"/>
              </a:rPr>
              <a:t>事例を学ぶ</a:t>
            </a:r>
          </a:p>
        </p:txBody>
      </p:sp>
    </p:spTree>
    <p:extLst>
      <p:ext uri="{BB962C8B-B14F-4D97-AF65-F5344CB8AC3E}">
        <p14:creationId xmlns:p14="http://schemas.microsoft.com/office/powerpoint/2010/main" val="27728193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5E1EC6A-78A0-C964-0558-F262EB26FBD5}"/>
              </a:ext>
            </a:extLst>
          </p:cNvPr>
          <p:cNvSpPr/>
          <p:nvPr/>
        </p:nvSpPr>
        <p:spPr>
          <a:xfrm>
            <a:off x="444000" y="1683445"/>
            <a:ext cx="11304000" cy="4372971"/>
          </a:xfrm>
          <a:prstGeom prst="roundRect">
            <a:avLst>
              <a:gd name="adj" fmla="val 1276"/>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 name="Title 1">
            <a:extLst>
              <a:ext uri="{FF2B5EF4-FFF2-40B4-BE49-F238E27FC236}">
                <a16:creationId xmlns:a16="http://schemas.microsoft.com/office/drawing/2014/main" id="{9EB080FB-9D84-4BF9-3B1B-6F89D0A30456}"/>
              </a:ext>
            </a:extLst>
          </p:cNvPr>
          <p:cNvSpPr>
            <a:spLocks noGrp="1"/>
          </p:cNvSpPr>
          <p:nvPr>
            <p:ph type="title"/>
          </p:nvPr>
        </p:nvSpPr>
        <p:spPr>
          <a:xfrm>
            <a:off x="433490" y="666506"/>
            <a:ext cx="11304000" cy="396000"/>
          </a:xfrm>
        </p:spPr>
        <p:txBody>
          <a:bodyPr/>
          <a:lstStyle/>
          <a:p>
            <a:r>
              <a:rPr lang="ja-JP" altLang="en-US"/>
              <a:t>世帯の将来推計</a:t>
            </a:r>
            <a:endParaRPr lang="en-JP"/>
          </a:p>
        </p:txBody>
      </p:sp>
      <p:sp>
        <p:nvSpPr>
          <p:cNvPr id="3" name="Text Placeholder 2">
            <a:extLst>
              <a:ext uri="{FF2B5EF4-FFF2-40B4-BE49-F238E27FC236}">
                <a16:creationId xmlns:a16="http://schemas.microsoft.com/office/drawing/2014/main" id="{318A5F50-A583-E393-1C97-BB0A90D69101}"/>
              </a:ext>
            </a:extLst>
          </p:cNvPr>
          <p:cNvSpPr>
            <a:spLocks noGrp="1"/>
          </p:cNvSpPr>
          <p:nvPr>
            <p:ph type="body" sz="quarter" idx="10"/>
          </p:nvPr>
        </p:nvSpPr>
        <p:spPr/>
        <p:txBody>
          <a:bodyPr/>
          <a:lstStyle/>
          <a:p>
            <a:r>
              <a:rPr lang="en-US" dirty="0"/>
              <a:t>Simulated data of families</a:t>
            </a:r>
            <a:endParaRPr lang="en-JP"/>
          </a:p>
        </p:txBody>
      </p:sp>
      <p:sp>
        <p:nvSpPr>
          <p:cNvPr id="4" name="テキスト ボックス 16">
            <a:extLst>
              <a:ext uri="{FF2B5EF4-FFF2-40B4-BE49-F238E27FC236}">
                <a16:creationId xmlns:a16="http://schemas.microsoft.com/office/drawing/2014/main" id="{31A5D68B-8831-E4EA-CA70-F8B475ACF6E7}"/>
              </a:ext>
            </a:extLst>
          </p:cNvPr>
          <p:cNvSpPr txBox="1"/>
          <p:nvPr/>
        </p:nvSpPr>
        <p:spPr>
          <a:xfrm>
            <a:off x="433490" y="1226557"/>
            <a:ext cx="10097998" cy="258404"/>
          </a:xfrm>
          <a:prstGeom prst="rect">
            <a:avLst/>
          </a:prstGeom>
          <a:noFill/>
        </p:spPr>
        <p:txBody>
          <a:bodyPr wrap="square" lIns="0" tIns="0" rIns="0" bIns="0" rtlCol="0">
            <a:spAutoFit/>
          </a:bodyPr>
          <a:lstStyle/>
          <a:p>
            <a:pPr>
              <a:lnSpc>
                <a:spcPct val="110000"/>
              </a:lnSpc>
            </a:pPr>
            <a:r>
              <a:rPr lang="ja-JP" altLang="en-US" sz="1600">
                <a:latin typeface="+mj-ea"/>
                <a:ea typeface="+mj-ea"/>
              </a:rPr>
              <a:t>日本の全世帯を</a:t>
            </a:r>
            <a:r>
              <a:rPr lang="en-US" altLang="ja-JP" sz="1600" dirty="0">
                <a:latin typeface="+mj-ea"/>
                <a:ea typeface="+mj-ea"/>
              </a:rPr>
              <a:t>10</a:t>
            </a:r>
            <a:r>
              <a:rPr lang="ja-JP" altLang="en-US" sz="1600">
                <a:latin typeface="+mj-ea"/>
                <a:ea typeface="+mj-ea"/>
              </a:rPr>
              <a:t>世帯に凝縮し</a:t>
            </a:r>
            <a:r>
              <a:rPr lang="ja-JP" altLang="en-US" sz="1600">
                <a:latin typeface="Yu Gothic UI" panose="020B0500000000000000" pitchFamily="34" charset="-128"/>
                <a:ea typeface="Yu Gothic UI" panose="020B0500000000000000" pitchFamily="34" charset="-128"/>
              </a:rPr>
              <a:t>、</a:t>
            </a:r>
            <a:r>
              <a:rPr lang="en-US" altLang="ja-JP" sz="1600" dirty="0">
                <a:latin typeface="+mj-ea"/>
                <a:ea typeface="+mj-ea"/>
              </a:rPr>
              <a:t>2020</a:t>
            </a:r>
            <a:r>
              <a:rPr lang="ja-JP" altLang="en-US" sz="1600">
                <a:latin typeface="+mj-ea"/>
                <a:ea typeface="+mj-ea"/>
              </a:rPr>
              <a:t>年と</a:t>
            </a:r>
            <a:r>
              <a:rPr lang="en-US" altLang="ja-JP" sz="1600" dirty="0">
                <a:latin typeface="+mj-ea"/>
                <a:ea typeface="+mj-ea"/>
              </a:rPr>
              <a:t>2040</a:t>
            </a:r>
            <a:r>
              <a:rPr lang="ja-JP" altLang="en-US" sz="1600">
                <a:latin typeface="+mj-ea"/>
                <a:ea typeface="+mj-ea"/>
              </a:rPr>
              <a:t>年を比較すると</a:t>
            </a:r>
            <a:r>
              <a:rPr lang="en-US" altLang="ja-JP" sz="1600" dirty="0">
                <a:latin typeface="+mj-ea"/>
                <a:ea typeface="+mj-ea"/>
              </a:rPr>
              <a:t>…</a:t>
            </a:r>
            <a:endParaRPr lang="ja-JP" altLang="en-US" sz="1600">
              <a:latin typeface="Yu Gothic UI" panose="020B0500000000000000" pitchFamily="34" charset="-128"/>
              <a:ea typeface="Yu Gothic UI" panose="020B0500000000000000" pitchFamily="34" charset="-128"/>
            </a:endParaRPr>
          </a:p>
        </p:txBody>
      </p:sp>
      <p:sp>
        <p:nvSpPr>
          <p:cNvPr id="7" name="テキスト ボックス 21">
            <a:extLst>
              <a:ext uri="{FF2B5EF4-FFF2-40B4-BE49-F238E27FC236}">
                <a16:creationId xmlns:a16="http://schemas.microsoft.com/office/drawing/2014/main" id="{7BC84BEC-863A-76E5-06B9-6E925F54C95C}"/>
              </a:ext>
            </a:extLst>
          </p:cNvPr>
          <p:cNvSpPr txBox="1"/>
          <p:nvPr/>
        </p:nvSpPr>
        <p:spPr>
          <a:xfrm>
            <a:off x="444000" y="6191494"/>
            <a:ext cx="4299846" cy="369332"/>
          </a:xfrm>
          <a:prstGeom prst="rect">
            <a:avLst/>
          </a:prstGeom>
          <a:noFill/>
        </p:spPr>
        <p:txBody>
          <a:bodyPr wrap="square" lIns="0" tIns="0" rIns="0" bIns="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effectLst/>
                <a:uLnTx/>
                <a:uFillTx/>
                <a:latin typeface="+mn-ea"/>
                <a:ea typeface="+mn-ea"/>
                <a:cs typeface="+mn-cs"/>
              </a:rPr>
              <a:t>出典：</a:t>
            </a:r>
            <a:endParaRPr kumimoji="1" lang="en-US" altLang="ja-JP" sz="800" b="0" i="0" u="none" strike="noStrike" kern="1200" cap="none" spc="0" normalizeH="0" baseline="0" noProof="0">
              <a:ln>
                <a:noFill/>
              </a:ln>
              <a:effectLst/>
              <a:uLnTx/>
              <a:uFillTx/>
              <a:latin typeface="+mn-ea"/>
              <a:ea typeface="+mn-ea"/>
              <a:cs typeface="+mn-cs"/>
            </a:endParaRPr>
          </a:p>
          <a:p>
            <a:pPr marL="0" marR="0" lvl="0" indent="0" defTabSz="914400" rtl="0" eaLnBrk="1" fontAlgn="base" latinLnBrk="0" hangingPunct="1">
              <a:lnSpc>
                <a:spcPct val="100000"/>
              </a:lnSpc>
              <a:spcBef>
                <a:spcPct val="0"/>
              </a:spcBef>
              <a:spcAft>
                <a:spcPct val="0"/>
              </a:spcAft>
              <a:buClrTx/>
              <a:buSzTx/>
              <a:buFontTx/>
              <a:buNone/>
              <a:tabLst/>
              <a:defRPr/>
            </a:pPr>
            <a:r>
              <a:rPr lang="ja-JP" altLang="en-US" sz="800">
                <a:latin typeface="+mn-ea"/>
                <a:ea typeface="+mn-ea"/>
              </a:rPr>
              <a:t>・世帯構成：</a:t>
            </a:r>
            <a:r>
              <a:rPr lang="en-US" altLang="ja-JP" sz="800">
                <a:latin typeface="+mn-ea"/>
                <a:ea typeface="+mn-ea"/>
              </a:rPr>
              <a:t>『</a:t>
            </a:r>
            <a:r>
              <a:rPr lang="ja-JP" altLang="en-US" sz="800">
                <a:latin typeface="+mn-ea"/>
                <a:ea typeface="+mn-ea"/>
              </a:rPr>
              <a:t>日本の世帯数の将来推計（全国推計）</a:t>
            </a:r>
            <a:r>
              <a:rPr lang="en-US" altLang="ja-JP" sz="800">
                <a:latin typeface="+mn-ea"/>
                <a:ea typeface="+mn-ea"/>
              </a:rPr>
              <a:t>』</a:t>
            </a:r>
            <a:r>
              <a:rPr lang="ja-JP" altLang="en-US" sz="800">
                <a:latin typeface="+mn-ea"/>
                <a:ea typeface="+mn-ea"/>
              </a:rPr>
              <a:t>（</a:t>
            </a:r>
            <a:r>
              <a:rPr lang="en-US" altLang="ja-JP" sz="800">
                <a:latin typeface="+mn-ea"/>
                <a:ea typeface="+mn-ea"/>
              </a:rPr>
              <a:t>2018</a:t>
            </a:r>
            <a:r>
              <a:rPr lang="ja-JP" altLang="en-US" sz="800">
                <a:latin typeface="+mn-ea"/>
                <a:ea typeface="+mn-ea"/>
              </a:rPr>
              <a:t>（平成</a:t>
            </a:r>
            <a:r>
              <a:rPr lang="en-US" altLang="ja-JP" sz="800">
                <a:latin typeface="+mn-ea"/>
                <a:ea typeface="+mn-ea"/>
              </a:rPr>
              <a:t>30</a:t>
            </a:r>
            <a:r>
              <a:rPr lang="ja-JP" altLang="en-US" sz="800">
                <a:latin typeface="+mn-ea"/>
                <a:ea typeface="+mn-ea"/>
              </a:rPr>
              <a:t>）</a:t>
            </a:r>
            <a:r>
              <a:rPr lang="ja-JP" altLang="en-JP" sz="800">
                <a:latin typeface="+mn-ea"/>
                <a:ea typeface="+mn-ea"/>
              </a:rPr>
              <a:t>年</a:t>
            </a:r>
            <a:r>
              <a:rPr lang="ja-JP" altLang="en-US" sz="800">
                <a:latin typeface="+mn-ea"/>
                <a:ea typeface="+mn-ea"/>
              </a:rPr>
              <a:t>推計）＊</a:t>
            </a:r>
            <a:r>
              <a:rPr lang="ja-JP" altLang="en-JP" sz="800">
                <a:latin typeface="+mn-ea"/>
                <a:ea typeface="+mn-ea"/>
              </a:rPr>
              <a:t>最新</a:t>
            </a:r>
            <a:endParaRPr lang="en-JP" altLang="ja-JP" sz="800">
              <a:latin typeface="+mn-ea"/>
              <a:ea typeface="+mn-ea"/>
            </a:endParaRPr>
          </a:p>
          <a:p>
            <a:pPr marL="0" marR="0" lvl="0" indent="0"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effectLst/>
                <a:uLnTx/>
                <a:uFillTx/>
                <a:latin typeface="+mn-ea"/>
                <a:ea typeface="+mn-ea"/>
                <a:cs typeface="+mn-cs"/>
              </a:rPr>
              <a:t>・多国籍：</a:t>
            </a:r>
            <a:r>
              <a:rPr kumimoji="1" lang="en-US" altLang="ja-JP" sz="800" b="0" i="0" u="none" strike="noStrike" kern="1200" cap="none" spc="0" normalizeH="0" baseline="0" noProof="0" dirty="0">
                <a:ln>
                  <a:noFill/>
                </a:ln>
                <a:effectLst/>
                <a:uLnTx/>
                <a:uFillTx/>
                <a:latin typeface="+mn-ea"/>
                <a:ea typeface="+mn-ea"/>
                <a:cs typeface="+mn-cs"/>
              </a:rPr>
              <a:t>DBJ</a:t>
            </a:r>
            <a:r>
              <a:rPr kumimoji="1" lang="ja-JP" altLang="en-US" sz="800" b="0" i="0" u="none" strike="noStrike" kern="1200" cap="none" spc="0" normalizeH="0" baseline="0" noProof="0" dirty="0">
                <a:ln>
                  <a:noFill/>
                </a:ln>
                <a:effectLst/>
                <a:uLnTx/>
                <a:uFillTx/>
                <a:latin typeface="+mn-ea"/>
                <a:ea typeface="+mn-ea"/>
                <a:cs typeface="+mn-cs"/>
              </a:rPr>
              <a:t>：</a:t>
            </a:r>
            <a:r>
              <a:rPr kumimoji="1" lang="en-US" altLang="ja-JP" sz="800" b="0" i="0" u="none" strike="noStrike" kern="1200" cap="none" spc="0" normalizeH="0" baseline="0" noProof="0" dirty="0">
                <a:ln>
                  <a:noFill/>
                </a:ln>
                <a:effectLst/>
                <a:uLnTx/>
                <a:uFillTx/>
                <a:latin typeface="+mn-ea"/>
                <a:ea typeface="+mn-ea"/>
                <a:cs typeface="+mn-cs"/>
              </a:rPr>
              <a:t>2030/40</a:t>
            </a:r>
            <a:r>
              <a:rPr kumimoji="1" lang="ja-JP" altLang="en-US" sz="800" b="0" i="0" u="none" strike="noStrike" kern="1200" cap="none" spc="0" normalizeH="0" baseline="0" noProof="0" dirty="0">
                <a:ln>
                  <a:noFill/>
                </a:ln>
                <a:effectLst/>
                <a:uLnTx/>
                <a:uFillTx/>
                <a:latin typeface="+mn-ea"/>
                <a:ea typeface="+mn-ea"/>
                <a:cs typeface="+mn-cs"/>
              </a:rPr>
              <a:t>年の外国人との共生社会の実現に向けた調査研究・暫定報告</a:t>
            </a:r>
            <a:endParaRPr kumimoji="1" lang="en-US" altLang="ja-JP" sz="800" b="0" i="0" u="none" strike="noStrike" kern="1200" cap="none" spc="0" normalizeH="0" baseline="0" noProof="0" dirty="0">
              <a:ln>
                <a:noFill/>
              </a:ln>
              <a:effectLst/>
              <a:uLnTx/>
              <a:uFillTx/>
              <a:latin typeface="+mn-ea"/>
              <a:ea typeface="+mn-ea"/>
              <a:cs typeface="+mn-cs"/>
            </a:endParaRPr>
          </a:p>
        </p:txBody>
      </p:sp>
      <p:sp>
        <p:nvSpPr>
          <p:cNvPr id="10" name="テキスト ボックス 21">
            <a:extLst>
              <a:ext uri="{FF2B5EF4-FFF2-40B4-BE49-F238E27FC236}">
                <a16:creationId xmlns:a16="http://schemas.microsoft.com/office/drawing/2014/main" id="{D39905BC-C68A-734F-D454-A220824422E4}"/>
              </a:ext>
            </a:extLst>
          </p:cNvPr>
          <p:cNvSpPr txBox="1"/>
          <p:nvPr/>
        </p:nvSpPr>
        <p:spPr>
          <a:xfrm>
            <a:off x="4874545" y="6314605"/>
            <a:ext cx="5564832" cy="246221"/>
          </a:xfrm>
          <a:prstGeom prst="rect">
            <a:avLst/>
          </a:prstGeom>
          <a:noFill/>
        </p:spPr>
        <p:txBody>
          <a:bodyPr wrap="square" lIns="0" tIns="0" rIns="0" bIns="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ja-JP" altLang="en-US" sz="800" dirty="0">
                <a:latin typeface="+mn-ea"/>
                <a:ea typeface="+mn-ea"/>
              </a:rPr>
              <a:t>・人口推計：日本の将来推計人口（令和</a:t>
            </a:r>
            <a:r>
              <a:rPr lang="en-JP" altLang="ja-JP" sz="800" dirty="0">
                <a:latin typeface="+mn-ea"/>
                <a:ea typeface="+mn-ea"/>
              </a:rPr>
              <a:t>5</a:t>
            </a:r>
            <a:r>
              <a:rPr lang="ja-JP" altLang="en-JP" sz="800" dirty="0">
                <a:latin typeface="+mn-ea"/>
                <a:ea typeface="+mn-ea"/>
              </a:rPr>
              <a:t>年</a:t>
            </a:r>
            <a:r>
              <a:rPr lang="ja-JP" altLang="en-US" sz="800" dirty="0">
                <a:latin typeface="+mn-ea"/>
                <a:ea typeface="+mn-ea"/>
              </a:rPr>
              <a:t>推計）</a:t>
            </a:r>
            <a:endParaRPr lang="en-US" altLang="ja-JP" sz="800" dirty="0">
              <a:latin typeface="+mn-ea"/>
              <a:ea typeface="+mn-ea"/>
            </a:endParaRPr>
          </a:p>
          <a:p>
            <a:pPr marL="0" marR="0" lvl="0" indent="0"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effectLst/>
                <a:uLnTx/>
                <a:uFillTx/>
                <a:latin typeface="+mn-ea"/>
                <a:ea typeface="+mn-ea"/>
                <a:cs typeface="+mn-cs"/>
              </a:rPr>
              <a:t>・介護：社会保障審議会</a:t>
            </a:r>
            <a:r>
              <a:rPr kumimoji="1" lang="en-US" altLang="ja-JP" sz="800" b="0" i="0" u="none" strike="noStrike" kern="1200" cap="none" spc="0" normalizeH="0" baseline="0" noProof="0" dirty="0">
                <a:ln>
                  <a:noFill/>
                </a:ln>
                <a:effectLst/>
                <a:uLnTx/>
                <a:uFillTx/>
                <a:latin typeface="+mn-ea"/>
                <a:ea typeface="+mn-ea"/>
                <a:cs typeface="+mn-cs"/>
              </a:rPr>
              <a:t> </a:t>
            </a:r>
            <a:r>
              <a:rPr kumimoji="1" lang="ja-JP" altLang="en-US" sz="800" b="0" i="0" u="none" strike="noStrike" kern="1200" cap="none" spc="0" normalizeH="0" baseline="0" noProof="0" dirty="0">
                <a:ln>
                  <a:noFill/>
                </a:ln>
                <a:effectLst/>
                <a:uLnTx/>
                <a:uFillTx/>
                <a:latin typeface="+mn-ea"/>
                <a:ea typeface="+mn-ea"/>
                <a:cs typeface="+mn-cs"/>
              </a:rPr>
              <a:t>介護保険部会（第</a:t>
            </a:r>
            <a:r>
              <a:rPr kumimoji="1" lang="en-US" altLang="ja-JP" sz="800" b="0" i="0" u="none" strike="noStrike" kern="1200" cap="none" spc="0" normalizeH="0" baseline="0" noProof="0" dirty="0">
                <a:ln>
                  <a:noFill/>
                </a:ln>
                <a:effectLst/>
                <a:uLnTx/>
                <a:uFillTx/>
                <a:latin typeface="+mn-ea"/>
                <a:ea typeface="+mn-ea"/>
                <a:cs typeface="+mn-cs"/>
              </a:rPr>
              <a:t>55</a:t>
            </a:r>
            <a:r>
              <a:rPr kumimoji="1" lang="ja-JP" altLang="en-US" sz="800" b="0" i="0" u="none" strike="noStrike" kern="1200" cap="none" spc="0" normalizeH="0" baseline="0" noProof="0" dirty="0">
                <a:ln>
                  <a:noFill/>
                </a:ln>
                <a:effectLst/>
                <a:uLnTx/>
                <a:uFillTx/>
                <a:latin typeface="+mn-ea"/>
                <a:ea typeface="+mn-ea"/>
                <a:cs typeface="+mn-cs"/>
              </a:rPr>
              <a:t>回）資料</a:t>
            </a:r>
            <a:r>
              <a:rPr kumimoji="1" lang="en-US" altLang="ja-JP" sz="800" b="0" i="0" u="none" strike="noStrike" kern="1200" cap="none" spc="0" normalizeH="0" baseline="0" noProof="0" dirty="0">
                <a:ln>
                  <a:noFill/>
                </a:ln>
                <a:effectLst/>
                <a:uLnTx/>
                <a:uFillTx/>
                <a:latin typeface="+mn-ea"/>
                <a:ea typeface="+mn-ea"/>
                <a:cs typeface="+mn-cs"/>
              </a:rPr>
              <a:t>1</a:t>
            </a:r>
            <a:r>
              <a:rPr kumimoji="1" lang="ja-JP" altLang="en-US" sz="800" b="0" i="0" u="none" strike="noStrike" kern="1200" cap="none" spc="0" normalizeH="0" baseline="0" noProof="0" dirty="0">
                <a:ln>
                  <a:noFill/>
                </a:ln>
                <a:effectLst/>
                <a:uLnTx/>
                <a:uFillTx/>
                <a:latin typeface="+mn-ea"/>
                <a:ea typeface="+mn-ea"/>
                <a:cs typeface="+mn-cs"/>
              </a:rPr>
              <a:t>平成</a:t>
            </a:r>
            <a:r>
              <a:rPr kumimoji="1" lang="en-US" altLang="ja-JP" sz="800" b="0" i="0" u="none" strike="noStrike" kern="1200" cap="none" spc="0" normalizeH="0" baseline="0" noProof="0" dirty="0">
                <a:ln>
                  <a:noFill/>
                </a:ln>
                <a:effectLst/>
                <a:uLnTx/>
                <a:uFillTx/>
                <a:latin typeface="+mn-ea"/>
                <a:ea typeface="+mn-ea"/>
                <a:cs typeface="+mn-cs"/>
              </a:rPr>
              <a:t>28</a:t>
            </a:r>
            <a:r>
              <a:rPr kumimoji="1" lang="ja-JP" altLang="en-US" sz="800" b="0" i="0" u="none" strike="noStrike" kern="1200" cap="none" spc="0" normalizeH="0" baseline="0" noProof="0" dirty="0">
                <a:ln>
                  <a:noFill/>
                </a:ln>
                <a:effectLst/>
                <a:uLnTx/>
                <a:uFillTx/>
                <a:latin typeface="+mn-ea"/>
                <a:ea typeface="+mn-ea"/>
                <a:cs typeface="+mn-cs"/>
              </a:rPr>
              <a:t>年</a:t>
            </a:r>
            <a:r>
              <a:rPr kumimoji="1" lang="en-US" altLang="ja-JP" sz="800" b="0" i="0" u="none" strike="noStrike" kern="1200" cap="none" spc="0" normalizeH="0" baseline="0" noProof="0" dirty="0">
                <a:ln>
                  <a:noFill/>
                </a:ln>
                <a:effectLst/>
                <a:uLnTx/>
                <a:uFillTx/>
                <a:latin typeface="+mn-ea"/>
                <a:ea typeface="+mn-ea"/>
                <a:cs typeface="+mn-cs"/>
              </a:rPr>
              <a:t>2</a:t>
            </a:r>
            <a:r>
              <a:rPr kumimoji="1" lang="ja-JP" altLang="en-US" sz="800" b="0" i="0" u="none" strike="noStrike" kern="1200" cap="none" spc="0" normalizeH="0" baseline="0" noProof="0" dirty="0">
                <a:ln>
                  <a:noFill/>
                </a:ln>
                <a:effectLst/>
                <a:uLnTx/>
                <a:uFillTx/>
                <a:latin typeface="+mn-ea"/>
                <a:ea typeface="+mn-ea"/>
                <a:cs typeface="+mn-cs"/>
              </a:rPr>
              <a:t>月</a:t>
            </a:r>
            <a:r>
              <a:rPr kumimoji="1" lang="en-US" altLang="ja-JP" sz="800" b="0" i="0" u="none" strike="noStrike" kern="1200" cap="none" spc="0" normalizeH="0" baseline="0" noProof="0" dirty="0">
                <a:ln>
                  <a:noFill/>
                </a:ln>
                <a:effectLst/>
                <a:uLnTx/>
                <a:uFillTx/>
                <a:latin typeface="+mn-ea"/>
                <a:ea typeface="+mn-ea"/>
                <a:cs typeface="+mn-cs"/>
              </a:rPr>
              <a:t>17</a:t>
            </a:r>
            <a:r>
              <a:rPr kumimoji="1" lang="ja-JP" altLang="en-US" sz="800" b="0" i="0" u="none" strike="noStrike" kern="1200" cap="none" spc="0" normalizeH="0" baseline="0" noProof="0" dirty="0">
                <a:ln>
                  <a:noFill/>
                </a:ln>
                <a:effectLst/>
                <a:uLnTx/>
                <a:uFillTx/>
                <a:latin typeface="+mn-ea"/>
                <a:ea typeface="+mn-ea"/>
                <a:cs typeface="+mn-cs"/>
              </a:rPr>
              <a:t>日　要支援・要介護者推計の合計</a:t>
            </a:r>
            <a:r>
              <a:rPr kumimoji="1" lang="en-US" altLang="ja-JP" sz="800" b="0" i="0" u="none" strike="noStrike" kern="1200" cap="none" spc="0" normalizeH="0" baseline="0" noProof="0" dirty="0">
                <a:ln>
                  <a:noFill/>
                </a:ln>
                <a:effectLst/>
                <a:uLnTx/>
                <a:uFillTx/>
                <a:latin typeface="+mn-ea"/>
                <a:ea typeface="+mn-ea"/>
                <a:cs typeface="+mn-cs"/>
              </a:rPr>
              <a:t> 2040</a:t>
            </a:r>
            <a:r>
              <a:rPr kumimoji="1" lang="ja-JP" altLang="en-US" sz="800" b="0" i="0" u="none" strike="noStrike" kern="1200" cap="none" spc="0" normalizeH="0" baseline="0" noProof="0" dirty="0">
                <a:ln>
                  <a:noFill/>
                </a:ln>
                <a:effectLst/>
                <a:uLnTx/>
                <a:uFillTx/>
                <a:latin typeface="+mn-ea"/>
                <a:ea typeface="+mn-ea"/>
                <a:cs typeface="+mn-cs"/>
              </a:rPr>
              <a:t>年</a:t>
            </a:r>
            <a:r>
              <a:rPr kumimoji="1" lang="en-US" altLang="ja-JP" sz="800" b="0" i="0" u="none" strike="noStrike" kern="1200" cap="none" spc="0" normalizeH="0" baseline="0" noProof="0" dirty="0">
                <a:ln>
                  <a:noFill/>
                </a:ln>
                <a:effectLst/>
                <a:uLnTx/>
                <a:uFillTx/>
                <a:latin typeface="+mn-ea"/>
                <a:ea typeface="+mn-ea"/>
                <a:cs typeface="+mn-cs"/>
              </a:rPr>
              <a:t>749</a:t>
            </a:r>
            <a:r>
              <a:rPr kumimoji="1" lang="ja-JP" altLang="en-US" sz="800" b="0" i="0" u="none" strike="noStrike" kern="1200" cap="none" spc="0" normalizeH="0" baseline="0" noProof="0" dirty="0">
                <a:ln>
                  <a:noFill/>
                </a:ln>
                <a:effectLst/>
                <a:uLnTx/>
                <a:uFillTx/>
                <a:latin typeface="+mn-ea"/>
                <a:ea typeface="+mn-ea"/>
                <a:cs typeface="+mn-cs"/>
              </a:rPr>
              <a:t>万人</a:t>
            </a:r>
            <a:endParaRPr kumimoji="1" lang="en-US" altLang="ja-JP" sz="800" b="0" i="0" u="none" strike="noStrike" kern="1200" cap="none" spc="0" normalizeH="0" baseline="0" noProof="0" dirty="0">
              <a:ln>
                <a:noFill/>
              </a:ln>
              <a:effectLst/>
              <a:uLnTx/>
              <a:uFillTx/>
              <a:latin typeface="+mn-ea"/>
              <a:ea typeface="+mn-ea"/>
              <a:cs typeface="+mn-cs"/>
            </a:endParaRPr>
          </a:p>
        </p:txBody>
      </p:sp>
      <p:sp>
        <p:nvSpPr>
          <p:cNvPr id="8" name="Rounded Rectangle 57">
            <a:extLst>
              <a:ext uri="{FF2B5EF4-FFF2-40B4-BE49-F238E27FC236}">
                <a16:creationId xmlns:a16="http://schemas.microsoft.com/office/drawing/2014/main" id="{B8C0D229-048B-1A89-3DA9-9415EB54521B}"/>
              </a:ext>
            </a:extLst>
          </p:cNvPr>
          <p:cNvSpPr/>
          <p:nvPr/>
        </p:nvSpPr>
        <p:spPr>
          <a:xfrm>
            <a:off x="1832228" y="2585786"/>
            <a:ext cx="3909600" cy="856638"/>
          </a:xfrm>
          <a:prstGeom prst="roundRect">
            <a:avLst>
              <a:gd name="adj" fmla="val 8944"/>
            </a:avLst>
          </a:prstGeom>
          <a:solidFill>
            <a:srgbClr val="DAF6F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2" name="Rounded Rectangle 65">
            <a:extLst>
              <a:ext uri="{FF2B5EF4-FFF2-40B4-BE49-F238E27FC236}">
                <a16:creationId xmlns:a16="http://schemas.microsoft.com/office/drawing/2014/main" id="{2E27566B-2AA0-9392-BB35-AAE0004E2EE5}"/>
              </a:ext>
            </a:extLst>
          </p:cNvPr>
          <p:cNvSpPr/>
          <p:nvPr/>
        </p:nvSpPr>
        <p:spPr>
          <a:xfrm rot="10800000">
            <a:off x="7730260" y="2585786"/>
            <a:ext cx="1912975" cy="856638"/>
          </a:xfrm>
          <a:prstGeom prst="roundRect">
            <a:avLst>
              <a:gd name="adj" fmla="val 11398"/>
            </a:avLst>
          </a:prstGeom>
          <a:solidFill>
            <a:srgbClr val="DAF6F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5" name="テキスト ボックス 19">
            <a:extLst>
              <a:ext uri="{FF2B5EF4-FFF2-40B4-BE49-F238E27FC236}">
                <a16:creationId xmlns:a16="http://schemas.microsoft.com/office/drawing/2014/main" id="{DE944536-25FF-5938-5F71-74743CEEA7C3}"/>
              </a:ext>
            </a:extLst>
          </p:cNvPr>
          <p:cNvSpPr txBox="1"/>
          <p:nvPr/>
        </p:nvSpPr>
        <p:spPr>
          <a:xfrm>
            <a:off x="1047000" y="2918814"/>
            <a:ext cx="845672" cy="246221"/>
          </a:xfrm>
          <a:prstGeom prst="rect">
            <a:avLst/>
          </a:prstGeom>
          <a:noFill/>
        </p:spPr>
        <p:txBody>
          <a:bodyPr wrap="square" lIns="0" tIns="0" rIns="0" bIns="0">
            <a:spAutoFit/>
          </a:bodyPr>
          <a:lstStyle/>
          <a:p>
            <a:r>
              <a:rPr lang="en-US" altLang="ja-JP" sz="1600" b="1">
                <a:solidFill>
                  <a:schemeClr val="tx2"/>
                </a:solidFill>
                <a:latin typeface="+mj-ea"/>
                <a:ea typeface="+mj-ea"/>
              </a:rPr>
              <a:t>2020</a:t>
            </a:r>
            <a:endParaRPr lang="en-US" altLang="ja-JP" sz="1600" b="1" dirty="0">
              <a:solidFill>
                <a:schemeClr val="tx2"/>
              </a:solidFill>
              <a:latin typeface="+mj-ea"/>
              <a:ea typeface="+mj-ea"/>
            </a:endParaRPr>
          </a:p>
        </p:txBody>
      </p:sp>
      <p:grpSp>
        <p:nvGrpSpPr>
          <p:cNvPr id="21" name="Group 39">
            <a:extLst>
              <a:ext uri="{FF2B5EF4-FFF2-40B4-BE49-F238E27FC236}">
                <a16:creationId xmlns:a16="http://schemas.microsoft.com/office/drawing/2014/main" id="{4EFDD99D-A358-2888-A369-88805E77034F}"/>
              </a:ext>
            </a:extLst>
          </p:cNvPr>
          <p:cNvGrpSpPr/>
          <p:nvPr/>
        </p:nvGrpSpPr>
        <p:grpSpPr>
          <a:xfrm>
            <a:off x="2146704" y="2785818"/>
            <a:ext cx="3156968" cy="510372"/>
            <a:chOff x="2016845" y="2292656"/>
            <a:chExt cx="3156968" cy="510372"/>
          </a:xfrm>
        </p:grpSpPr>
        <p:pic>
          <p:nvPicPr>
            <p:cNvPr id="22" name="Picture 26">
              <a:extLst>
                <a:ext uri="{FF2B5EF4-FFF2-40B4-BE49-F238E27FC236}">
                  <a16:creationId xmlns:a16="http://schemas.microsoft.com/office/drawing/2014/main" id="{9C97F3DD-E147-B525-D6CD-28F95E42B263}"/>
                </a:ext>
              </a:extLst>
            </p:cNvPr>
            <p:cNvPicPr>
              <a:picLocks noChangeAspect="1"/>
            </p:cNvPicPr>
            <p:nvPr/>
          </p:nvPicPr>
          <p:blipFill>
            <a:blip r:embed="rId3"/>
            <a:stretch>
              <a:fillRect/>
            </a:stretch>
          </p:blipFill>
          <p:spPr>
            <a:xfrm>
              <a:off x="2016845" y="2292656"/>
              <a:ext cx="656894" cy="507600"/>
            </a:xfrm>
            <a:prstGeom prst="rect">
              <a:avLst/>
            </a:prstGeom>
          </p:spPr>
        </p:pic>
        <p:pic>
          <p:nvPicPr>
            <p:cNvPr id="23" name="Picture 27">
              <a:extLst>
                <a:ext uri="{FF2B5EF4-FFF2-40B4-BE49-F238E27FC236}">
                  <a16:creationId xmlns:a16="http://schemas.microsoft.com/office/drawing/2014/main" id="{92E933F5-01B2-CA1B-FB65-E0690E744769}"/>
                </a:ext>
              </a:extLst>
            </p:cNvPr>
            <p:cNvPicPr>
              <a:picLocks noChangeAspect="1"/>
            </p:cNvPicPr>
            <p:nvPr/>
          </p:nvPicPr>
          <p:blipFill>
            <a:blip r:embed="rId3"/>
            <a:stretch>
              <a:fillRect/>
            </a:stretch>
          </p:blipFill>
          <p:spPr>
            <a:xfrm>
              <a:off x="2922666" y="2292656"/>
              <a:ext cx="656894" cy="507600"/>
            </a:xfrm>
            <a:prstGeom prst="rect">
              <a:avLst/>
            </a:prstGeom>
          </p:spPr>
        </p:pic>
        <p:pic>
          <p:nvPicPr>
            <p:cNvPr id="24" name="Picture 28">
              <a:extLst>
                <a:ext uri="{FF2B5EF4-FFF2-40B4-BE49-F238E27FC236}">
                  <a16:creationId xmlns:a16="http://schemas.microsoft.com/office/drawing/2014/main" id="{2E9B9B07-3906-E995-9C53-AAAAF68FC563}"/>
                </a:ext>
              </a:extLst>
            </p:cNvPr>
            <p:cNvPicPr>
              <a:picLocks noChangeAspect="1"/>
            </p:cNvPicPr>
            <p:nvPr/>
          </p:nvPicPr>
          <p:blipFill>
            <a:blip r:embed="rId3"/>
            <a:stretch>
              <a:fillRect/>
            </a:stretch>
          </p:blipFill>
          <p:spPr>
            <a:xfrm>
              <a:off x="3833318" y="2292656"/>
              <a:ext cx="656894" cy="507600"/>
            </a:xfrm>
            <a:prstGeom prst="rect">
              <a:avLst/>
            </a:prstGeom>
          </p:spPr>
        </p:pic>
        <p:pic>
          <p:nvPicPr>
            <p:cNvPr id="25" name="Picture 29">
              <a:extLst>
                <a:ext uri="{FF2B5EF4-FFF2-40B4-BE49-F238E27FC236}">
                  <a16:creationId xmlns:a16="http://schemas.microsoft.com/office/drawing/2014/main" id="{F67181C6-D30B-F418-E648-23C284D9660E}"/>
                </a:ext>
              </a:extLst>
            </p:cNvPr>
            <p:cNvPicPr>
              <a:picLocks noChangeAspect="1"/>
            </p:cNvPicPr>
            <p:nvPr/>
          </p:nvPicPr>
          <p:blipFill>
            <a:blip r:embed="rId4"/>
            <a:stretch>
              <a:fillRect/>
            </a:stretch>
          </p:blipFill>
          <p:spPr>
            <a:xfrm>
              <a:off x="4743846" y="2295428"/>
              <a:ext cx="429967" cy="507600"/>
            </a:xfrm>
            <a:prstGeom prst="rect">
              <a:avLst/>
            </a:prstGeom>
          </p:spPr>
        </p:pic>
      </p:grpSp>
      <p:grpSp>
        <p:nvGrpSpPr>
          <p:cNvPr id="26" name="Group 38">
            <a:extLst>
              <a:ext uri="{FF2B5EF4-FFF2-40B4-BE49-F238E27FC236}">
                <a16:creationId xmlns:a16="http://schemas.microsoft.com/office/drawing/2014/main" id="{AEE6C9D2-2A84-BB17-FCDC-CFC3F84C07A4}"/>
              </a:ext>
            </a:extLst>
          </p:cNvPr>
          <p:cNvGrpSpPr/>
          <p:nvPr/>
        </p:nvGrpSpPr>
        <p:grpSpPr>
          <a:xfrm>
            <a:off x="6117949" y="2785818"/>
            <a:ext cx="1210210" cy="507600"/>
            <a:chOff x="5835846" y="2292656"/>
            <a:chExt cx="1210210" cy="507600"/>
          </a:xfrm>
        </p:grpSpPr>
        <p:pic>
          <p:nvPicPr>
            <p:cNvPr id="36" name="Picture 30">
              <a:extLst>
                <a:ext uri="{FF2B5EF4-FFF2-40B4-BE49-F238E27FC236}">
                  <a16:creationId xmlns:a16="http://schemas.microsoft.com/office/drawing/2014/main" id="{F73AB68C-699F-C53A-DAF1-6CC0096B9282}"/>
                </a:ext>
              </a:extLst>
            </p:cNvPr>
            <p:cNvPicPr>
              <a:picLocks noChangeAspect="1"/>
            </p:cNvPicPr>
            <p:nvPr/>
          </p:nvPicPr>
          <p:blipFill>
            <a:blip r:embed="rId5"/>
            <a:stretch>
              <a:fillRect/>
            </a:stretch>
          </p:blipFill>
          <p:spPr>
            <a:xfrm>
              <a:off x="5835846" y="2292656"/>
              <a:ext cx="477741" cy="507600"/>
            </a:xfrm>
            <a:prstGeom prst="rect">
              <a:avLst/>
            </a:prstGeom>
          </p:spPr>
        </p:pic>
        <p:pic>
          <p:nvPicPr>
            <p:cNvPr id="41" name="Picture 31">
              <a:extLst>
                <a:ext uri="{FF2B5EF4-FFF2-40B4-BE49-F238E27FC236}">
                  <a16:creationId xmlns:a16="http://schemas.microsoft.com/office/drawing/2014/main" id="{D1327D8D-7E72-9903-FF5C-E3C1E1828273}"/>
                </a:ext>
              </a:extLst>
            </p:cNvPr>
            <p:cNvPicPr>
              <a:picLocks noChangeAspect="1"/>
            </p:cNvPicPr>
            <p:nvPr/>
          </p:nvPicPr>
          <p:blipFill>
            <a:blip r:embed="rId5"/>
            <a:stretch>
              <a:fillRect/>
            </a:stretch>
          </p:blipFill>
          <p:spPr>
            <a:xfrm>
              <a:off x="6568315" y="2292656"/>
              <a:ext cx="477741" cy="507600"/>
            </a:xfrm>
            <a:prstGeom prst="rect">
              <a:avLst/>
            </a:prstGeom>
          </p:spPr>
        </p:pic>
      </p:grpSp>
      <p:grpSp>
        <p:nvGrpSpPr>
          <p:cNvPr id="42" name="Group 37">
            <a:extLst>
              <a:ext uri="{FF2B5EF4-FFF2-40B4-BE49-F238E27FC236}">
                <a16:creationId xmlns:a16="http://schemas.microsoft.com/office/drawing/2014/main" id="{4534FC89-2CC8-BA93-9B18-D95601623721}"/>
              </a:ext>
            </a:extLst>
          </p:cNvPr>
          <p:cNvGrpSpPr/>
          <p:nvPr/>
        </p:nvGrpSpPr>
        <p:grpSpPr>
          <a:xfrm>
            <a:off x="8142436" y="2785453"/>
            <a:ext cx="1105642" cy="508456"/>
            <a:chOff x="7827123" y="2292291"/>
            <a:chExt cx="1105642" cy="508456"/>
          </a:xfrm>
        </p:grpSpPr>
        <p:pic>
          <p:nvPicPr>
            <p:cNvPr id="43" name="Picture 32">
              <a:extLst>
                <a:ext uri="{FF2B5EF4-FFF2-40B4-BE49-F238E27FC236}">
                  <a16:creationId xmlns:a16="http://schemas.microsoft.com/office/drawing/2014/main" id="{DE064388-B1B6-04AC-1413-9B3E6166B8A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827123" y="2292291"/>
              <a:ext cx="199821" cy="508456"/>
            </a:xfrm>
            <a:prstGeom prst="rect">
              <a:avLst/>
            </a:prstGeom>
          </p:spPr>
        </p:pic>
        <p:pic>
          <p:nvPicPr>
            <p:cNvPr id="44" name="Picture 33">
              <a:extLst>
                <a:ext uri="{FF2B5EF4-FFF2-40B4-BE49-F238E27FC236}">
                  <a16:creationId xmlns:a16="http://schemas.microsoft.com/office/drawing/2014/main" id="{84B4CCBB-1093-9D22-CCA7-9740F1902D3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282203" y="2292291"/>
              <a:ext cx="199821" cy="508456"/>
            </a:xfrm>
            <a:prstGeom prst="rect">
              <a:avLst/>
            </a:prstGeom>
          </p:spPr>
        </p:pic>
        <p:pic>
          <p:nvPicPr>
            <p:cNvPr id="45" name="Picture 34">
              <a:extLst>
                <a:ext uri="{FF2B5EF4-FFF2-40B4-BE49-F238E27FC236}">
                  <a16:creationId xmlns:a16="http://schemas.microsoft.com/office/drawing/2014/main" id="{A8E52214-957F-F3CA-8E5F-43B8BC340B2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32944" y="2292291"/>
              <a:ext cx="199821" cy="508456"/>
            </a:xfrm>
            <a:prstGeom prst="rect">
              <a:avLst/>
            </a:prstGeom>
          </p:spPr>
        </p:pic>
      </p:grpSp>
      <p:pic>
        <p:nvPicPr>
          <p:cNvPr id="46" name="Picture 36">
            <a:extLst>
              <a:ext uri="{FF2B5EF4-FFF2-40B4-BE49-F238E27FC236}">
                <a16:creationId xmlns:a16="http://schemas.microsoft.com/office/drawing/2014/main" id="{DD29FE1A-B360-35B9-E8EF-41DAA0E9BF52}"/>
              </a:ext>
            </a:extLst>
          </p:cNvPr>
          <p:cNvPicPr>
            <a:picLocks noChangeAspect="1"/>
          </p:cNvPicPr>
          <p:nvPr/>
        </p:nvPicPr>
        <p:blipFill rotWithShape="1">
          <a:blip r:embed="rId7"/>
          <a:srcRect b="1978"/>
          <a:stretch/>
        </p:blipFill>
        <p:spPr>
          <a:xfrm>
            <a:off x="10062355" y="2785818"/>
            <a:ext cx="1031703" cy="507600"/>
          </a:xfrm>
          <a:prstGeom prst="rect">
            <a:avLst/>
          </a:prstGeom>
        </p:spPr>
      </p:pic>
    </p:spTree>
    <p:extLst>
      <p:ext uri="{BB962C8B-B14F-4D97-AF65-F5344CB8AC3E}">
        <p14:creationId xmlns:p14="http://schemas.microsoft.com/office/powerpoint/2010/main" val="26480171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5E1EC6A-78A0-C964-0558-F262EB26FBD5}"/>
              </a:ext>
            </a:extLst>
          </p:cNvPr>
          <p:cNvSpPr/>
          <p:nvPr/>
        </p:nvSpPr>
        <p:spPr>
          <a:xfrm>
            <a:off x="444000" y="1683445"/>
            <a:ext cx="11304000" cy="4372971"/>
          </a:xfrm>
          <a:prstGeom prst="roundRect">
            <a:avLst>
              <a:gd name="adj" fmla="val 1276"/>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4" name="テキスト ボックス 16">
            <a:extLst>
              <a:ext uri="{FF2B5EF4-FFF2-40B4-BE49-F238E27FC236}">
                <a16:creationId xmlns:a16="http://schemas.microsoft.com/office/drawing/2014/main" id="{31A5D68B-8831-E4EA-CA70-F8B475ACF6E7}"/>
              </a:ext>
            </a:extLst>
          </p:cNvPr>
          <p:cNvSpPr txBox="1"/>
          <p:nvPr/>
        </p:nvSpPr>
        <p:spPr>
          <a:xfrm>
            <a:off x="433490" y="1226557"/>
            <a:ext cx="10097998" cy="258404"/>
          </a:xfrm>
          <a:prstGeom prst="rect">
            <a:avLst/>
          </a:prstGeom>
          <a:noFill/>
        </p:spPr>
        <p:txBody>
          <a:bodyPr wrap="square" lIns="0" tIns="0" rIns="0" bIns="0" rtlCol="0">
            <a:spAutoFit/>
          </a:bodyPr>
          <a:lstStyle/>
          <a:p>
            <a:pPr>
              <a:lnSpc>
                <a:spcPct val="110000"/>
              </a:lnSpc>
            </a:pPr>
            <a:r>
              <a:rPr lang="ja-JP" altLang="en-US" sz="1600">
                <a:latin typeface="+mj-ea"/>
                <a:ea typeface="+mj-ea"/>
              </a:rPr>
              <a:t>日本の全世帯を</a:t>
            </a:r>
            <a:r>
              <a:rPr lang="en-US" altLang="ja-JP" sz="1600" dirty="0">
                <a:latin typeface="+mj-ea"/>
                <a:ea typeface="+mj-ea"/>
              </a:rPr>
              <a:t>10</a:t>
            </a:r>
            <a:r>
              <a:rPr lang="ja-JP" altLang="en-US" sz="1600">
                <a:latin typeface="+mj-ea"/>
                <a:ea typeface="+mj-ea"/>
              </a:rPr>
              <a:t>世帯に凝縮し</a:t>
            </a:r>
            <a:r>
              <a:rPr lang="ja-JP" altLang="en-US" sz="1600">
                <a:latin typeface="Yu Gothic UI" panose="020B0500000000000000" pitchFamily="34" charset="-128"/>
                <a:ea typeface="Yu Gothic UI" panose="020B0500000000000000" pitchFamily="34" charset="-128"/>
              </a:rPr>
              <a:t>、</a:t>
            </a:r>
            <a:r>
              <a:rPr lang="en-US" altLang="ja-JP" sz="1600" dirty="0">
                <a:latin typeface="+mj-ea"/>
                <a:ea typeface="+mj-ea"/>
              </a:rPr>
              <a:t>2020</a:t>
            </a:r>
            <a:r>
              <a:rPr lang="ja-JP" altLang="en-US" sz="1600">
                <a:latin typeface="+mj-ea"/>
                <a:ea typeface="+mj-ea"/>
              </a:rPr>
              <a:t>年と</a:t>
            </a:r>
            <a:r>
              <a:rPr lang="en-US" altLang="ja-JP" sz="1600" dirty="0">
                <a:latin typeface="+mj-ea"/>
                <a:ea typeface="+mj-ea"/>
              </a:rPr>
              <a:t>2040</a:t>
            </a:r>
            <a:r>
              <a:rPr lang="ja-JP" altLang="en-US" sz="1600">
                <a:latin typeface="+mj-ea"/>
                <a:ea typeface="+mj-ea"/>
              </a:rPr>
              <a:t>年を比較すると</a:t>
            </a:r>
            <a:r>
              <a:rPr lang="en-US" altLang="ja-JP" sz="1600" dirty="0">
                <a:latin typeface="+mj-ea"/>
                <a:ea typeface="+mj-ea"/>
              </a:rPr>
              <a:t>…</a:t>
            </a:r>
            <a:endParaRPr lang="ja-JP" altLang="en-US" sz="1600">
              <a:latin typeface="Yu Gothic UI" panose="020B0500000000000000" pitchFamily="34" charset="-128"/>
              <a:ea typeface="Yu Gothic UI" panose="020B0500000000000000" pitchFamily="34" charset="-128"/>
            </a:endParaRPr>
          </a:p>
        </p:txBody>
      </p:sp>
      <p:sp>
        <p:nvSpPr>
          <p:cNvPr id="7" name="テキスト ボックス 21">
            <a:extLst>
              <a:ext uri="{FF2B5EF4-FFF2-40B4-BE49-F238E27FC236}">
                <a16:creationId xmlns:a16="http://schemas.microsoft.com/office/drawing/2014/main" id="{7BC84BEC-863A-76E5-06B9-6E925F54C95C}"/>
              </a:ext>
            </a:extLst>
          </p:cNvPr>
          <p:cNvSpPr txBox="1"/>
          <p:nvPr/>
        </p:nvSpPr>
        <p:spPr>
          <a:xfrm>
            <a:off x="444000" y="6191494"/>
            <a:ext cx="4299846" cy="369332"/>
          </a:xfrm>
          <a:prstGeom prst="rect">
            <a:avLst/>
          </a:prstGeom>
          <a:noFill/>
        </p:spPr>
        <p:txBody>
          <a:bodyPr wrap="square" lIns="0" tIns="0" rIns="0" bIns="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effectLst/>
                <a:uLnTx/>
                <a:uFillTx/>
                <a:latin typeface="+mn-ea"/>
                <a:ea typeface="+mn-ea"/>
                <a:cs typeface="+mn-cs"/>
              </a:rPr>
              <a:t>出典：</a:t>
            </a:r>
            <a:endParaRPr kumimoji="1" lang="en-US" altLang="ja-JP" sz="800" b="0" i="0" u="none" strike="noStrike" kern="1200" cap="none" spc="0" normalizeH="0" baseline="0" noProof="0" dirty="0">
              <a:ln>
                <a:noFill/>
              </a:ln>
              <a:effectLst/>
              <a:uLnTx/>
              <a:uFillTx/>
              <a:latin typeface="+mn-ea"/>
              <a:ea typeface="+mn-ea"/>
              <a:cs typeface="+mn-cs"/>
            </a:endParaRPr>
          </a:p>
          <a:p>
            <a:pPr marL="0" marR="0" lvl="0" indent="0" defTabSz="914400" rtl="0" eaLnBrk="1" fontAlgn="base" latinLnBrk="0" hangingPunct="1">
              <a:lnSpc>
                <a:spcPct val="100000"/>
              </a:lnSpc>
              <a:spcBef>
                <a:spcPct val="0"/>
              </a:spcBef>
              <a:spcAft>
                <a:spcPct val="0"/>
              </a:spcAft>
              <a:buClrTx/>
              <a:buSzTx/>
              <a:buFontTx/>
              <a:buNone/>
              <a:tabLst/>
              <a:defRPr/>
            </a:pPr>
            <a:r>
              <a:rPr lang="ja-JP" altLang="en-US" sz="800">
                <a:latin typeface="+mn-ea"/>
                <a:ea typeface="+mn-ea"/>
              </a:rPr>
              <a:t>・世帯構成：</a:t>
            </a:r>
            <a:r>
              <a:rPr lang="en-US" altLang="ja-JP" sz="800" dirty="0">
                <a:latin typeface="+mn-ea"/>
                <a:ea typeface="+mn-ea"/>
              </a:rPr>
              <a:t>『</a:t>
            </a:r>
            <a:r>
              <a:rPr lang="ja-JP" altLang="en-US" sz="800">
                <a:latin typeface="+mn-ea"/>
                <a:ea typeface="+mn-ea"/>
              </a:rPr>
              <a:t>日本の世帯数の将来推計（全国推計）</a:t>
            </a:r>
            <a:r>
              <a:rPr lang="en-US" altLang="ja-JP" sz="800" dirty="0">
                <a:latin typeface="+mn-ea"/>
                <a:ea typeface="+mn-ea"/>
              </a:rPr>
              <a:t>』</a:t>
            </a:r>
            <a:r>
              <a:rPr lang="ja-JP" altLang="en-US" sz="800">
                <a:latin typeface="+mn-ea"/>
                <a:ea typeface="+mn-ea"/>
              </a:rPr>
              <a:t>（</a:t>
            </a:r>
            <a:r>
              <a:rPr lang="en-US" altLang="ja-JP" sz="800" dirty="0">
                <a:latin typeface="+mn-ea"/>
                <a:ea typeface="+mn-ea"/>
              </a:rPr>
              <a:t>2018</a:t>
            </a:r>
            <a:r>
              <a:rPr lang="ja-JP" altLang="en-US" sz="800">
                <a:latin typeface="+mn-ea"/>
                <a:ea typeface="+mn-ea"/>
              </a:rPr>
              <a:t>（平成</a:t>
            </a:r>
            <a:r>
              <a:rPr lang="en-US" altLang="ja-JP" sz="800" dirty="0">
                <a:latin typeface="+mn-ea"/>
                <a:ea typeface="+mn-ea"/>
              </a:rPr>
              <a:t>30</a:t>
            </a:r>
            <a:r>
              <a:rPr lang="ja-JP" altLang="en-US" sz="800">
                <a:latin typeface="+mn-ea"/>
                <a:ea typeface="+mn-ea"/>
              </a:rPr>
              <a:t>）</a:t>
            </a:r>
            <a:r>
              <a:rPr lang="ja-JP" altLang="en-JP" sz="800">
                <a:latin typeface="+mn-ea"/>
                <a:ea typeface="+mn-ea"/>
              </a:rPr>
              <a:t>年</a:t>
            </a:r>
            <a:r>
              <a:rPr lang="ja-JP" altLang="en-US" sz="800">
                <a:latin typeface="+mn-ea"/>
                <a:ea typeface="+mn-ea"/>
              </a:rPr>
              <a:t>推計）＊</a:t>
            </a:r>
            <a:r>
              <a:rPr lang="ja-JP" altLang="en-JP" sz="800">
                <a:latin typeface="+mn-ea"/>
                <a:ea typeface="+mn-ea"/>
              </a:rPr>
              <a:t>最新</a:t>
            </a:r>
            <a:endParaRPr lang="en-JP" altLang="ja-JP" sz="800">
              <a:latin typeface="+mn-ea"/>
              <a:ea typeface="+mn-ea"/>
            </a:endParaRPr>
          </a:p>
          <a:p>
            <a:pPr marL="0" marR="0" lvl="0" indent="0"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effectLst/>
                <a:uLnTx/>
                <a:uFillTx/>
                <a:latin typeface="+mn-ea"/>
                <a:ea typeface="+mn-ea"/>
                <a:cs typeface="+mn-cs"/>
              </a:rPr>
              <a:t>・多国籍：</a:t>
            </a:r>
            <a:r>
              <a:rPr kumimoji="1" lang="en-US" altLang="ja-JP" sz="800" b="0" i="0" u="none" strike="noStrike" kern="1200" cap="none" spc="0" normalizeH="0" baseline="0" noProof="0" dirty="0">
                <a:ln>
                  <a:noFill/>
                </a:ln>
                <a:effectLst/>
                <a:uLnTx/>
                <a:uFillTx/>
                <a:latin typeface="+mn-ea"/>
                <a:ea typeface="+mn-ea"/>
                <a:cs typeface="+mn-cs"/>
              </a:rPr>
              <a:t>DBJ</a:t>
            </a:r>
            <a:r>
              <a:rPr kumimoji="1" lang="ja-JP" altLang="en-US" sz="800" b="0" i="0" u="none" strike="noStrike" kern="1200" cap="none" spc="0" normalizeH="0" baseline="0" noProof="0" dirty="0">
                <a:ln>
                  <a:noFill/>
                </a:ln>
                <a:effectLst/>
                <a:uLnTx/>
                <a:uFillTx/>
                <a:latin typeface="+mn-ea"/>
                <a:ea typeface="+mn-ea"/>
                <a:cs typeface="+mn-cs"/>
              </a:rPr>
              <a:t>：</a:t>
            </a:r>
            <a:r>
              <a:rPr kumimoji="1" lang="en-US" altLang="ja-JP" sz="800" b="0" i="0" u="none" strike="noStrike" kern="1200" cap="none" spc="0" normalizeH="0" baseline="0" noProof="0" dirty="0">
                <a:ln>
                  <a:noFill/>
                </a:ln>
                <a:effectLst/>
                <a:uLnTx/>
                <a:uFillTx/>
                <a:latin typeface="+mn-ea"/>
                <a:ea typeface="+mn-ea"/>
                <a:cs typeface="+mn-cs"/>
              </a:rPr>
              <a:t>2030/40</a:t>
            </a:r>
            <a:r>
              <a:rPr kumimoji="1" lang="ja-JP" altLang="en-US" sz="800" b="0" i="0" u="none" strike="noStrike" kern="1200" cap="none" spc="0" normalizeH="0" baseline="0" noProof="0" dirty="0">
                <a:ln>
                  <a:noFill/>
                </a:ln>
                <a:effectLst/>
                <a:uLnTx/>
                <a:uFillTx/>
                <a:latin typeface="+mn-ea"/>
                <a:ea typeface="+mn-ea"/>
                <a:cs typeface="+mn-cs"/>
              </a:rPr>
              <a:t>年の外国人との共生社会の実現に向けた調査研究・暫定報告</a:t>
            </a:r>
            <a:endParaRPr kumimoji="1" lang="en-US" altLang="ja-JP" sz="800" b="0" i="0" u="none" strike="noStrike" kern="1200" cap="none" spc="0" normalizeH="0" baseline="0" noProof="0" dirty="0">
              <a:ln>
                <a:noFill/>
              </a:ln>
              <a:effectLst/>
              <a:uLnTx/>
              <a:uFillTx/>
              <a:latin typeface="+mn-ea"/>
              <a:ea typeface="+mn-ea"/>
              <a:cs typeface="+mn-cs"/>
            </a:endParaRPr>
          </a:p>
        </p:txBody>
      </p:sp>
      <p:sp>
        <p:nvSpPr>
          <p:cNvPr id="10" name="テキスト ボックス 21">
            <a:extLst>
              <a:ext uri="{FF2B5EF4-FFF2-40B4-BE49-F238E27FC236}">
                <a16:creationId xmlns:a16="http://schemas.microsoft.com/office/drawing/2014/main" id="{D39905BC-C68A-734F-D454-A220824422E4}"/>
              </a:ext>
            </a:extLst>
          </p:cNvPr>
          <p:cNvSpPr txBox="1"/>
          <p:nvPr/>
        </p:nvSpPr>
        <p:spPr>
          <a:xfrm>
            <a:off x="4874545" y="6314605"/>
            <a:ext cx="5564832" cy="246221"/>
          </a:xfrm>
          <a:prstGeom prst="rect">
            <a:avLst/>
          </a:prstGeom>
          <a:noFill/>
        </p:spPr>
        <p:txBody>
          <a:bodyPr wrap="square" lIns="0" tIns="0" rIns="0" bIns="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ja-JP" altLang="en-US" sz="800" dirty="0">
                <a:latin typeface="+mn-ea"/>
                <a:ea typeface="+mn-ea"/>
              </a:rPr>
              <a:t>・人口推計：日本の将来推計人口（令和</a:t>
            </a:r>
            <a:r>
              <a:rPr lang="en-JP" altLang="ja-JP" sz="800" dirty="0">
                <a:latin typeface="+mn-ea"/>
                <a:ea typeface="+mn-ea"/>
              </a:rPr>
              <a:t>5</a:t>
            </a:r>
            <a:r>
              <a:rPr lang="ja-JP" altLang="en-JP" sz="800" dirty="0">
                <a:latin typeface="+mn-ea"/>
                <a:ea typeface="+mn-ea"/>
              </a:rPr>
              <a:t>年</a:t>
            </a:r>
            <a:r>
              <a:rPr lang="ja-JP" altLang="en-US" sz="800" dirty="0">
                <a:latin typeface="+mn-ea"/>
                <a:ea typeface="+mn-ea"/>
              </a:rPr>
              <a:t>推計）</a:t>
            </a:r>
            <a:endParaRPr lang="en-US" altLang="ja-JP" sz="800" dirty="0">
              <a:latin typeface="+mn-ea"/>
              <a:ea typeface="+mn-ea"/>
            </a:endParaRPr>
          </a:p>
          <a:p>
            <a:pPr marL="0" marR="0" lvl="0" indent="0"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effectLst/>
                <a:uLnTx/>
                <a:uFillTx/>
                <a:latin typeface="+mn-ea"/>
                <a:ea typeface="+mn-ea"/>
                <a:cs typeface="+mn-cs"/>
              </a:rPr>
              <a:t>・介護：社会保障審議会</a:t>
            </a:r>
            <a:r>
              <a:rPr kumimoji="1" lang="en-US" altLang="ja-JP" sz="800" b="0" i="0" u="none" strike="noStrike" kern="1200" cap="none" spc="0" normalizeH="0" baseline="0" noProof="0" dirty="0">
                <a:ln>
                  <a:noFill/>
                </a:ln>
                <a:effectLst/>
                <a:uLnTx/>
                <a:uFillTx/>
                <a:latin typeface="+mn-ea"/>
                <a:ea typeface="+mn-ea"/>
                <a:cs typeface="+mn-cs"/>
              </a:rPr>
              <a:t> </a:t>
            </a:r>
            <a:r>
              <a:rPr kumimoji="1" lang="ja-JP" altLang="en-US" sz="800" b="0" i="0" u="none" strike="noStrike" kern="1200" cap="none" spc="0" normalizeH="0" baseline="0" noProof="0" dirty="0">
                <a:ln>
                  <a:noFill/>
                </a:ln>
                <a:effectLst/>
                <a:uLnTx/>
                <a:uFillTx/>
                <a:latin typeface="+mn-ea"/>
                <a:ea typeface="+mn-ea"/>
                <a:cs typeface="+mn-cs"/>
              </a:rPr>
              <a:t>介護保険部会（第</a:t>
            </a:r>
            <a:r>
              <a:rPr kumimoji="1" lang="en-US" altLang="ja-JP" sz="800" b="0" i="0" u="none" strike="noStrike" kern="1200" cap="none" spc="0" normalizeH="0" baseline="0" noProof="0" dirty="0">
                <a:ln>
                  <a:noFill/>
                </a:ln>
                <a:effectLst/>
                <a:uLnTx/>
                <a:uFillTx/>
                <a:latin typeface="+mn-ea"/>
                <a:ea typeface="+mn-ea"/>
                <a:cs typeface="+mn-cs"/>
              </a:rPr>
              <a:t>55</a:t>
            </a:r>
            <a:r>
              <a:rPr kumimoji="1" lang="ja-JP" altLang="en-US" sz="800" b="0" i="0" u="none" strike="noStrike" kern="1200" cap="none" spc="0" normalizeH="0" baseline="0" noProof="0" dirty="0">
                <a:ln>
                  <a:noFill/>
                </a:ln>
                <a:effectLst/>
                <a:uLnTx/>
                <a:uFillTx/>
                <a:latin typeface="+mn-ea"/>
                <a:ea typeface="+mn-ea"/>
                <a:cs typeface="+mn-cs"/>
              </a:rPr>
              <a:t>回）資料</a:t>
            </a:r>
            <a:r>
              <a:rPr kumimoji="1" lang="en-US" altLang="ja-JP" sz="800" b="0" i="0" u="none" strike="noStrike" kern="1200" cap="none" spc="0" normalizeH="0" baseline="0" noProof="0" dirty="0">
                <a:ln>
                  <a:noFill/>
                </a:ln>
                <a:effectLst/>
                <a:uLnTx/>
                <a:uFillTx/>
                <a:latin typeface="+mn-ea"/>
                <a:ea typeface="+mn-ea"/>
                <a:cs typeface="+mn-cs"/>
              </a:rPr>
              <a:t>1</a:t>
            </a:r>
            <a:r>
              <a:rPr kumimoji="1" lang="ja-JP" altLang="en-US" sz="800" b="0" i="0" u="none" strike="noStrike" kern="1200" cap="none" spc="0" normalizeH="0" baseline="0" noProof="0" dirty="0">
                <a:ln>
                  <a:noFill/>
                </a:ln>
                <a:effectLst/>
                <a:uLnTx/>
                <a:uFillTx/>
                <a:latin typeface="+mn-ea"/>
                <a:ea typeface="+mn-ea"/>
                <a:cs typeface="+mn-cs"/>
              </a:rPr>
              <a:t>平成</a:t>
            </a:r>
            <a:r>
              <a:rPr kumimoji="1" lang="en-US" altLang="ja-JP" sz="800" b="0" i="0" u="none" strike="noStrike" kern="1200" cap="none" spc="0" normalizeH="0" baseline="0" noProof="0" dirty="0">
                <a:ln>
                  <a:noFill/>
                </a:ln>
                <a:effectLst/>
                <a:uLnTx/>
                <a:uFillTx/>
                <a:latin typeface="+mn-ea"/>
                <a:ea typeface="+mn-ea"/>
                <a:cs typeface="+mn-cs"/>
              </a:rPr>
              <a:t>28</a:t>
            </a:r>
            <a:r>
              <a:rPr kumimoji="1" lang="ja-JP" altLang="en-US" sz="800" b="0" i="0" u="none" strike="noStrike" kern="1200" cap="none" spc="0" normalizeH="0" baseline="0" noProof="0" dirty="0">
                <a:ln>
                  <a:noFill/>
                </a:ln>
                <a:effectLst/>
                <a:uLnTx/>
                <a:uFillTx/>
                <a:latin typeface="+mn-ea"/>
                <a:ea typeface="+mn-ea"/>
                <a:cs typeface="+mn-cs"/>
              </a:rPr>
              <a:t>年</a:t>
            </a:r>
            <a:r>
              <a:rPr kumimoji="1" lang="en-US" altLang="ja-JP" sz="800" b="0" i="0" u="none" strike="noStrike" kern="1200" cap="none" spc="0" normalizeH="0" baseline="0" noProof="0" dirty="0">
                <a:ln>
                  <a:noFill/>
                </a:ln>
                <a:effectLst/>
                <a:uLnTx/>
                <a:uFillTx/>
                <a:latin typeface="+mn-ea"/>
                <a:ea typeface="+mn-ea"/>
                <a:cs typeface="+mn-cs"/>
              </a:rPr>
              <a:t>2</a:t>
            </a:r>
            <a:r>
              <a:rPr kumimoji="1" lang="ja-JP" altLang="en-US" sz="800" b="0" i="0" u="none" strike="noStrike" kern="1200" cap="none" spc="0" normalizeH="0" baseline="0" noProof="0" dirty="0">
                <a:ln>
                  <a:noFill/>
                </a:ln>
                <a:effectLst/>
                <a:uLnTx/>
                <a:uFillTx/>
                <a:latin typeface="+mn-ea"/>
                <a:ea typeface="+mn-ea"/>
                <a:cs typeface="+mn-cs"/>
              </a:rPr>
              <a:t>月</a:t>
            </a:r>
            <a:r>
              <a:rPr kumimoji="1" lang="en-US" altLang="ja-JP" sz="800" b="0" i="0" u="none" strike="noStrike" kern="1200" cap="none" spc="0" normalizeH="0" baseline="0" noProof="0" dirty="0">
                <a:ln>
                  <a:noFill/>
                </a:ln>
                <a:effectLst/>
                <a:uLnTx/>
                <a:uFillTx/>
                <a:latin typeface="+mn-ea"/>
                <a:ea typeface="+mn-ea"/>
                <a:cs typeface="+mn-cs"/>
              </a:rPr>
              <a:t>17</a:t>
            </a:r>
            <a:r>
              <a:rPr kumimoji="1" lang="ja-JP" altLang="en-US" sz="800" b="0" i="0" u="none" strike="noStrike" kern="1200" cap="none" spc="0" normalizeH="0" baseline="0" noProof="0" dirty="0">
                <a:ln>
                  <a:noFill/>
                </a:ln>
                <a:effectLst/>
                <a:uLnTx/>
                <a:uFillTx/>
                <a:latin typeface="+mn-ea"/>
                <a:ea typeface="+mn-ea"/>
                <a:cs typeface="+mn-cs"/>
              </a:rPr>
              <a:t>日　要支援・要介護者推計の合計</a:t>
            </a:r>
            <a:r>
              <a:rPr kumimoji="1" lang="en-US" altLang="ja-JP" sz="800" b="0" i="0" u="none" strike="noStrike" kern="1200" cap="none" spc="0" normalizeH="0" baseline="0" noProof="0" dirty="0">
                <a:ln>
                  <a:noFill/>
                </a:ln>
                <a:effectLst/>
                <a:uLnTx/>
                <a:uFillTx/>
                <a:latin typeface="+mn-ea"/>
                <a:ea typeface="+mn-ea"/>
                <a:cs typeface="+mn-cs"/>
              </a:rPr>
              <a:t> 2040</a:t>
            </a:r>
            <a:r>
              <a:rPr kumimoji="1" lang="ja-JP" altLang="en-US" sz="800" b="0" i="0" u="none" strike="noStrike" kern="1200" cap="none" spc="0" normalizeH="0" baseline="0" noProof="0" dirty="0">
                <a:ln>
                  <a:noFill/>
                </a:ln>
                <a:effectLst/>
                <a:uLnTx/>
                <a:uFillTx/>
                <a:latin typeface="+mn-ea"/>
                <a:ea typeface="+mn-ea"/>
                <a:cs typeface="+mn-cs"/>
              </a:rPr>
              <a:t>年</a:t>
            </a:r>
            <a:r>
              <a:rPr kumimoji="1" lang="en-US" altLang="ja-JP" sz="800" b="0" i="0" u="none" strike="noStrike" kern="1200" cap="none" spc="0" normalizeH="0" baseline="0" noProof="0" dirty="0">
                <a:ln>
                  <a:noFill/>
                </a:ln>
                <a:effectLst/>
                <a:uLnTx/>
                <a:uFillTx/>
                <a:latin typeface="+mn-ea"/>
                <a:ea typeface="+mn-ea"/>
                <a:cs typeface="+mn-cs"/>
              </a:rPr>
              <a:t>749</a:t>
            </a:r>
            <a:r>
              <a:rPr kumimoji="1" lang="ja-JP" altLang="en-US" sz="800" b="0" i="0" u="none" strike="noStrike" kern="1200" cap="none" spc="0" normalizeH="0" baseline="0" noProof="0" dirty="0">
                <a:ln>
                  <a:noFill/>
                </a:ln>
                <a:effectLst/>
                <a:uLnTx/>
                <a:uFillTx/>
                <a:latin typeface="+mn-ea"/>
                <a:ea typeface="+mn-ea"/>
                <a:cs typeface="+mn-cs"/>
              </a:rPr>
              <a:t>万人</a:t>
            </a:r>
            <a:endParaRPr kumimoji="1" lang="en-US" altLang="ja-JP" sz="800" b="0" i="0" u="none" strike="noStrike" kern="1200" cap="none" spc="0" normalizeH="0" baseline="0" noProof="0" dirty="0">
              <a:ln>
                <a:noFill/>
              </a:ln>
              <a:effectLst/>
              <a:uLnTx/>
              <a:uFillTx/>
              <a:latin typeface="+mn-ea"/>
              <a:ea typeface="+mn-ea"/>
              <a:cs typeface="+mn-cs"/>
            </a:endParaRPr>
          </a:p>
        </p:txBody>
      </p:sp>
      <p:grpSp>
        <p:nvGrpSpPr>
          <p:cNvPr id="5" name="Group 4">
            <a:extLst>
              <a:ext uri="{FF2B5EF4-FFF2-40B4-BE49-F238E27FC236}">
                <a16:creationId xmlns:a16="http://schemas.microsoft.com/office/drawing/2014/main" id="{0B7E0D19-1E12-DDA3-255D-EBC493D3808B}"/>
              </a:ext>
            </a:extLst>
          </p:cNvPr>
          <p:cNvGrpSpPr/>
          <p:nvPr/>
        </p:nvGrpSpPr>
        <p:grpSpPr>
          <a:xfrm>
            <a:off x="1832227" y="2585786"/>
            <a:ext cx="3909601" cy="1958535"/>
            <a:chOff x="1832227" y="2585786"/>
            <a:chExt cx="3909601" cy="1958535"/>
          </a:xfrm>
        </p:grpSpPr>
        <p:sp>
          <p:nvSpPr>
            <p:cNvPr id="2" name="Rounded Rectangle 57">
              <a:extLst>
                <a:ext uri="{FF2B5EF4-FFF2-40B4-BE49-F238E27FC236}">
                  <a16:creationId xmlns:a16="http://schemas.microsoft.com/office/drawing/2014/main" id="{3CA6BA38-9CF8-BC8F-D1C0-288A45DE76F9}"/>
                </a:ext>
              </a:extLst>
            </p:cNvPr>
            <p:cNvSpPr/>
            <p:nvPr/>
          </p:nvSpPr>
          <p:spPr>
            <a:xfrm>
              <a:off x="1832228" y="2585786"/>
              <a:ext cx="3909600" cy="856638"/>
            </a:xfrm>
            <a:prstGeom prst="roundRect">
              <a:avLst>
                <a:gd name="adj" fmla="val 8944"/>
              </a:avLst>
            </a:prstGeom>
            <a:solidFill>
              <a:srgbClr val="DAF6F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6" name="Rounded Rectangle 63">
              <a:extLst>
                <a:ext uri="{FF2B5EF4-FFF2-40B4-BE49-F238E27FC236}">
                  <a16:creationId xmlns:a16="http://schemas.microsoft.com/office/drawing/2014/main" id="{181D1B42-07ED-46A9-07BB-8BA8368DDBE7}"/>
                </a:ext>
              </a:extLst>
            </p:cNvPr>
            <p:cNvSpPr/>
            <p:nvPr/>
          </p:nvSpPr>
          <p:spPr>
            <a:xfrm>
              <a:off x="1832230" y="3665285"/>
              <a:ext cx="2995618" cy="879036"/>
            </a:xfrm>
            <a:prstGeom prst="roundRect">
              <a:avLst>
                <a:gd name="adj" fmla="val 10226"/>
              </a:avLst>
            </a:prstGeom>
            <a:solidFill>
              <a:srgbClr val="DAF6F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1" name="Rectangle 64">
              <a:extLst>
                <a:ext uri="{FF2B5EF4-FFF2-40B4-BE49-F238E27FC236}">
                  <a16:creationId xmlns:a16="http://schemas.microsoft.com/office/drawing/2014/main" id="{764097A3-5F39-61F8-446C-D09802CB58B7}"/>
                </a:ext>
              </a:extLst>
            </p:cNvPr>
            <p:cNvSpPr/>
            <p:nvPr/>
          </p:nvSpPr>
          <p:spPr>
            <a:xfrm>
              <a:off x="1832227" y="3363519"/>
              <a:ext cx="3865869" cy="380483"/>
            </a:xfrm>
            <a:custGeom>
              <a:avLst/>
              <a:gdLst>
                <a:gd name="connsiteX0" fmla="*/ 0 w 3909600"/>
                <a:gd name="connsiteY0" fmla="*/ 0 h 450587"/>
                <a:gd name="connsiteX1" fmla="*/ 3909600 w 3909600"/>
                <a:gd name="connsiteY1" fmla="*/ 0 h 450587"/>
                <a:gd name="connsiteX2" fmla="*/ 3909600 w 3909600"/>
                <a:gd name="connsiteY2" fmla="*/ 450587 h 450587"/>
                <a:gd name="connsiteX3" fmla="*/ 0 w 3909600"/>
                <a:gd name="connsiteY3" fmla="*/ 450587 h 450587"/>
                <a:gd name="connsiteX4" fmla="*/ 0 w 3909600"/>
                <a:gd name="connsiteY4" fmla="*/ 0 h 450587"/>
                <a:gd name="connsiteX0" fmla="*/ 0 w 3909600"/>
                <a:gd name="connsiteY0" fmla="*/ 0 h 450587"/>
                <a:gd name="connsiteX1" fmla="*/ 3909600 w 3909600"/>
                <a:gd name="connsiteY1" fmla="*/ 0 h 450587"/>
                <a:gd name="connsiteX2" fmla="*/ 2966920 w 3909600"/>
                <a:gd name="connsiteY2" fmla="*/ 450587 h 450587"/>
                <a:gd name="connsiteX3" fmla="*/ 0 w 3909600"/>
                <a:gd name="connsiteY3" fmla="*/ 450587 h 450587"/>
                <a:gd name="connsiteX4" fmla="*/ 0 w 3909600"/>
                <a:gd name="connsiteY4" fmla="*/ 0 h 450587"/>
                <a:gd name="connsiteX0" fmla="*/ 0 w 3881771"/>
                <a:gd name="connsiteY0" fmla="*/ 0 h 450587"/>
                <a:gd name="connsiteX1" fmla="*/ 3881771 w 3881771"/>
                <a:gd name="connsiteY1" fmla="*/ 65915 h 450587"/>
                <a:gd name="connsiteX2" fmla="*/ 2966920 w 3881771"/>
                <a:gd name="connsiteY2" fmla="*/ 450587 h 450587"/>
                <a:gd name="connsiteX3" fmla="*/ 0 w 3881771"/>
                <a:gd name="connsiteY3" fmla="*/ 450587 h 450587"/>
                <a:gd name="connsiteX4" fmla="*/ 0 w 3881771"/>
                <a:gd name="connsiteY4" fmla="*/ 0 h 450587"/>
                <a:gd name="connsiteX0" fmla="*/ 0 w 3853942"/>
                <a:gd name="connsiteY0" fmla="*/ 0 h 450587"/>
                <a:gd name="connsiteX1" fmla="*/ 3853942 w 3853942"/>
                <a:gd name="connsiteY1" fmla="*/ 117705 h 450587"/>
                <a:gd name="connsiteX2" fmla="*/ 2966920 w 3853942"/>
                <a:gd name="connsiteY2" fmla="*/ 450587 h 450587"/>
                <a:gd name="connsiteX3" fmla="*/ 0 w 3853942"/>
                <a:gd name="connsiteY3" fmla="*/ 450587 h 450587"/>
                <a:gd name="connsiteX4" fmla="*/ 0 w 3853942"/>
                <a:gd name="connsiteY4" fmla="*/ 0 h 450587"/>
                <a:gd name="connsiteX0" fmla="*/ 0 w 3865869"/>
                <a:gd name="connsiteY0" fmla="*/ 0 h 450587"/>
                <a:gd name="connsiteX1" fmla="*/ 3865869 w 3865869"/>
                <a:gd name="connsiteY1" fmla="*/ 89456 h 450587"/>
                <a:gd name="connsiteX2" fmla="*/ 2966920 w 3865869"/>
                <a:gd name="connsiteY2" fmla="*/ 450587 h 450587"/>
                <a:gd name="connsiteX3" fmla="*/ 0 w 3865869"/>
                <a:gd name="connsiteY3" fmla="*/ 450587 h 450587"/>
                <a:gd name="connsiteX4" fmla="*/ 0 w 3865869"/>
                <a:gd name="connsiteY4" fmla="*/ 0 h 450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869" h="450587">
                  <a:moveTo>
                    <a:pt x="0" y="0"/>
                  </a:moveTo>
                  <a:lnTo>
                    <a:pt x="3865869" y="89456"/>
                  </a:lnTo>
                  <a:lnTo>
                    <a:pt x="2966920" y="450587"/>
                  </a:lnTo>
                  <a:lnTo>
                    <a:pt x="0" y="450587"/>
                  </a:lnTo>
                  <a:lnTo>
                    <a:pt x="0" y="0"/>
                  </a:lnTo>
                  <a:close/>
                </a:path>
              </a:pathLst>
            </a:custGeom>
            <a:solidFill>
              <a:srgbClr val="DAF6F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nvGrpSpPr>
          <p:cNvPr id="17" name="Group 16">
            <a:extLst>
              <a:ext uri="{FF2B5EF4-FFF2-40B4-BE49-F238E27FC236}">
                <a16:creationId xmlns:a16="http://schemas.microsoft.com/office/drawing/2014/main" id="{D02A4D64-C1E4-6CB8-D47A-6DF7DCC688BD}"/>
              </a:ext>
            </a:extLst>
          </p:cNvPr>
          <p:cNvGrpSpPr/>
          <p:nvPr/>
        </p:nvGrpSpPr>
        <p:grpSpPr>
          <a:xfrm>
            <a:off x="6953961" y="2585786"/>
            <a:ext cx="2689274" cy="1958528"/>
            <a:chOff x="6953961" y="2585786"/>
            <a:chExt cx="2689274" cy="1958528"/>
          </a:xfrm>
        </p:grpSpPr>
        <p:sp>
          <p:nvSpPr>
            <p:cNvPr id="3" name="Rounded Rectangle 65">
              <a:extLst>
                <a:ext uri="{FF2B5EF4-FFF2-40B4-BE49-F238E27FC236}">
                  <a16:creationId xmlns:a16="http://schemas.microsoft.com/office/drawing/2014/main" id="{5BCB77D1-88E3-4AA6-34CD-B7BA967EBC1E}"/>
                </a:ext>
              </a:extLst>
            </p:cNvPr>
            <p:cNvSpPr/>
            <p:nvPr/>
          </p:nvSpPr>
          <p:spPr>
            <a:xfrm rot="10800000">
              <a:off x="7730260" y="2585786"/>
              <a:ext cx="1912975" cy="856638"/>
            </a:xfrm>
            <a:prstGeom prst="roundRect">
              <a:avLst>
                <a:gd name="adj" fmla="val 11398"/>
              </a:avLst>
            </a:prstGeom>
            <a:solidFill>
              <a:srgbClr val="DAF6F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3" name="Rounded Rectangle 66">
              <a:extLst>
                <a:ext uri="{FF2B5EF4-FFF2-40B4-BE49-F238E27FC236}">
                  <a16:creationId xmlns:a16="http://schemas.microsoft.com/office/drawing/2014/main" id="{7F1DE422-6A1F-57AA-1BFD-493BD5C350BE}"/>
                </a:ext>
              </a:extLst>
            </p:cNvPr>
            <p:cNvSpPr/>
            <p:nvPr/>
          </p:nvSpPr>
          <p:spPr>
            <a:xfrm rot="10800000">
              <a:off x="6953961" y="3665283"/>
              <a:ext cx="2689271" cy="879031"/>
            </a:xfrm>
            <a:prstGeom prst="roundRect">
              <a:avLst>
                <a:gd name="adj" fmla="val 12035"/>
              </a:avLst>
            </a:prstGeom>
            <a:solidFill>
              <a:srgbClr val="DAF6F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4" name="Rectangle 64">
              <a:extLst>
                <a:ext uri="{FF2B5EF4-FFF2-40B4-BE49-F238E27FC236}">
                  <a16:creationId xmlns:a16="http://schemas.microsoft.com/office/drawing/2014/main" id="{515D3652-5DA6-5309-0FC8-15CF5D587BFD}"/>
                </a:ext>
              </a:extLst>
            </p:cNvPr>
            <p:cNvSpPr/>
            <p:nvPr/>
          </p:nvSpPr>
          <p:spPr>
            <a:xfrm rot="10800000">
              <a:off x="6985764" y="3317436"/>
              <a:ext cx="2657468" cy="420144"/>
            </a:xfrm>
            <a:custGeom>
              <a:avLst/>
              <a:gdLst>
                <a:gd name="connsiteX0" fmla="*/ 0 w 3909600"/>
                <a:gd name="connsiteY0" fmla="*/ 0 h 450587"/>
                <a:gd name="connsiteX1" fmla="*/ 3909600 w 3909600"/>
                <a:gd name="connsiteY1" fmla="*/ 0 h 450587"/>
                <a:gd name="connsiteX2" fmla="*/ 3909600 w 3909600"/>
                <a:gd name="connsiteY2" fmla="*/ 450587 h 450587"/>
                <a:gd name="connsiteX3" fmla="*/ 0 w 3909600"/>
                <a:gd name="connsiteY3" fmla="*/ 450587 h 450587"/>
                <a:gd name="connsiteX4" fmla="*/ 0 w 3909600"/>
                <a:gd name="connsiteY4" fmla="*/ 0 h 450587"/>
                <a:gd name="connsiteX0" fmla="*/ 0 w 3909600"/>
                <a:gd name="connsiteY0" fmla="*/ 0 h 450587"/>
                <a:gd name="connsiteX1" fmla="*/ 3909600 w 3909600"/>
                <a:gd name="connsiteY1" fmla="*/ 0 h 450587"/>
                <a:gd name="connsiteX2" fmla="*/ 2966920 w 3909600"/>
                <a:gd name="connsiteY2" fmla="*/ 450587 h 450587"/>
                <a:gd name="connsiteX3" fmla="*/ 0 w 3909600"/>
                <a:gd name="connsiteY3" fmla="*/ 450587 h 450587"/>
                <a:gd name="connsiteX4" fmla="*/ 0 w 3909600"/>
                <a:gd name="connsiteY4" fmla="*/ 0 h 450587"/>
                <a:gd name="connsiteX0" fmla="*/ 0 w 3909600"/>
                <a:gd name="connsiteY0" fmla="*/ 0 h 450587"/>
                <a:gd name="connsiteX1" fmla="*/ 3909600 w 3909600"/>
                <a:gd name="connsiteY1" fmla="*/ 0 h 450587"/>
                <a:gd name="connsiteX2" fmla="*/ 2791203 w 3909600"/>
                <a:gd name="connsiteY2" fmla="*/ 450587 h 450587"/>
                <a:gd name="connsiteX3" fmla="*/ 0 w 3909600"/>
                <a:gd name="connsiteY3" fmla="*/ 450587 h 450587"/>
                <a:gd name="connsiteX4" fmla="*/ 0 w 3909600"/>
                <a:gd name="connsiteY4" fmla="*/ 0 h 450587"/>
                <a:gd name="connsiteX0" fmla="*/ 0 w 3863363"/>
                <a:gd name="connsiteY0" fmla="*/ 0 h 450587"/>
                <a:gd name="connsiteX1" fmla="*/ 3863363 w 3863363"/>
                <a:gd name="connsiteY1" fmla="*/ 38374 h 450587"/>
                <a:gd name="connsiteX2" fmla="*/ 2791203 w 3863363"/>
                <a:gd name="connsiteY2" fmla="*/ 450587 h 450587"/>
                <a:gd name="connsiteX3" fmla="*/ 0 w 3863363"/>
                <a:gd name="connsiteY3" fmla="*/ 450587 h 450587"/>
                <a:gd name="connsiteX4" fmla="*/ 0 w 3863363"/>
                <a:gd name="connsiteY4" fmla="*/ 0 h 450587"/>
                <a:gd name="connsiteX0" fmla="*/ 0 w 3840245"/>
                <a:gd name="connsiteY0" fmla="*/ 0 h 450587"/>
                <a:gd name="connsiteX1" fmla="*/ 3840245 w 3840245"/>
                <a:gd name="connsiteY1" fmla="*/ 51165 h 450587"/>
                <a:gd name="connsiteX2" fmla="*/ 2791203 w 3840245"/>
                <a:gd name="connsiteY2" fmla="*/ 450587 h 450587"/>
                <a:gd name="connsiteX3" fmla="*/ 0 w 3840245"/>
                <a:gd name="connsiteY3" fmla="*/ 450587 h 450587"/>
                <a:gd name="connsiteX4" fmla="*/ 0 w 3840245"/>
                <a:gd name="connsiteY4" fmla="*/ 0 h 450587"/>
                <a:gd name="connsiteX0" fmla="*/ 0 w 3863363"/>
                <a:gd name="connsiteY0" fmla="*/ 0 h 450587"/>
                <a:gd name="connsiteX1" fmla="*/ 3863363 w 3863363"/>
                <a:gd name="connsiteY1" fmla="*/ 42637 h 450587"/>
                <a:gd name="connsiteX2" fmla="*/ 2791203 w 3863363"/>
                <a:gd name="connsiteY2" fmla="*/ 450587 h 450587"/>
                <a:gd name="connsiteX3" fmla="*/ 0 w 3863363"/>
                <a:gd name="connsiteY3" fmla="*/ 450587 h 450587"/>
                <a:gd name="connsiteX4" fmla="*/ 0 w 3863363"/>
                <a:gd name="connsiteY4" fmla="*/ 0 h 450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3363" h="450587">
                  <a:moveTo>
                    <a:pt x="0" y="0"/>
                  </a:moveTo>
                  <a:lnTo>
                    <a:pt x="3863363" y="42637"/>
                  </a:lnTo>
                  <a:lnTo>
                    <a:pt x="2791203" y="450587"/>
                  </a:lnTo>
                  <a:lnTo>
                    <a:pt x="0" y="450587"/>
                  </a:lnTo>
                  <a:lnTo>
                    <a:pt x="0" y="0"/>
                  </a:lnTo>
                  <a:close/>
                </a:path>
              </a:pathLst>
            </a:custGeom>
            <a:solidFill>
              <a:srgbClr val="DAF6FF"/>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sp>
        <p:nvSpPr>
          <p:cNvPr id="15" name="テキスト ボックス 19">
            <a:extLst>
              <a:ext uri="{FF2B5EF4-FFF2-40B4-BE49-F238E27FC236}">
                <a16:creationId xmlns:a16="http://schemas.microsoft.com/office/drawing/2014/main" id="{DE944536-25FF-5938-5F71-74743CEEA7C3}"/>
              </a:ext>
            </a:extLst>
          </p:cNvPr>
          <p:cNvSpPr txBox="1"/>
          <p:nvPr/>
        </p:nvSpPr>
        <p:spPr>
          <a:xfrm>
            <a:off x="1047000" y="2918814"/>
            <a:ext cx="845672" cy="246221"/>
          </a:xfrm>
          <a:prstGeom prst="rect">
            <a:avLst/>
          </a:prstGeom>
          <a:noFill/>
        </p:spPr>
        <p:txBody>
          <a:bodyPr wrap="square" lIns="0" tIns="0" rIns="0" bIns="0">
            <a:spAutoFit/>
          </a:bodyPr>
          <a:lstStyle/>
          <a:p>
            <a:r>
              <a:rPr lang="en-US" altLang="ja-JP" sz="1600" b="1">
                <a:solidFill>
                  <a:schemeClr val="tx2"/>
                </a:solidFill>
                <a:latin typeface="+mj-ea"/>
                <a:ea typeface="+mj-ea"/>
              </a:rPr>
              <a:t>2020</a:t>
            </a:r>
            <a:endParaRPr lang="en-US" altLang="ja-JP" sz="1600" b="1" dirty="0">
              <a:solidFill>
                <a:schemeClr val="tx2"/>
              </a:solidFill>
              <a:latin typeface="+mj-ea"/>
              <a:ea typeface="+mj-ea"/>
            </a:endParaRPr>
          </a:p>
        </p:txBody>
      </p:sp>
      <p:sp>
        <p:nvSpPr>
          <p:cNvPr id="16" name="テキスト ボックス 15">
            <a:extLst>
              <a:ext uri="{FF2B5EF4-FFF2-40B4-BE49-F238E27FC236}">
                <a16:creationId xmlns:a16="http://schemas.microsoft.com/office/drawing/2014/main" id="{7E3C6B4B-C3BF-AD85-08BB-966D24B27FF0}"/>
              </a:ext>
            </a:extLst>
          </p:cNvPr>
          <p:cNvSpPr txBox="1"/>
          <p:nvPr/>
        </p:nvSpPr>
        <p:spPr>
          <a:xfrm>
            <a:off x="1047000" y="3966866"/>
            <a:ext cx="845672" cy="246221"/>
          </a:xfrm>
          <a:prstGeom prst="rect">
            <a:avLst/>
          </a:prstGeom>
          <a:noFill/>
        </p:spPr>
        <p:txBody>
          <a:bodyPr wrap="square" lIns="0" tIns="0" rIns="0" bIns="0">
            <a:spAutoFit/>
          </a:bodyPr>
          <a:lstStyle/>
          <a:p>
            <a:r>
              <a:rPr lang="en-US" altLang="ja-JP" sz="1600" b="1">
                <a:solidFill>
                  <a:schemeClr val="tx2"/>
                </a:solidFill>
                <a:latin typeface="+mj-ea"/>
                <a:ea typeface="+mj-ea"/>
              </a:rPr>
              <a:t>2040</a:t>
            </a:r>
            <a:endParaRPr lang="en-US" altLang="ja-JP" sz="1600" b="1" dirty="0">
              <a:solidFill>
                <a:schemeClr val="tx2"/>
              </a:solidFill>
              <a:latin typeface="+mj-ea"/>
              <a:ea typeface="+mj-ea"/>
            </a:endParaRPr>
          </a:p>
        </p:txBody>
      </p:sp>
      <p:cxnSp>
        <p:nvCxnSpPr>
          <p:cNvPr id="18" name="Straight Connector 22">
            <a:extLst>
              <a:ext uri="{FF2B5EF4-FFF2-40B4-BE49-F238E27FC236}">
                <a16:creationId xmlns:a16="http://schemas.microsoft.com/office/drawing/2014/main" id="{FA195AFB-69C9-3DF8-D614-573544BE85BA}"/>
              </a:ext>
            </a:extLst>
          </p:cNvPr>
          <p:cNvCxnSpPr>
            <a:cxnSpLocks/>
          </p:cNvCxnSpPr>
          <p:nvPr/>
        </p:nvCxnSpPr>
        <p:spPr>
          <a:xfrm>
            <a:off x="1047000" y="3540562"/>
            <a:ext cx="10098000"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テキスト ボックス 19">
            <a:extLst>
              <a:ext uri="{FF2B5EF4-FFF2-40B4-BE49-F238E27FC236}">
                <a16:creationId xmlns:a16="http://schemas.microsoft.com/office/drawing/2014/main" id="{3FF8EC41-990E-97C1-B5B7-EAC1A9729F3B}"/>
              </a:ext>
            </a:extLst>
          </p:cNvPr>
          <p:cNvSpPr txBox="1"/>
          <p:nvPr/>
        </p:nvSpPr>
        <p:spPr>
          <a:xfrm>
            <a:off x="2089058" y="4844947"/>
            <a:ext cx="1770233" cy="246221"/>
          </a:xfrm>
          <a:prstGeom prst="rect">
            <a:avLst/>
          </a:prstGeom>
          <a:noFill/>
        </p:spPr>
        <p:txBody>
          <a:bodyPr wrap="square" lIns="0" tIns="0" rIns="0" bIns="0">
            <a:spAutoFit/>
          </a:bodyPr>
          <a:lstStyle/>
          <a:p>
            <a:r>
              <a:rPr lang="ja-JP" altLang="en-US" sz="1600" b="1">
                <a:solidFill>
                  <a:schemeClr val="tx2"/>
                </a:solidFill>
                <a:latin typeface="+mj-ea"/>
                <a:ea typeface="+mj-ea"/>
              </a:rPr>
              <a:t>子がいる夫婦</a:t>
            </a:r>
            <a:endParaRPr lang="en-US" altLang="ja-JP" sz="1600" b="1" dirty="0">
              <a:solidFill>
                <a:schemeClr val="tx2"/>
              </a:solidFill>
              <a:latin typeface="+mj-ea"/>
              <a:ea typeface="+mj-ea"/>
            </a:endParaRPr>
          </a:p>
        </p:txBody>
      </p:sp>
      <p:sp>
        <p:nvSpPr>
          <p:cNvPr id="20" name="テキスト ボックス 19">
            <a:extLst>
              <a:ext uri="{FF2B5EF4-FFF2-40B4-BE49-F238E27FC236}">
                <a16:creationId xmlns:a16="http://schemas.microsoft.com/office/drawing/2014/main" id="{987EEA54-5C2F-87F7-A567-0E5FED715978}"/>
              </a:ext>
            </a:extLst>
          </p:cNvPr>
          <p:cNvSpPr txBox="1"/>
          <p:nvPr/>
        </p:nvSpPr>
        <p:spPr>
          <a:xfrm>
            <a:off x="2089058" y="5152079"/>
            <a:ext cx="1339941" cy="369332"/>
          </a:xfrm>
          <a:prstGeom prst="rect">
            <a:avLst/>
          </a:prstGeom>
          <a:noFill/>
        </p:spPr>
        <p:txBody>
          <a:bodyPr wrap="square" lIns="0" tIns="0" rIns="0" bIns="0">
            <a:spAutoFit/>
          </a:bodyPr>
          <a:lstStyle/>
          <a:p>
            <a:r>
              <a:rPr lang="ja-JP" altLang="en-US" sz="1200" b="1">
                <a:solidFill>
                  <a:schemeClr val="tx2"/>
                </a:solidFill>
                <a:latin typeface="+mj-ea"/>
                <a:ea typeface="+mj-ea"/>
              </a:rPr>
              <a:t>全世帯の</a:t>
            </a:r>
            <a:r>
              <a:rPr lang="en-US" altLang="ja-JP" sz="1200" b="1" dirty="0">
                <a:solidFill>
                  <a:schemeClr val="tx2"/>
                </a:solidFill>
                <a:latin typeface="+mj-ea"/>
                <a:ea typeface="+mj-ea"/>
              </a:rPr>
              <a:t>23.3%</a:t>
            </a:r>
            <a:r>
              <a:rPr lang="ja-JP" altLang="en-US" sz="1200" b="1">
                <a:solidFill>
                  <a:schemeClr val="tx2"/>
                </a:solidFill>
                <a:latin typeface="+mj-ea"/>
                <a:ea typeface="+mj-ea"/>
              </a:rPr>
              <a:t>と少数派に。</a:t>
            </a:r>
            <a:endParaRPr lang="en-US" altLang="ja-JP" sz="1200" b="1" dirty="0">
              <a:solidFill>
                <a:schemeClr val="tx2"/>
              </a:solidFill>
              <a:latin typeface="+mj-ea"/>
              <a:ea typeface="+mj-ea"/>
            </a:endParaRPr>
          </a:p>
        </p:txBody>
      </p:sp>
      <p:grpSp>
        <p:nvGrpSpPr>
          <p:cNvPr id="21" name="Group 39">
            <a:extLst>
              <a:ext uri="{FF2B5EF4-FFF2-40B4-BE49-F238E27FC236}">
                <a16:creationId xmlns:a16="http://schemas.microsoft.com/office/drawing/2014/main" id="{4EFDD99D-A358-2888-A369-88805E77034F}"/>
              </a:ext>
            </a:extLst>
          </p:cNvPr>
          <p:cNvGrpSpPr/>
          <p:nvPr/>
        </p:nvGrpSpPr>
        <p:grpSpPr>
          <a:xfrm>
            <a:off x="2146704" y="2785818"/>
            <a:ext cx="3156968" cy="510372"/>
            <a:chOff x="2016845" y="2292656"/>
            <a:chExt cx="3156968" cy="510372"/>
          </a:xfrm>
        </p:grpSpPr>
        <p:pic>
          <p:nvPicPr>
            <p:cNvPr id="22" name="Picture 26">
              <a:extLst>
                <a:ext uri="{FF2B5EF4-FFF2-40B4-BE49-F238E27FC236}">
                  <a16:creationId xmlns:a16="http://schemas.microsoft.com/office/drawing/2014/main" id="{9C97F3DD-E147-B525-D6CD-28F95E42B263}"/>
                </a:ext>
              </a:extLst>
            </p:cNvPr>
            <p:cNvPicPr>
              <a:picLocks noChangeAspect="1"/>
            </p:cNvPicPr>
            <p:nvPr/>
          </p:nvPicPr>
          <p:blipFill>
            <a:blip r:embed="rId3"/>
            <a:stretch>
              <a:fillRect/>
            </a:stretch>
          </p:blipFill>
          <p:spPr>
            <a:xfrm>
              <a:off x="2016845" y="2292656"/>
              <a:ext cx="656894" cy="507600"/>
            </a:xfrm>
            <a:prstGeom prst="rect">
              <a:avLst/>
            </a:prstGeom>
          </p:spPr>
        </p:pic>
        <p:pic>
          <p:nvPicPr>
            <p:cNvPr id="23" name="Picture 27">
              <a:extLst>
                <a:ext uri="{FF2B5EF4-FFF2-40B4-BE49-F238E27FC236}">
                  <a16:creationId xmlns:a16="http://schemas.microsoft.com/office/drawing/2014/main" id="{92E933F5-01B2-CA1B-FB65-E0690E744769}"/>
                </a:ext>
              </a:extLst>
            </p:cNvPr>
            <p:cNvPicPr>
              <a:picLocks noChangeAspect="1"/>
            </p:cNvPicPr>
            <p:nvPr/>
          </p:nvPicPr>
          <p:blipFill>
            <a:blip r:embed="rId3"/>
            <a:stretch>
              <a:fillRect/>
            </a:stretch>
          </p:blipFill>
          <p:spPr>
            <a:xfrm>
              <a:off x="2922666" y="2292656"/>
              <a:ext cx="656894" cy="507600"/>
            </a:xfrm>
            <a:prstGeom prst="rect">
              <a:avLst/>
            </a:prstGeom>
          </p:spPr>
        </p:pic>
        <p:pic>
          <p:nvPicPr>
            <p:cNvPr id="24" name="Picture 28">
              <a:extLst>
                <a:ext uri="{FF2B5EF4-FFF2-40B4-BE49-F238E27FC236}">
                  <a16:creationId xmlns:a16="http://schemas.microsoft.com/office/drawing/2014/main" id="{2E9B9B07-3906-E995-9C53-AAAAF68FC563}"/>
                </a:ext>
              </a:extLst>
            </p:cNvPr>
            <p:cNvPicPr>
              <a:picLocks noChangeAspect="1"/>
            </p:cNvPicPr>
            <p:nvPr/>
          </p:nvPicPr>
          <p:blipFill>
            <a:blip r:embed="rId3"/>
            <a:stretch>
              <a:fillRect/>
            </a:stretch>
          </p:blipFill>
          <p:spPr>
            <a:xfrm>
              <a:off x="3833318" y="2292656"/>
              <a:ext cx="656894" cy="507600"/>
            </a:xfrm>
            <a:prstGeom prst="rect">
              <a:avLst/>
            </a:prstGeom>
          </p:spPr>
        </p:pic>
        <p:pic>
          <p:nvPicPr>
            <p:cNvPr id="25" name="Picture 29">
              <a:extLst>
                <a:ext uri="{FF2B5EF4-FFF2-40B4-BE49-F238E27FC236}">
                  <a16:creationId xmlns:a16="http://schemas.microsoft.com/office/drawing/2014/main" id="{F67181C6-D30B-F418-E648-23C284D9660E}"/>
                </a:ext>
              </a:extLst>
            </p:cNvPr>
            <p:cNvPicPr>
              <a:picLocks noChangeAspect="1"/>
            </p:cNvPicPr>
            <p:nvPr/>
          </p:nvPicPr>
          <p:blipFill>
            <a:blip r:embed="rId4"/>
            <a:stretch>
              <a:fillRect/>
            </a:stretch>
          </p:blipFill>
          <p:spPr>
            <a:xfrm>
              <a:off x="4743846" y="2295428"/>
              <a:ext cx="429967" cy="507600"/>
            </a:xfrm>
            <a:prstGeom prst="rect">
              <a:avLst/>
            </a:prstGeom>
          </p:spPr>
        </p:pic>
      </p:grpSp>
      <p:grpSp>
        <p:nvGrpSpPr>
          <p:cNvPr id="26" name="Group 38">
            <a:extLst>
              <a:ext uri="{FF2B5EF4-FFF2-40B4-BE49-F238E27FC236}">
                <a16:creationId xmlns:a16="http://schemas.microsoft.com/office/drawing/2014/main" id="{AEE6C9D2-2A84-BB17-FCDC-CFC3F84C07A4}"/>
              </a:ext>
            </a:extLst>
          </p:cNvPr>
          <p:cNvGrpSpPr/>
          <p:nvPr/>
        </p:nvGrpSpPr>
        <p:grpSpPr>
          <a:xfrm>
            <a:off x="6117949" y="2785818"/>
            <a:ext cx="1210210" cy="507600"/>
            <a:chOff x="5835846" y="2292656"/>
            <a:chExt cx="1210210" cy="507600"/>
          </a:xfrm>
        </p:grpSpPr>
        <p:pic>
          <p:nvPicPr>
            <p:cNvPr id="36" name="Picture 30">
              <a:extLst>
                <a:ext uri="{FF2B5EF4-FFF2-40B4-BE49-F238E27FC236}">
                  <a16:creationId xmlns:a16="http://schemas.microsoft.com/office/drawing/2014/main" id="{F73AB68C-699F-C53A-DAF1-6CC0096B9282}"/>
                </a:ext>
              </a:extLst>
            </p:cNvPr>
            <p:cNvPicPr>
              <a:picLocks noChangeAspect="1"/>
            </p:cNvPicPr>
            <p:nvPr/>
          </p:nvPicPr>
          <p:blipFill>
            <a:blip r:embed="rId5"/>
            <a:stretch>
              <a:fillRect/>
            </a:stretch>
          </p:blipFill>
          <p:spPr>
            <a:xfrm>
              <a:off x="5835846" y="2292656"/>
              <a:ext cx="477741" cy="507600"/>
            </a:xfrm>
            <a:prstGeom prst="rect">
              <a:avLst/>
            </a:prstGeom>
          </p:spPr>
        </p:pic>
        <p:pic>
          <p:nvPicPr>
            <p:cNvPr id="41" name="Picture 31">
              <a:extLst>
                <a:ext uri="{FF2B5EF4-FFF2-40B4-BE49-F238E27FC236}">
                  <a16:creationId xmlns:a16="http://schemas.microsoft.com/office/drawing/2014/main" id="{D1327D8D-7E72-9903-FF5C-E3C1E1828273}"/>
                </a:ext>
              </a:extLst>
            </p:cNvPr>
            <p:cNvPicPr>
              <a:picLocks noChangeAspect="1"/>
            </p:cNvPicPr>
            <p:nvPr/>
          </p:nvPicPr>
          <p:blipFill>
            <a:blip r:embed="rId5"/>
            <a:stretch>
              <a:fillRect/>
            </a:stretch>
          </p:blipFill>
          <p:spPr>
            <a:xfrm>
              <a:off x="6568315" y="2292656"/>
              <a:ext cx="477741" cy="507600"/>
            </a:xfrm>
            <a:prstGeom prst="rect">
              <a:avLst/>
            </a:prstGeom>
          </p:spPr>
        </p:pic>
      </p:grpSp>
      <p:grpSp>
        <p:nvGrpSpPr>
          <p:cNvPr id="42" name="Group 37">
            <a:extLst>
              <a:ext uri="{FF2B5EF4-FFF2-40B4-BE49-F238E27FC236}">
                <a16:creationId xmlns:a16="http://schemas.microsoft.com/office/drawing/2014/main" id="{4534FC89-2CC8-BA93-9B18-D95601623721}"/>
              </a:ext>
            </a:extLst>
          </p:cNvPr>
          <p:cNvGrpSpPr/>
          <p:nvPr/>
        </p:nvGrpSpPr>
        <p:grpSpPr>
          <a:xfrm>
            <a:off x="8142436" y="2785453"/>
            <a:ext cx="1105642" cy="508456"/>
            <a:chOff x="7827123" y="2292291"/>
            <a:chExt cx="1105642" cy="508456"/>
          </a:xfrm>
        </p:grpSpPr>
        <p:pic>
          <p:nvPicPr>
            <p:cNvPr id="43" name="Picture 32">
              <a:extLst>
                <a:ext uri="{FF2B5EF4-FFF2-40B4-BE49-F238E27FC236}">
                  <a16:creationId xmlns:a16="http://schemas.microsoft.com/office/drawing/2014/main" id="{DE064388-B1B6-04AC-1413-9B3E6166B8A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827123" y="2292291"/>
              <a:ext cx="199821" cy="508456"/>
            </a:xfrm>
            <a:prstGeom prst="rect">
              <a:avLst/>
            </a:prstGeom>
          </p:spPr>
        </p:pic>
        <p:pic>
          <p:nvPicPr>
            <p:cNvPr id="44" name="Picture 33">
              <a:extLst>
                <a:ext uri="{FF2B5EF4-FFF2-40B4-BE49-F238E27FC236}">
                  <a16:creationId xmlns:a16="http://schemas.microsoft.com/office/drawing/2014/main" id="{84B4CCBB-1093-9D22-CCA7-9740F1902D3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282203" y="2292291"/>
              <a:ext cx="199821" cy="508456"/>
            </a:xfrm>
            <a:prstGeom prst="rect">
              <a:avLst/>
            </a:prstGeom>
          </p:spPr>
        </p:pic>
        <p:pic>
          <p:nvPicPr>
            <p:cNvPr id="45" name="Picture 34">
              <a:extLst>
                <a:ext uri="{FF2B5EF4-FFF2-40B4-BE49-F238E27FC236}">
                  <a16:creationId xmlns:a16="http://schemas.microsoft.com/office/drawing/2014/main" id="{A8E52214-957F-F3CA-8E5F-43B8BC340B2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32944" y="2292291"/>
              <a:ext cx="199821" cy="508456"/>
            </a:xfrm>
            <a:prstGeom prst="rect">
              <a:avLst/>
            </a:prstGeom>
          </p:spPr>
        </p:pic>
      </p:grpSp>
      <p:pic>
        <p:nvPicPr>
          <p:cNvPr id="46" name="Picture 36">
            <a:extLst>
              <a:ext uri="{FF2B5EF4-FFF2-40B4-BE49-F238E27FC236}">
                <a16:creationId xmlns:a16="http://schemas.microsoft.com/office/drawing/2014/main" id="{DD29FE1A-B360-35B9-E8EF-41DAA0E9BF52}"/>
              </a:ext>
            </a:extLst>
          </p:cNvPr>
          <p:cNvPicPr>
            <a:picLocks noChangeAspect="1"/>
          </p:cNvPicPr>
          <p:nvPr/>
        </p:nvPicPr>
        <p:blipFill rotWithShape="1">
          <a:blip r:embed="rId7"/>
          <a:srcRect b="1978"/>
          <a:stretch/>
        </p:blipFill>
        <p:spPr>
          <a:xfrm>
            <a:off x="10062355" y="2785818"/>
            <a:ext cx="1031703" cy="507600"/>
          </a:xfrm>
          <a:prstGeom prst="rect">
            <a:avLst/>
          </a:prstGeom>
        </p:spPr>
      </p:pic>
      <p:grpSp>
        <p:nvGrpSpPr>
          <p:cNvPr id="47" name="Group 40">
            <a:extLst>
              <a:ext uri="{FF2B5EF4-FFF2-40B4-BE49-F238E27FC236}">
                <a16:creationId xmlns:a16="http://schemas.microsoft.com/office/drawing/2014/main" id="{CC72FCB4-270A-7BC6-4C58-D640B18F12B8}"/>
              </a:ext>
            </a:extLst>
          </p:cNvPr>
          <p:cNvGrpSpPr/>
          <p:nvPr/>
        </p:nvGrpSpPr>
        <p:grpSpPr>
          <a:xfrm>
            <a:off x="2146704" y="3834790"/>
            <a:ext cx="2241609" cy="510372"/>
            <a:chOff x="2016845" y="2292656"/>
            <a:chExt cx="2241609" cy="510372"/>
          </a:xfrm>
        </p:grpSpPr>
        <p:pic>
          <p:nvPicPr>
            <p:cNvPr id="48" name="Picture 41">
              <a:extLst>
                <a:ext uri="{FF2B5EF4-FFF2-40B4-BE49-F238E27FC236}">
                  <a16:creationId xmlns:a16="http://schemas.microsoft.com/office/drawing/2014/main" id="{52A98EB8-726F-6F64-3375-0DA2773FB7AD}"/>
                </a:ext>
              </a:extLst>
            </p:cNvPr>
            <p:cNvPicPr>
              <a:picLocks noChangeAspect="1"/>
            </p:cNvPicPr>
            <p:nvPr/>
          </p:nvPicPr>
          <p:blipFill>
            <a:blip r:embed="rId3"/>
            <a:stretch>
              <a:fillRect/>
            </a:stretch>
          </p:blipFill>
          <p:spPr>
            <a:xfrm>
              <a:off x="2016845" y="2292656"/>
              <a:ext cx="656894" cy="507600"/>
            </a:xfrm>
            <a:prstGeom prst="rect">
              <a:avLst/>
            </a:prstGeom>
          </p:spPr>
        </p:pic>
        <p:pic>
          <p:nvPicPr>
            <p:cNvPr id="49" name="Picture 42">
              <a:extLst>
                <a:ext uri="{FF2B5EF4-FFF2-40B4-BE49-F238E27FC236}">
                  <a16:creationId xmlns:a16="http://schemas.microsoft.com/office/drawing/2014/main" id="{E262BAEB-135F-79FA-B2AE-1030B362033A}"/>
                </a:ext>
              </a:extLst>
            </p:cNvPr>
            <p:cNvPicPr>
              <a:picLocks noChangeAspect="1"/>
            </p:cNvPicPr>
            <p:nvPr/>
          </p:nvPicPr>
          <p:blipFill>
            <a:blip r:embed="rId3"/>
            <a:stretch>
              <a:fillRect/>
            </a:stretch>
          </p:blipFill>
          <p:spPr>
            <a:xfrm>
              <a:off x="2922666" y="2292656"/>
              <a:ext cx="656894" cy="507600"/>
            </a:xfrm>
            <a:prstGeom prst="rect">
              <a:avLst/>
            </a:prstGeom>
          </p:spPr>
        </p:pic>
        <p:pic>
          <p:nvPicPr>
            <p:cNvPr id="50" name="Picture 44">
              <a:extLst>
                <a:ext uri="{FF2B5EF4-FFF2-40B4-BE49-F238E27FC236}">
                  <a16:creationId xmlns:a16="http://schemas.microsoft.com/office/drawing/2014/main" id="{1B9465E6-904F-B556-7A10-B4DC253CFA5E}"/>
                </a:ext>
              </a:extLst>
            </p:cNvPr>
            <p:cNvPicPr>
              <a:picLocks noChangeAspect="1"/>
            </p:cNvPicPr>
            <p:nvPr/>
          </p:nvPicPr>
          <p:blipFill>
            <a:blip r:embed="rId4"/>
            <a:stretch>
              <a:fillRect/>
            </a:stretch>
          </p:blipFill>
          <p:spPr>
            <a:xfrm>
              <a:off x="3828487" y="2295428"/>
              <a:ext cx="429967" cy="507600"/>
            </a:xfrm>
            <a:prstGeom prst="rect">
              <a:avLst/>
            </a:prstGeom>
          </p:spPr>
        </p:pic>
      </p:grpSp>
      <p:grpSp>
        <p:nvGrpSpPr>
          <p:cNvPr id="51" name="Group 45">
            <a:extLst>
              <a:ext uri="{FF2B5EF4-FFF2-40B4-BE49-F238E27FC236}">
                <a16:creationId xmlns:a16="http://schemas.microsoft.com/office/drawing/2014/main" id="{65390FD4-A148-8730-7393-D36D8F5BE85A}"/>
              </a:ext>
            </a:extLst>
          </p:cNvPr>
          <p:cNvGrpSpPr/>
          <p:nvPr/>
        </p:nvGrpSpPr>
        <p:grpSpPr>
          <a:xfrm>
            <a:off x="5303281" y="3836176"/>
            <a:ext cx="1210210" cy="507600"/>
            <a:chOff x="5835846" y="2292656"/>
            <a:chExt cx="1210210" cy="507600"/>
          </a:xfrm>
        </p:grpSpPr>
        <p:pic>
          <p:nvPicPr>
            <p:cNvPr id="52" name="Picture 46">
              <a:extLst>
                <a:ext uri="{FF2B5EF4-FFF2-40B4-BE49-F238E27FC236}">
                  <a16:creationId xmlns:a16="http://schemas.microsoft.com/office/drawing/2014/main" id="{E4638712-A4FF-3307-D30E-498C1C5E0EBE}"/>
                </a:ext>
              </a:extLst>
            </p:cNvPr>
            <p:cNvPicPr>
              <a:picLocks noChangeAspect="1"/>
            </p:cNvPicPr>
            <p:nvPr/>
          </p:nvPicPr>
          <p:blipFill>
            <a:blip r:embed="rId5"/>
            <a:stretch>
              <a:fillRect/>
            </a:stretch>
          </p:blipFill>
          <p:spPr>
            <a:xfrm>
              <a:off x="5835846" y="2292656"/>
              <a:ext cx="477741" cy="507600"/>
            </a:xfrm>
            <a:prstGeom prst="rect">
              <a:avLst/>
            </a:prstGeom>
          </p:spPr>
        </p:pic>
        <p:pic>
          <p:nvPicPr>
            <p:cNvPr id="53" name="Picture 47">
              <a:extLst>
                <a:ext uri="{FF2B5EF4-FFF2-40B4-BE49-F238E27FC236}">
                  <a16:creationId xmlns:a16="http://schemas.microsoft.com/office/drawing/2014/main" id="{630BF926-3E6A-164F-CF69-3B275F03F942}"/>
                </a:ext>
              </a:extLst>
            </p:cNvPr>
            <p:cNvPicPr>
              <a:picLocks noChangeAspect="1"/>
            </p:cNvPicPr>
            <p:nvPr/>
          </p:nvPicPr>
          <p:blipFill>
            <a:blip r:embed="rId5"/>
            <a:stretch>
              <a:fillRect/>
            </a:stretch>
          </p:blipFill>
          <p:spPr>
            <a:xfrm>
              <a:off x="6568315" y="2292656"/>
              <a:ext cx="477741" cy="507600"/>
            </a:xfrm>
            <a:prstGeom prst="rect">
              <a:avLst/>
            </a:prstGeom>
          </p:spPr>
        </p:pic>
      </p:grpSp>
      <p:pic>
        <p:nvPicPr>
          <p:cNvPr id="54" name="Picture 52">
            <a:extLst>
              <a:ext uri="{FF2B5EF4-FFF2-40B4-BE49-F238E27FC236}">
                <a16:creationId xmlns:a16="http://schemas.microsoft.com/office/drawing/2014/main" id="{386A68F4-24D8-5719-35B2-7C232099FFDE}"/>
              </a:ext>
            </a:extLst>
          </p:cNvPr>
          <p:cNvPicPr>
            <a:picLocks noChangeAspect="1"/>
          </p:cNvPicPr>
          <p:nvPr/>
        </p:nvPicPr>
        <p:blipFill rotWithShape="1">
          <a:blip r:embed="rId7"/>
          <a:srcRect b="1978"/>
          <a:stretch/>
        </p:blipFill>
        <p:spPr>
          <a:xfrm>
            <a:off x="10062355" y="3836176"/>
            <a:ext cx="1031703" cy="507600"/>
          </a:xfrm>
          <a:prstGeom prst="rect">
            <a:avLst/>
          </a:prstGeom>
        </p:spPr>
      </p:pic>
      <p:grpSp>
        <p:nvGrpSpPr>
          <p:cNvPr id="55" name="Group 60">
            <a:extLst>
              <a:ext uri="{FF2B5EF4-FFF2-40B4-BE49-F238E27FC236}">
                <a16:creationId xmlns:a16="http://schemas.microsoft.com/office/drawing/2014/main" id="{8ABD55BC-08B1-44A3-1E10-6C14CB13F147}"/>
              </a:ext>
            </a:extLst>
          </p:cNvPr>
          <p:cNvGrpSpPr/>
          <p:nvPr/>
        </p:nvGrpSpPr>
        <p:grpSpPr>
          <a:xfrm>
            <a:off x="7428459" y="3835748"/>
            <a:ext cx="1718929" cy="508456"/>
            <a:chOff x="7381854" y="3419586"/>
            <a:chExt cx="1718929" cy="508456"/>
          </a:xfrm>
        </p:grpSpPr>
        <p:pic>
          <p:nvPicPr>
            <p:cNvPr id="56" name="Picture 49">
              <a:extLst>
                <a:ext uri="{FF2B5EF4-FFF2-40B4-BE49-F238E27FC236}">
                  <a16:creationId xmlns:a16="http://schemas.microsoft.com/office/drawing/2014/main" id="{CF8CE202-09AC-B5C0-5C1E-6B285D0DB87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836934" y="3419586"/>
              <a:ext cx="199821" cy="508456"/>
            </a:xfrm>
            <a:prstGeom prst="rect">
              <a:avLst/>
            </a:prstGeom>
          </p:spPr>
        </p:pic>
        <p:pic>
          <p:nvPicPr>
            <p:cNvPr id="57" name="Picture 53">
              <a:extLst>
                <a:ext uri="{FF2B5EF4-FFF2-40B4-BE49-F238E27FC236}">
                  <a16:creationId xmlns:a16="http://schemas.microsoft.com/office/drawing/2014/main" id="{3F3E0CEE-C000-9B24-4EDF-2DDD4D8CA89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381854" y="3419586"/>
              <a:ext cx="199821" cy="508456"/>
            </a:xfrm>
            <a:prstGeom prst="rect">
              <a:avLst/>
            </a:prstGeom>
          </p:spPr>
        </p:pic>
        <p:pic>
          <p:nvPicPr>
            <p:cNvPr id="59" name="Picture 58">
              <a:extLst>
                <a:ext uri="{FF2B5EF4-FFF2-40B4-BE49-F238E27FC236}">
                  <a16:creationId xmlns:a16="http://schemas.microsoft.com/office/drawing/2014/main" id="{0F3D8643-3CE4-DB8B-1F48-4A4AE81A685E}"/>
                </a:ext>
              </a:extLst>
            </p:cNvPr>
            <p:cNvPicPr>
              <a:picLocks noChangeAspect="1"/>
            </p:cNvPicPr>
            <p:nvPr/>
          </p:nvPicPr>
          <p:blipFill>
            <a:blip r:embed="rId8"/>
            <a:stretch>
              <a:fillRect/>
            </a:stretch>
          </p:blipFill>
          <p:spPr>
            <a:xfrm>
              <a:off x="8301967" y="3420442"/>
              <a:ext cx="274701" cy="507600"/>
            </a:xfrm>
            <a:prstGeom prst="rect">
              <a:avLst/>
            </a:prstGeom>
          </p:spPr>
        </p:pic>
        <p:pic>
          <p:nvPicPr>
            <p:cNvPr id="60" name="Picture 59">
              <a:extLst>
                <a:ext uri="{FF2B5EF4-FFF2-40B4-BE49-F238E27FC236}">
                  <a16:creationId xmlns:a16="http://schemas.microsoft.com/office/drawing/2014/main" id="{A6BC79C4-DBBB-07C2-E7B3-39C42AD1D7ED}"/>
                </a:ext>
              </a:extLst>
            </p:cNvPr>
            <p:cNvPicPr>
              <a:picLocks noChangeAspect="1"/>
            </p:cNvPicPr>
            <p:nvPr/>
          </p:nvPicPr>
          <p:blipFill>
            <a:blip r:embed="rId8"/>
            <a:stretch>
              <a:fillRect/>
            </a:stretch>
          </p:blipFill>
          <p:spPr>
            <a:xfrm>
              <a:off x="8826082" y="3420442"/>
              <a:ext cx="274701" cy="507600"/>
            </a:xfrm>
            <a:prstGeom prst="rect">
              <a:avLst/>
            </a:prstGeom>
          </p:spPr>
        </p:pic>
      </p:grpSp>
      <p:sp>
        <p:nvSpPr>
          <p:cNvPr id="61" name="テキスト ボックス 19">
            <a:extLst>
              <a:ext uri="{FF2B5EF4-FFF2-40B4-BE49-F238E27FC236}">
                <a16:creationId xmlns:a16="http://schemas.microsoft.com/office/drawing/2014/main" id="{430370B9-57CE-6901-FFDB-565DEC996B62}"/>
              </a:ext>
            </a:extLst>
          </p:cNvPr>
          <p:cNvSpPr txBox="1"/>
          <p:nvPr/>
        </p:nvSpPr>
        <p:spPr>
          <a:xfrm>
            <a:off x="3734117" y="5152079"/>
            <a:ext cx="2229539" cy="369332"/>
          </a:xfrm>
          <a:prstGeom prst="rect">
            <a:avLst/>
          </a:prstGeom>
          <a:noFill/>
        </p:spPr>
        <p:txBody>
          <a:bodyPr wrap="square" lIns="0" tIns="0" rIns="0" bIns="0">
            <a:spAutoFit/>
          </a:bodyPr>
          <a:lstStyle/>
          <a:p>
            <a:r>
              <a:rPr lang="ja-JP" altLang="en-US" sz="1200" b="1">
                <a:solidFill>
                  <a:schemeClr val="tx2"/>
                </a:solidFill>
                <a:latin typeface="+mj-ea"/>
                <a:ea typeface="+mj-ea"/>
              </a:rPr>
              <a:t>子がいる世帯のうち</a:t>
            </a:r>
            <a:endParaRPr lang="en-US" altLang="ja-JP" sz="1200" b="1" dirty="0">
              <a:solidFill>
                <a:schemeClr val="tx2"/>
              </a:solidFill>
              <a:latin typeface="+mj-ea"/>
              <a:ea typeface="+mj-ea"/>
            </a:endParaRPr>
          </a:p>
          <a:p>
            <a:r>
              <a:rPr lang="en-US" altLang="ja-JP" sz="1200" b="1" dirty="0">
                <a:solidFill>
                  <a:schemeClr val="tx2"/>
                </a:solidFill>
                <a:latin typeface="+mj-ea"/>
                <a:ea typeface="+mj-ea"/>
              </a:rPr>
              <a:t>29.7%</a:t>
            </a:r>
            <a:r>
              <a:rPr lang="ja-JP" altLang="en-US" sz="1200" b="1">
                <a:solidFill>
                  <a:schemeClr val="tx2"/>
                </a:solidFill>
                <a:latin typeface="+mj-ea"/>
                <a:ea typeface="+mj-ea"/>
              </a:rPr>
              <a:t>がひとり親世帯に。</a:t>
            </a:r>
            <a:endParaRPr lang="en-US" altLang="ja-JP" sz="1200" b="1" dirty="0">
              <a:solidFill>
                <a:schemeClr val="tx2"/>
              </a:solidFill>
              <a:latin typeface="+mj-ea"/>
              <a:ea typeface="+mj-ea"/>
            </a:endParaRPr>
          </a:p>
        </p:txBody>
      </p:sp>
      <p:sp>
        <p:nvSpPr>
          <p:cNvPr id="62" name="テキスト ボックス 19">
            <a:extLst>
              <a:ext uri="{FF2B5EF4-FFF2-40B4-BE49-F238E27FC236}">
                <a16:creationId xmlns:a16="http://schemas.microsoft.com/office/drawing/2014/main" id="{7DC61EC6-D31A-8188-E8BA-223987B88AA4}"/>
              </a:ext>
            </a:extLst>
          </p:cNvPr>
          <p:cNvSpPr txBox="1"/>
          <p:nvPr/>
        </p:nvSpPr>
        <p:spPr>
          <a:xfrm>
            <a:off x="7043111" y="4848938"/>
            <a:ext cx="1623691" cy="246221"/>
          </a:xfrm>
          <a:prstGeom prst="rect">
            <a:avLst/>
          </a:prstGeom>
          <a:noFill/>
        </p:spPr>
        <p:txBody>
          <a:bodyPr wrap="square" lIns="0" tIns="0" rIns="0" bIns="0">
            <a:spAutoFit/>
          </a:bodyPr>
          <a:lstStyle/>
          <a:p>
            <a:r>
              <a:rPr lang="ja-JP" altLang="en-US" sz="1600" b="1">
                <a:solidFill>
                  <a:schemeClr val="tx2"/>
                </a:solidFill>
                <a:latin typeface="+mj-ea"/>
                <a:ea typeface="+mj-ea"/>
              </a:rPr>
              <a:t>単身世帯</a:t>
            </a:r>
            <a:endParaRPr lang="en-US" altLang="ja-JP" sz="1600" b="1" dirty="0">
              <a:solidFill>
                <a:schemeClr val="tx2"/>
              </a:solidFill>
              <a:latin typeface="+mj-ea"/>
              <a:ea typeface="+mj-ea"/>
            </a:endParaRPr>
          </a:p>
        </p:txBody>
      </p:sp>
      <p:sp>
        <p:nvSpPr>
          <p:cNvPr id="63" name="テキスト ボックス 19">
            <a:extLst>
              <a:ext uri="{FF2B5EF4-FFF2-40B4-BE49-F238E27FC236}">
                <a16:creationId xmlns:a16="http://schemas.microsoft.com/office/drawing/2014/main" id="{F3D803E0-6283-4F9C-3344-1F8C1DA9E99F}"/>
              </a:ext>
            </a:extLst>
          </p:cNvPr>
          <p:cNvSpPr txBox="1"/>
          <p:nvPr/>
        </p:nvSpPr>
        <p:spPr>
          <a:xfrm>
            <a:off x="7043111" y="5152079"/>
            <a:ext cx="1339941" cy="369332"/>
          </a:xfrm>
          <a:prstGeom prst="rect">
            <a:avLst/>
          </a:prstGeom>
          <a:noFill/>
        </p:spPr>
        <p:txBody>
          <a:bodyPr wrap="square" lIns="0" tIns="0" rIns="0" bIns="0">
            <a:spAutoFit/>
          </a:bodyPr>
          <a:lstStyle/>
          <a:p>
            <a:r>
              <a:rPr lang="ja-JP" altLang="en-US" sz="1200" b="1">
                <a:solidFill>
                  <a:schemeClr val="tx2"/>
                </a:solidFill>
                <a:latin typeface="+mj-ea"/>
                <a:ea typeface="+mj-ea"/>
              </a:rPr>
              <a:t>世帯全体の</a:t>
            </a:r>
            <a:r>
              <a:rPr lang="en-US" altLang="ja-JP" sz="1200" b="1" dirty="0">
                <a:solidFill>
                  <a:schemeClr val="tx2"/>
                </a:solidFill>
                <a:latin typeface="+mj-ea"/>
                <a:ea typeface="+mj-ea"/>
              </a:rPr>
              <a:t>39.9%</a:t>
            </a:r>
            <a:r>
              <a:rPr lang="ja-JP" altLang="en-US" sz="1200" b="1">
                <a:solidFill>
                  <a:schemeClr val="tx2"/>
                </a:solidFill>
                <a:latin typeface="+mj-ea"/>
                <a:ea typeface="+mj-ea"/>
              </a:rPr>
              <a:t>と多数派に。</a:t>
            </a:r>
            <a:endParaRPr lang="en-US" altLang="ja-JP" sz="1200" b="1" dirty="0">
              <a:solidFill>
                <a:schemeClr val="tx2"/>
              </a:solidFill>
              <a:latin typeface="+mj-ea"/>
              <a:ea typeface="+mj-ea"/>
            </a:endParaRPr>
          </a:p>
        </p:txBody>
      </p:sp>
      <p:sp>
        <p:nvSpPr>
          <p:cNvPr id="64" name="テキスト ボックス 19">
            <a:extLst>
              <a:ext uri="{FF2B5EF4-FFF2-40B4-BE49-F238E27FC236}">
                <a16:creationId xmlns:a16="http://schemas.microsoft.com/office/drawing/2014/main" id="{C8A28DF8-7760-79B5-6879-C571930913C7}"/>
              </a:ext>
            </a:extLst>
          </p:cNvPr>
          <p:cNvSpPr txBox="1"/>
          <p:nvPr/>
        </p:nvSpPr>
        <p:spPr>
          <a:xfrm>
            <a:off x="8720757" y="4839470"/>
            <a:ext cx="2130565" cy="246221"/>
          </a:xfrm>
          <a:prstGeom prst="rect">
            <a:avLst/>
          </a:prstGeom>
          <a:noFill/>
        </p:spPr>
        <p:txBody>
          <a:bodyPr wrap="square" lIns="0" tIns="0" rIns="0" bIns="0">
            <a:spAutoFit/>
          </a:bodyPr>
          <a:lstStyle/>
          <a:p>
            <a:r>
              <a:rPr lang="en-US" altLang="ja-JP" sz="1600" b="1" dirty="0">
                <a:solidFill>
                  <a:schemeClr val="tx2"/>
                </a:solidFill>
                <a:latin typeface="+mj-ea"/>
                <a:ea typeface="+mj-ea"/>
              </a:rPr>
              <a:t>65</a:t>
            </a:r>
            <a:r>
              <a:rPr lang="ja-JP" altLang="en-US" sz="1600" b="1">
                <a:solidFill>
                  <a:schemeClr val="tx2"/>
                </a:solidFill>
                <a:latin typeface="+mj-ea"/>
                <a:ea typeface="+mj-ea"/>
              </a:rPr>
              <a:t>歳以上がいる世帯</a:t>
            </a:r>
            <a:endParaRPr lang="en-US" altLang="ja-JP" sz="1600" b="1" dirty="0">
              <a:solidFill>
                <a:schemeClr val="tx2"/>
              </a:solidFill>
              <a:latin typeface="+mj-ea"/>
              <a:ea typeface="+mj-ea"/>
            </a:endParaRPr>
          </a:p>
        </p:txBody>
      </p:sp>
      <p:sp>
        <p:nvSpPr>
          <p:cNvPr id="65" name="テキスト ボックス 19">
            <a:extLst>
              <a:ext uri="{FF2B5EF4-FFF2-40B4-BE49-F238E27FC236}">
                <a16:creationId xmlns:a16="http://schemas.microsoft.com/office/drawing/2014/main" id="{AD63FBCA-692E-65F2-2348-72B4D0F10ACB}"/>
              </a:ext>
            </a:extLst>
          </p:cNvPr>
          <p:cNvSpPr txBox="1"/>
          <p:nvPr/>
        </p:nvSpPr>
        <p:spPr>
          <a:xfrm>
            <a:off x="8720757" y="5142611"/>
            <a:ext cx="2130564" cy="369332"/>
          </a:xfrm>
          <a:prstGeom prst="rect">
            <a:avLst/>
          </a:prstGeom>
          <a:noFill/>
        </p:spPr>
        <p:txBody>
          <a:bodyPr wrap="square" lIns="0" tIns="0" rIns="0" bIns="0">
            <a:spAutoFit/>
          </a:bodyPr>
          <a:lstStyle/>
          <a:p>
            <a:r>
              <a:rPr lang="ja-JP" altLang="en-US" sz="1200" b="1">
                <a:solidFill>
                  <a:schemeClr val="tx2"/>
                </a:solidFill>
                <a:latin typeface="+mj-ea"/>
                <a:ea typeface="+mj-ea"/>
              </a:rPr>
              <a:t>人口は全体の</a:t>
            </a:r>
            <a:r>
              <a:rPr lang="en-US" altLang="ja-JP" sz="1200" b="1" dirty="0">
                <a:solidFill>
                  <a:schemeClr val="tx2"/>
                </a:solidFill>
                <a:latin typeface="+mj-ea"/>
                <a:ea typeface="+mj-ea"/>
              </a:rPr>
              <a:t>35%</a:t>
            </a:r>
            <a:r>
              <a:rPr lang="ja-JP" altLang="en-US" sz="1200" b="1">
                <a:solidFill>
                  <a:schemeClr val="tx2"/>
                </a:solidFill>
                <a:latin typeface="+mj-ea"/>
                <a:ea typeface="+mj-ea"/>
              </a:rPr>
              <a:t>近くになり単身も増加。</a:t>
            </a:r>
            <a:endParaRPr lang="en-US" altLang="ja-JP" sz="1200" b="1" dirty="0">
              <a:solidFill>
                <a:schemeClr val="tx2"/>
              </a:solidFill>
              <a:latin typeface="+mj-ea"/>
              <a:ea typeface="+mj-ea"/>
            </a:endParaRPr>
          </a:p>
        </p:txBody>
      </p:sp>
      <p:sp>
        <p:nvSpPr>
          <p:cNvPr id="31" name="Title 1">
            <a:extLst>
              <a:ext uri="{FF2B5EF4-FFF2-40B4-BE49-F238E27FC236}">
                <a16:creationId xmlns:a16="http://schemas.microsoft.com/office/drawing/2014/main" id="{A7F8731D-5DC5-2ABA-BF87-0123FE05E722}"/>
              </a:ext>
            </a:extLst>
          </p:cNvPr>
          <p:cNvSpPr>
            <a:spLocks noGrp="1"/>
          </p:cNvSpPr>
          <p:nvPr>
            <p:ph type="title"/>
          </p:nvPr>
        </p:nvSpPr>
        <p:spPr>
          <a:xfrm>
            <a:off x="433490" y="666506"/>
            <a:ext cx="11304000" cy="396000"/>
          </a:xfrm>
        </p:spPr>
        <p:txBody>
          <a:bodyPr/>
          <a:lstStyle/>
          <a:p>
            <a:r>
              <a:rPr lang="ja-JP" altLang="en-US"/>
              <a:t>世帯の将来推計</a:t>
            </a:r>
            <a:endParaRPr lang="en-JP"/>
          </a:p>
        </p:txBody>
      </p:sp>
      <p:sp>
        <p:nvSpPr>
          <p:cNvPr id="32" name="Text Placeholder 2">
            <a:extLst>
              <a:ext uri="{FF2B5EF4-FFF2-40B4-BE49-F238E27FC236}">
                <a16:creationId xmlns:a16="http://schemas.microsoft.com/office/drawing/2014/main" id="{264DA3F2-C34D-F930-BB4F-8DA49C914D90}"/>
              </a:ext>
            </a:extLst>
          </p:cNvPr>
          <p:cNvSpPr>
            <a:spLocks noGrp="1"/>
          </p:cNvSpPr>
          <p:nvPr>
            <p:ph type="body" sz="quarter" idx="10"/>
          </p:nvPr>
        </p:nvSpPr>
        <p:spPr>
          <a:xfrm>
            <a:off x="432000" y="391035"/>
            <a:ext cx="4608000" cy="159120"/>
          </a:xfrm>
        </p:spPr>
        <p:txBody>
          <a:bodyPr/>
          <a:lstStyle/>
          <a:p>
            <a:r>
              <a:rPr lang="en-US" dirty="0"/>
              <a:t>Simulated data of families</a:t>
            </a:r>
            <a:endParaRPr lang="en-JP"/>
          </a:p>
        </p:txBody>
      </p:sp>
      <p:sp>
        <p:nvSpPr>
          <p:cNvPr id="33" name="テキスト ボックス 19">
            <a:extLst>
              <a:ext uri="{FF2B5EF4-FFF2-40B4-BE49-F238E27FC236}">
                <a16:creationId xmlns:a16="http://schemas.microsoft.com/office/drawing/2014/main" id="{382BC52F-E522-A5FE-A709-5994CA41BA6C}"/>
              </a:ext>
            </a:extLst>
          </p:cNvPr>
          <p:cNvSpPr txBox="1"/>
          <p:nvPr/>
        </p:nvSpPr>
        <p:spPr>
          <a:xfrm>
            <a:off x="3734117" y="4844947"/>
            <a:ext cx="1770227" cy="246221"/>
          </a:xfrm>
          <a:prstGeom prst="rect">
            <a:avLst/>
          </a:prstGeom>
          <a:noFill/>
        </p:spPr>
        <p:txBody>
          <a:bodyPr wrap="square" lIns="0" tIns="0" rIns="0" bIns="0">
            <a:spAutoFit/>
          </a:bodyPr>
          <a:lstStyle/>
          <a:p>
            <a:r>
              <a:rPr lang="ja-JP" altLang="en-US" sz="1600" b="1">
                <a:solidFill>
                  <a:schemeClr val="tx2"/>
                </a:solidFill>
                <a:latin typeface="+mj-ea"/>
                <a:ea typeface="+mj-ea"/>
              </a:rPr>
              <a:t>ひとり親世帯</a:t>
            </a:r>
            <a:endParaRPr lang="en-US" altLang="ja-JP" sz="1600" b="1" dirty="0">
              <a:solidFill>
                <a:schemeClr val="tx2"/>
              </a:solidFill>
              <a:latin typeface="+mj-ea"/>
              <a:ea typeface="+mj-ea"/>
            </a:endParaRPr>
          </a:p>
        </p:txBody>
      </p:sp>
      <p:cxnSp>
        <p:nvCxnSpPr>
          <p:cNvPr id="35" name="直線コネクタ 34">
            <a:extLst>
              <a:ext uri="{FF2B5EF4-FFF2-40B4-BE49-F238E27FC236}">
                <a16:creationId xmlns:a16="http://schemas.microsoft.com/office/drawing/2014/main" id="{D6791AAB-564B-442B-2EA7-8F1C6744A998}"/>
              </a:ext>
            </a:extLst>
          </p:cNvPr>
          <p:cNvCxnSpPr>
            <a:cxnSpLocks/>
          </p:cNvCxnSpPr>
          <p:nvPr/>
        </p:nvCxnSpPr>
        <p:spPr>
          <a:xfrm>
            <a:off x="2466474" y="4544314"/>
            <a:ext cx="0" cy="258970"/>
          </a:xfrm>
          <a:prstGeom prst="line">
            <a:avLst/>
          </a:prstGeom>
          <a:ln w="9525">
            <a:prstDash val="sysDot"/>
          </a:ln>
        </p:spPr>
        <p:style>
          <a:lnRef idx="1">
            <a:schemeClr val="accent2"/>
          </a:lnRef>
          <a:fillRef idx="0">
            <a:schemeClr val="accent2"/>
          </a:fillRef>
          <a:effectRef idx="0">
            <a:schemeClr val="accent2"/>
          </a:effectRef>
          <a:fontRef idx="minor">
            <a:schemeClr val="tx1"/>
          </a:fontRef>
        </p:style>
      </p:cxnSp>
      <p:cxnSp>
        <p:nvCxnSpPr>
          <p:cNvPr id="39" name="直線コネクタ 38">
            <a:extLst>
              <a:ext uri="{FF2B5EF4-FFF2-40B4-BE49-F238E27FC236}">
                <a16:creationId xmlns:a16="http://schemas.microsoft.com/office/drawing/2014/main" id="{1992E39E-1CF4-E21C-BDA4-9CA8F7F74DF9}"/>
              </a:ext>
            </a:extLst>
          </p:cNvPr>
          <p:cNvCxnSpPr>
            <a:cxnSpLocks/>
          </p:cNvCxnSpPr>
          <p:nvPr/>
        </p:nvCxnSpPr>
        <p:spPr>
          <a:xfrm>
            <a:off x="4170947" y="4552332"/>
            <a:ext cx="0" cy="258970"/>
          </a:xfrm>
          <a:prstGeom prst="line">
            <a:avLst/>
          </a:prstGeom>
          <a:ln w="9525">
            <a:prstDash val="sysDot"/>
          </a:ln>
        </p:spPr>
        <p:style>
          <a:lnRef idx="1">
            <a:schemeClr val="accent2"/>
          </a:lnRef>
          <a:fillRef idx="0">
            <a:schemeClr val="accent2"/>
          </a:fillRef>
          <a:effectRef idx="0">
            <a:schemeClr val="accent2"/>
          </a:effectRef>
          <a:fontRef idx="minor">
            <a:schemeClr val="tx1"/>
          </a:fontRef>
        </p:style>
      </p:cxnSp>
      <p:cxnSp>
        <p:nvCxnSpPr>
          <p:cNvPr id="40" name="直線コネクタ 39">
            <a:extLst>
              <a:ext uri="{FF2B5EF4-FFF2-40B4-BE49-F238E27FC236}">
                <a16:creationId xmlns:a16="http://schemas.microsoft.com/office/drawing/2014/main" id="{32E08901-B859-F250-ECFE-06064026F89F}"/>
              </a:ext>
            </a:extLst>
          </p:cNvPr>
          <p:cNvCxnSpPr>
            <a:cxnSpLocks/>
          </p:cNvCxnSpPr>
          <p:nvPr/>
        </p:nvCxnSpPr>
        <p:spPr>
          <a:xfrm>
            <a:off x="7528369" y="4544314"/>
            <a:ext cx="0" cy="258970"/>
          </a:xfrm>
          <a:prstGeom prst="line">
            <a:avLst/>
          </a:prstGeom>
          <a:ln w="9525">
            <a:prstDash val="sysDot"/>
          </a:ln>
        </p:spPr>
        <p:style>
          <a:lnRef idx="1">
            <a:schemeClr val="accent2"/>
          </a:lnRef>
          <a:fillRef idx="0">
            <a:schemeClr val="accent2"/>
          </a:fillRef>
          <a:effectRef idx="0">
            <a:schemeClr val="accent2"/>
          </a:effectRef>
          <a:fontRef idx="minor">
            <a:schemeClr val="tx1"/>
          </a:fontRef>
        </p:style>
      </p:cxnSp>
      <p:cxnSp>
        <p:nvCxnSpPr>
          <p:cNvPr id="58" name="直線コネクタ 57">
            <a:extLst>
              <a:ext uri="{FF2B5EF4-FFF2-40B4-BE49-F238E27FC236}">
                <a16:creationId xmlns:a16="http://schemas.microsoft.com/office/drawing/2014/main" id="{DD5C28A6-1963-A7B5-A147-E4E193BEA152}"/>
              </a:ext>
            </a:extLst>
          </p:cNvPr>
          <p:cNvCxnSpPr>
            <a:cxnSpLocks/>
          </p:cNvCxnSpPr>
          <p:nvPr/>
        </p:nvCxnSpPr>
        <p:spPr>
          <a:xfrm>
            <a:off x="9014659" y="4541836"/>
            <a:ext cx="0" cy="258970"/>
          </a:xfrm>
          <a:prstGeom prst="line">
            <a:avLst/>
          </a:prstGeom>
          <a:ln w="9525">
            <a:prstDash val="sysDot"/>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4548519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5E1EC6A-78A0-C964-0558-F262EB26FBD5}"/>
              </a:ext>
            </a:extLst>
          </p:cNvPr>
          <p:cNvSpPr/>
          <p:nvPr/>
        </p:nvSpPr>
        <p:spPr>
          <a:xfrm>
            <a:off x="444000" y="1683445"/>
            <a:ext cx="11304000" cy="4372971"/>
          </a:xfrm>
          <a:prstGeom prst="roundRect">
            <a:avLst>
              <a:gd name="adj" fmla="val 1276"/>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3" name="Text Placeholder 2">
            <a:extLst>
              <a:ext uri="{FF2B5EF4-FFF2-40B4-BE49-F238E27FC236}">
                <a16:creationId xmlns:a16="http://schemas.microsoft.com/office/drawing/2014/main" id="{318A5F50-A583-E393-1C97-BB0A90D69101}"/>
              </a:ext>
            </a:extLst>
          </p:cNvPr>
          <p:cNvSpPr>
            <a:spLocks noGrp="1"/>
          </p:cNvSpPr>
          <p:nvPr>
            <p:ph type="body" sz="quarter" idx="10"/>
          </p:nvPr>
        </p:nvSpPr>
        <p:spPr/>
        <p:txBody>
          <a:bodyPr/>
          <a:lstStyle/>
          <a:p>
            <a:r>
              <a:rPr lang="en-US"/>
              <a:t>Image of Family Diversification</a:t>
            </a:r>
            <a:endParaRPr lang="en-JP"/>
          </a:p>
        </p:txBody>
      </p:sp>
      <p:sp>
        <p:nvSpPr>
          <p:cNvPr id="7" name="テキスト ボックス 21">
            <a:extLst>
              <a:ext uri="{FF2B5EF4-FFF2-40B4-BE49-F238E27FC236}">
                <a16:creationId xmlns:a16="http://schemas.microsoft.com/office/drawing/2014/main" id="{7BC84BEC-863A-76E5-06B9-6E925F54C95C}"/>
              </a:ext>
            </a:extLst>
          </p:cNvPr>
          <p:cNvSpPr txBox="1"/>
          <p:nvPr/>
        </p:nvSpPr>
        <p:spPr>
          <a:xfrm>
            <a:off x="444000" y="6191494"/>
            <a:ext cx="4299846" cy="369332"/>
          </a:xfrm>
          <a:prstGeom prst="rect">
            <a:avLst/>
          </a:prstGeom>
          <a:noFill/>
        </p:spPr>
        <p:txBody>
          <a:bodyPr wrap="square" lIns="0" tIns="0" rIns="0" bIns="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a:ln>
                  <a:noFill/>
                </a:ln>
                <a:effectLst/>
                <a:uLnTx/>
                <a:uFillTx/>
                <a:latin typeface="+mn-ea"/>
                <a:ea typeface="+mn-ea"/>
                <a:cs typeface="+mn-cs"/>
              </a:rPr>
              <a:t>出典：</a:t>
            </a:r>
            <a:endParaRPr kumimoji="1" lang="en-US" altLang="ja-JP" sz="800" b="0" i="0" u="none" strike="noStrike" kern="1200" cap="none" spc="0" normalizeH="0" baseline="0" noProof="0">
              <a:ln>
                <a:noFill/>
              </a:ln>
              <a:effectLst/>
              <a:uLnTx/>
              <a:uFillTx/>
              <a:latin typeface="+mn-ea"/>
              <a:ea typeface="+mn-ea"/>
              <a:cs typeface="+mn-cs"/>
            </a:endParaRPr>
          </a:p>
          <a:p>
            <a:pPr marL="0" marR="0" lvl="0" indent="0" defTabSz="914400" rtl="0" eaLnBrk="1" fontAlgn="base" latinLnBrk="0" hangingPunct="1">
              <a:lnSpc>
                <a:spcPct val="100000"/>
              </a:lnSpc>
              <a:spcBef>
                <a:spcPct val="0"/>
              </a:spcBef>
              <a:spcAft>
                <a:spcPct val="0"/>
              </a:spcAft>
              <a:buClrTx/>
              <a:buSzTx/>
              <a:buFontTx/>
              <a:buNone/>
              <a:tabLst/>
              <a:defRPr/>
            </a:pPr>
            <a:r>
              <a:rPr lang="ja-JP" altLang="en-US" sz="800">
                <a:latin typeface="+mn-ea"/>
                <a:ea typeface="+mn-ea"/>
              </a:rPr>
              <a:t>・世帯構成：</a:t>
            </a:r>
            <a:r>
              <a:rPr lang="en-US" altLang="ja-JP" sz="800">
                <a:latin typeface="+mn-ea"/>
                <a:ea typeface="+mn-ea"/>
              </a:rPr>
              <a:t>『</a:t>
            </a:r>
            <a:r>
              <a:rPr lang="ja-JP" altLang="en-US" sz="800">
                <a:latin typeface="+mn-ea"/>
                <a:ea typeface="+mn-ea"/>
              </a:rPr>
              <a:t>日本の世帯数の将来推計（全国推計）</a:t>
            </a:r>
            <a:r>
              <a:rPr lang="en-US" altLang="ja-JP" sz="800">
                <a:latin typeface="+mn-ea"/>
                <a:ea typeface="+mn-ea"/>
              </a:rPr>
              <a:t>』</a:t>
            </a:r>
            <a:r>
              <a:rPr lang="ja-JP" altLang="en-US" sz="800">
                <a:latin typeface="+mn-ea"/>
                <a:ea typeface="+mn-ea"/>
              </a:rPr>
              <a:t>（</a:t>
            </a:r>
            <a:r>
              <a:rPr lang="en-US" altLang="ja-JP" sz="800">
                <a:latin typeface="+mn-ea"/>
                <a:ea typeface="+mn-ea"/>
              </a:rPr>
              <a:t>2018</a:t>
            </a:r>
            <a:r>
              <a:rPr lang="ja-JP" altLang="en-US" sz="800">
                <a:latin typeface="+mn-ea"/>
                <a:ea typeface="+mn-ea"/>
              </a:rPr>
              <a:t>（平成</a:t>
            </a:r>
            <a:r>
              <a:rPr lang="en-US" altLang="ja-JP" sz="800">
                <a:latin typeface="+mn-ea"/>
                <a:ea typeface="+mn-ea"/>
              </a:rPr>
              <a:t>30</a:t>
            </a:r>
            <a:r>
              <a:rPr lang="ja-JP" altLang="en-US" sz="800">
                <a:latin typeface="+mn-ea"/>
                <a:ea typeface="+mn-ea"/>
              </a:rPr>
              <a:t>）</a:t>
            </a:r>
            <a:r>
              <a:rPr lang="ja-JP" altLang="en-JP" sz="800">
                <a:latin typeface="+mn-ea"/>
                <a:ea typeface="+mn-ea"/>
              </a:rPr>
              <a:t>年</a:t>
            </a:r>
            <a:r>
              <a:rPr lang="ja-JP" altLang="en-US" sz="800">
                <a:latin typeface="+mn-ea"/>
                <a:ea typeface="+mn-ea"/>
              </a:rPr>
              <a:t>推計）＊</a:t>
            </a:r>
            <a:r>
              <a:rPr lang="ja-JP" altLang="en-JP" sz="800">
                <a:latin typeface="+mn-ea"/>
                <a:ea typeface="+mn-ea"/>
              </a:rPr>
              <a:t>最新</a:t>
            </a:r>
            <a:endParaRPr lang="en-JP" altLang="ja-JP" sz="800">
              <a:latin typeface="+mn-ea"/>
              <a:ea typeface="+mn-ea"/>
            </a:endParaRPr>
          </a:p>
          <a:p>
            <a:pPr marL="0" marR="0" lvl="0" indent="0"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effectLst/>
                <a:uLnTx/>
                <a:uFillTx/>
                <a:latin typeface="+mn-ea"/>
                <a:ea typeface="+mn-ea"/>
                <a:cs typeface="+mn-cs"/>
              </a:rPr>
              <a:t>・多国籍：</a:t>
            </a:r>
            <a:r>
              <a:rPr kumimoji="1" lang="en-US" altLang="ja-JP" sz="800" b="0" i="0" u="none" strike="noStrike" kern="1200" cap="none" spc="0" normalizeH="0" baseline="0" noProof="0" dirty="0">
                <a:ln>
                  <a:noFill/>
                </a:ln>
                <a:effectLst/>
                <a:uLnTx/>
                <a:uFillTx/>
                <a:latin typeface="+mn-ea"/>
                <a:ea typeface="+mn-ea"/>
                <a:cs typeface="+mn-cs"/>
              </a:rPr>
              <a:t>DBJ</a:t>
            </a:r>
            <a:r>
              <a:rPr kumimoji="1" lang="ja-JP" altLang="en-US" sz="800" b="0" i="0" u="none" strike="noStrike" kern="1200" cap="none" spc="0" normalizeH="0" baseline="0" noProof="0" dirty="0">
                <a:ln>
                  <a:noFill/>
                </a:ln>
                <a:effectLst/>
                <a:uLnTx/>
                <a:uFillTx/>
                <a:latin typeface="+mn-ea"/>
                <a:ea typeface="+mn-ea"/>
                <a:cs typeface="+mn-cs"/>
              </a:rPr>
              <a:t>：</a:t>
            </a:r>
            <a:r>
              <a:rPr kumimoji="1" lang="en-US" altLang="ja-JP" sz="800" b="0" i="0" u="none" strike="noStrike" kern="1200" cap="none" spc="0" normalizeH="0" baseline="0" noProof="0" dirty="0">
                <a:ln>
                  <a:noFill/>
                </a:ln>
                <a:effectLst/>
                <a:uLnTx/>
                <a:uFillTx/>
                <a:latin typeface="+mn-ea"/>
                <a:ea typeface="+mn-ea"/>
                <a:cs typeface="+mn-cs"/>
              </a:rPr>
              <a:t>2030/40</a:t>
            </a:r>
            <a:r>
              <a:rPr kumimoji="1" lang="ja-JP" altLang="en-US" sz="800" b="0" i="0" u="none" strike="noStrike" kern="1200" cap="none" spc="0" normalizeH="0" baseline="0" noProof="0" dirty="0">
                <a:ln>
                  <a:noFill/>
                </a:ln>
                <a:effectLst/>
                <a:uLnTx/>
                <a:uFillTx/>
                <a:latin typeface="+mn-ea"/>
                <a:ea typeface="+mn-ea"/>
                <a:cs typeface="+mn-cs"/>
              </a:rPr>
              <a:t>年の外国人との共生社会の実現に向けた調査研究・暫定報告</a:t>
            </a:r>
            <a:endParaRPr kumimoji="1" lang="en-US" altLang="ja-JP" sz="800" b="0" i="0" u="none" strike="noStrike" kern="1200" cap="none" spc="0" normalizeH="0" baseline="0" noProof="0" dirty="0">
              <a:ln>
                <a:noFill/>
              </a:ln>
              <a:effectLst/>
              <a:uLnTx/>
              <a:uFillTx/>
              <a:latin typeface="+mn-ea"/>
              <a:ea typeface="+mn-ea"/>
              <a:cs typeface="+mn-cs"/>
            </a:endParaRPr>
          </a:p>
        </p:txBody>
      </p:sp>
      <p:sp>
        <p:nvSpPr>
          <p:cNvPr id="10" name="テキスト ボックス 21">
            <a:extLst>
              <a:ext uri="{FF2B5EF4-FFF2-40B4-BE49-F238E27FC236}">
                <a16:creationId xmlns:a16="http://schemas.microsoft.com/office/drawing/2014/main" id="{D39905BC-C68A-734F-D454-A220824422E4}"/>
              </a:ext>
            </a:extLst>
          </p:cNvPr>
          <p:cNvSpPr txBox="1"/>
          <p:nvPr/>
        </p:nvSpPr>
        <p:spPr>
          <a:xfrm>
            <a:off x="4874545" y="6314605"/>
            <a:ext cx="5564832" cy="246221"/>
          </a:xfrm>
          <a:prstGeom prst="rect">
            <a:avLst/>
          </a:prstGeom>
          <a:noFill/>
        </p:spPr>
        <p:txBody>
          <a:bodyPr wrap="square" lIns="0" tIns="0" rIns="0" bIns="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lang="ja-JP" altLang="en-US" sz="800" dirty="0">
                <a:latin typeface="+mn-ea"/>
                <a:ea typeface="+mn-ea"/>
              </a:rPr>
              <a:t>・人口推計：日本の将来推計人口（令和</a:t>
            </a:r>
            <a:r>
              <a:rPr lang="en-JP" altLang="ja-JP" sz="800" dirty="0">
                <a:latin typeface="+mn-ea"/>
                <a:ea typeface="+mn-ea"/>
              </a:rPr>
              <a:t>5</a:t>
            </a:r>
            <a:r>
              <a:rPr lang="ja-JP" altLang="en-JP" sz="800" dirty="0">
                <a:latin typeface="+mn-ea"/>
                <a:ea typeface="+mn-ea"/>
              </a:rPr>
              <a:t>年</a:t>
            </a:r>
            <a:r>
              <a:rPr lang="ja-JP" altLang="en-US" sz="800" dirty="0">
                <a:latin typeface="+mn-ea"/>
                <a:ea typeface="+mn-ea"/>
              </a:rPr>
              <a:t>推計）</a:t>
            </a:r>
            <a:endParaRPr lang="en-US" altLang="ja-JP" sz="800" dirty="0">
              <a:latin typeface="+mn-ea"/>
              <a:ea typeface="+mn-ea"/>
            </a:endParaRPr>
          </a:p>
          <a:p>
            <a:pPr marL="0" marR="0" lvl="0" indent="0"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effectLst/>
                <a:uLnTx/>
                <a:uFillTx/>
                <a:latin typeface="+mn-ea"/>
                <a:ea typeface="+mn-ea"/>
                <a:cs typeface="+mn-cs"/>
              </a:rPr>
              <a:t>・介護：社会保障審議会</a:t>
            </a:r>
            <a:r>
              <a:rPr kumimoji="1" lang="en-US" altLang="ja-JP" sz="800" b="0" i="0" u="none" strike="noStrike" kern="1200" cap="none" spc="0" normalizeH="0" baseline="0" noProof="0" dirty="0">
                <a:ln>
                  <a:noFill/>
                </a:ln>
                <a:effectLst/>
                <a:uLnTx/>
                <a:uFillTx/>
                <a:latin typeface="+mn-ea"/>
                <a:ea typeface="+mn-ea"/>
                <a:cs typeface="+mn-cs"/>
              </a:rPr>
              <a:t> </a:t>
            </a:r>
            <a:r>
              <a:rPr kumimoji="1" lang="ja-JP" altLang="en-US" sz="800" b="0" i="0" u="none" strike="noStrike" kern="1200" cap="none" spc="0" normalizeH="0" baseline="0" noProof="0" dirty="0">
                <a:ln>
                  <a:noFill/>
                </a:ln>
                <a:effectLst/>
                <a:uLnTx/>
                <a:uFillTx/>
                <a:latin typeface="+mn-ea"/>
                <a:ea typeface="+mn-ea"/>
                <a:cs typeface="+mn-cs"/>
              </a:rPr>
              <a:t>介護保険部会（第</a:t>
            </a:r>
            <a:r>
              <a:rPr kumimoji="1" lang="en-US" altLang="ja-JP" sz="800" b="0" i="0" u="none" strike="noStrike" kern="1200" cap="none" spc="0" normalizeH="0" baseline="0" noProof="0" dirty="0">
                <a:ln>
                  <a:noFill/>
                </a:ln>
                <a:effectLst/>
                <a:uLnTx/>
                <a:uFillTx/>
                <a:latin typeface="+mn-ea"/>
                <a:ea typeface="+mn-ea"/>
                <a:cs typeface="+mn-cs"/>
              </a:rPr>
              <a:t>55</a:t>
            </a:r>
            <a:r>
              <a:rPr kumimoji="1" lang="ja-JP" altLang="en-US" sz="800" b="0" i="0" u="none" strike="noStrike" kern="1200" cap="none" spc="0" normalizeH="0" baseline="0" noProof="0" dirty="0">
                <a:ln>
                  <a:noFill/>
                </a:ln>
                <a:effectLst/>
                <a:uLnTx/>
                <a:uFillTx/>
                <a:latin typeface="+mn-ea"/>
                <a:ea typeface="+mn-ea"/>
                <a:cs typeface="+mn-cs"/>
              </a:rPr>
              <a:t>回）資料</a:t>
            </a:r>
            <a:r>
              <a:rPr kumimoji="1" lang="en-US" altLang="ja-JP" sz="800" b="0" i="0" u="none" strike="noStrike" kern="1200" cap="none" spc="0" normalizeH="0" baseline="0" noProof="0" dirty="0">
                <a:ln>
                  <a:noFill/>
                </a:ln>
                <a:effectLst/>
                <a:uLnTx/>
                <a:uFillTx/>
                <a:latin typeface="+mn-ea"/>
                <a:ea typeface="+mn-ea"/>
                <a:cs typeface="+mn-cs"/>
              </a:rPr>
              <a:t>1</a:t>
            </a:r>
            <a:r>
              <a:rPr kumimoji="1" lang="ja-JP" altLang="en-US" sz="800" b="0" i="0" u="none" strike="noStrike" kern="1200" cap="none" spc="0" normalizeH="0" baseline="0" noProof="0" dirty="0">
                <a:ln>
                  <a:noFill/>
                </a:ln>
                <a:effectLst/>
                <a:uLnTx/>
                <a:uFillTx/>
                <a:latin typeface="+mn-ea"/>
                <a:ea typeface="+mn-ea"/>
                <a:cs typeface="+mn-cs"/>
              </a:rPr>
              <a:t>平成</a:t>
            </a:r>
            <a:r>
              <a:rPr kumimoji="1" lang="en-US" altLang="ja-JP" sz="800" b="0" i="0" u="none" strike="noStrike" kern="1200" cap="none" spc="0" normalizeH="0" baseline="0" noProof="0" dirty="0">
                <a:ln>
                  <a:noFill/>
                </a:ln>
                <a:effectLst/>
                <a:uLnTx/>
                <a:uFillTx/>
                <a:latin typeface="+mn-ea"/>
                <a:ea typeface="+mn-ea"/>
                <a:cs typeface="+mn-cs"/>
              </a:rPr>
              <a:t>28</a:t>
            </a:r>
            <a:r>
              <a:rPr kumimoji="1" lang="ja-JP" altLang="en-US" sz="800" b="0" i="0" u="none" strike="noStrike" kern="1200" cap="none" spc="0" normalizeH="0" baseline="0" noProof="0" dirty="0">
                <a:ln>
                  <a:noFill/>
                </a:ln>
                <a:effectLst/>
                <a:uLnTx/>
                <a:uFillTx/>
                <a:latin typeface="+mn-ea"/>
                <a:ea typeface="+mn-ea"/>
                <a:cs typeface="+mn-cs"/>
              </a:rPr>
              <a:t>年</a:t>
            </a:r>
            <a:r>
              <a:rPr kumimoji="1" lang="en-US" altLang="ja-JP" sz="800" b="0" i="0" u="none" strike="noStrike" kern="1200" cap="none" spc="0" normalizeH="0" baseline="0" noProof="0" dirty="0">
                <a:ln>
                  <a:noFill/>
                </a:ln>
                <a:effectLst/>
                <a:uLnTx/>
                <a:uFillTx/>
                <a:latin typeface="+mn-ea"/>
                <a:ea typeface="+mn-ea"/>
                <a:cs typeface="+mn-cs"/>
              </a:rPr>
              <a:t>2</a:t>
            </a:r>
            <a:r>
              <a:rPr kumimoji="1" lang="ja-JP" altLang="en-US" sz="800" b="0" i="0" u="none" strike="noStrike" kern="1200" cap="none" spc="0" normalizeH="0" baseline="0" noProof="0" dirty="0">
                <a:ln>
                  <a:noFill/>
                </a:ln>
                <a:effectLst/>
                <a:uLnTx/>
                <a:uFillTx/>
                <a:latin typeface="+mn-ea"/>
                <a:ea typeface="+mn-ea"/>
                <a:cs typeface="+mn-cs"/>
              </a:rPr>
              <a:t>月</a:t>
            </a:r>
            <a:r>
              <a:rPr kumimoji="1" lang="en-US" altLang="ja-JP" sz="800" b="0" i="0" u="none" strike="noStrike" kern="1200" cap="none" spc="0" normalizeH="0" baseline="0" noProof="0" dirty="0">
                <a:ln>
                  <a:noFill/>
                </a:ln>
                <a:effectLst/>
                <a:uLnTx/>
                <a:uFillTx/>
                <a:latin typeface="+mn-ea"/>
                <a:ea typeface="+mn-ea"/>
                <a:cs typeface="+mn-cs"/>
              </a:rPr>
              <a:t>17</a:t>
            </a:r>
            <a:r>
              <a:rPr kumimoji="1" lang="ja-JP" altLang="en-US" sz="800" b="0" i="0" u="none" strike="noStrike" kern="1200" cap="none" spc="0" normalizeH="0" baseline="0" noProof="0" dirty="0">
                <a:ln>
                  <a:noFill/>
                </a:ln>
                <a:effectLst/>
                <a:uLnTx/>
                <a:uFillTx/>
                <a:latin typeface="+mn-ea"/>
                <a:ea typeface="+mn-ea"/>
                <a:cs typeface="+mn-cs"/>
              </a:rPr>
              <a:t>日　要支援・要介護者推計の合計</a:t>
            </a:r>
            <a:r>
              <a:rPr kumimoji="1" lang="en-US" altLang="ja-JP" sz="800" b="0" i="0" u="none" strike="noStrike" kern="1200" cap="none" spc="0" normalizeH="0" baseline="0" noProof="0" dirty="0">
                <a:ln>
                  <a:noFill/>
                </a:ln>
                <a:effectLst/>
                <a:uLnTx/>
                <a:uFillTx/>
                <a:latin typeface="+mn-ea"/>
                <a:ea typeface="+mn-ea"/>
                <a:cs typeface="+mn-cs"/>
              </a:rPr>
              <a:t> 2040</a:t>
            </a:r>
            <a:r>
              <a:rPr kumimoji="1" lang="ja-JP" altLang="en-US" sz="800" b="0" i="0" u="none" strike="noStrike" kern="1200" cap="none" spc="0" normalizeH="0" baseline="0" noProof="0" dirty="0">
                <a:ln>
                  <a:noFill/>
                </a:ln>
                <a:effectLst/>
                <a:uLnTx/>
                <a:uFillTx/>
                <a:latin typeface="+mn-ea"/>
                <a:ea typeface="+mn-ea"/>
                <a:cs typeface="+mn-cs"/>
              </a:rPr>
              <a:t>年</a:t>
            </a:r>
            <a:r>
              <a:rPr kumimoji="1" lang="en-US" altLang="ja-JP" sz="800" b="0" i="0" u="none" strike="noStrike" kern="1200" cap="none" spc="0" normalizeH="0" baseline="0" noProof="0" dirty="0">
                <a:ln>
                  <a:noFill/>
                </a:ln>
                <a:effectLst/>
                <a:uLnTx/>
                <a:uFillTx/>
                <a:latin typeface="+mn-ea"/>
                <a:ea typeface="+mn-ea"/>
                <a:cs typeface="+mn-cs"/>
              </a:rPr>
              <a:t>749</a:t>
            </a:r>
            <a:r>
              <a:rPr kumimoji="1" lang="ja-JP" altLang="en-US" sz="800" b="0" i="0" u="none" strike="noStrike" kern="1200" cap="none" spc="0" normalizeH="0" baseline="0" noProof="0" dirty="0">
                <a:ln>
                  <a:noFill/>
                </a:ln>
                <a:effectLst/>
                <a:uLnTx/>
                <a:uFillTx/>
                <a:latin typeface="+mn-ea"/>
                <a:ea typeface="+mn-ea"/>
                <a:cs typeface="+mn-cs"/>
              </a:rPr>
              <a:t>万人</a:t>
            </a:r>
            <a:endParaRPr kumimoji="1" lang="en-US" altLang="ja-JP" sz="800" b="0" i="0" u="none" strike="noStrike" kern="1200" cap="none" spc="0" normalizeH="0" baseline="0" noProof="0" dirty="0">
              <a:ln>
                <a:noFill/>
              </a:ln>
              <a:effectLst/>
              <a:uLnTx/>
              <a:uFillTx/>
              <a:latin typeface="+mn-ea"/>
              <a:ea typeface="+mn-ea"/>
              <a:cs typeface="+mn-cs"/>
            </a:endParaRPr>
          </a:p>
        </p:txBody>
      </p:sp>
      <p:sp>
        <p:nvSpPr>
          <p:cNvPr id="86" name="テキスト ボックス 19">
            <a:extLst>
              <a:ext uri="{FF2B5EF4-FFF2-40B4-BE49-F238E27FC236}">
                <a16:creationId xmlns:a16="http://schemas.microsoft.com/office/drawing/2014/main" id="{7FD6535D-578F-903F-95E8-D8C10660FCD7}"/>
              </a:ext>
            </a:extLst>
          </p:cNvPr>
          <p:cNvSpPr txBox="1"/>
          <p:nvPr/>
        </p:nvSpPr>
        <p:spPr>
          <a:xfrm>
            <a:off x="5028291" y="3711137"/>
            <a:ext cx="2135419" cy="307777"/>
          </a:xfrm>
          <a:prstGeom prst="rect">
            <a:avLst/>
          </a:prstGeom>
          <a:noFill/>
        </p:spPr>
        <p:txBody>
          <a:bodyPr wrap="square" lIns="0" tIns="0" rIns="0" bIns="0">
            <a:spAutoFit/>
          </a:bodyPr>
          <a:lstStyle/>
          <a:p>
            <a:pPr algn="ctr"/>
            <a:r>
              <a:rPr lang="ja-JP" altLang="en-US" sz="2000" b="1">
                <a:solidFill>
                  <a:schemeClr val="accent1"/>
                </a:solidFill>
                <a:latin typeface="+mj-ea"/>
                <a:ea typeface="+mj-ea"/>
              </a:rPr>
              <a:t>要介護者の増加</a:t>
            </a:r>
            <a:endParaRPr lang="en-US" altLang="ja-JP" sz="2000" b="1" dirty="0">
              <a:solidFill>
                <a:schemeClr val="accent1"/>
              </a:solidFill>
              <a:latin typeface="+mj-ea"/>
              <a:ea typeface="+mj-ea"/>
            </a:endParaRPr>
          </a:p>
        </p:txBody>
      </p:sp>
      <p:sp>
        <p:nvSpPr>
          <p:cNvPr id="87" name="テキスト ボックス 19">
            <a:extLst>
              <a:ext uri="{FF2B5EF4-FFF2-40B4-BE49-F238E27FC236}">
                <a16:creationId xmlns:a16="http://schemas.microsoft.com/office/drawing/2014/main" id="{DC3A0323-820D-5906-4216-300FF06B0710}"/>
              </a:ext>
            </a:extLst>
          </p:cNvPr>
          <p:cNvSpPr txBox="1"/>
          <p:nvPr/>
        </p:nvSpPr>
        <p:spPr>
          <a:xfrm>
            <a:off x="4550487" y="4177814"/>
            <a:ext cx="3240959" cy="760978"/>
          </a:xfrm>
          <a:prstGeom prst="rect">
            <a:avLst/>
          </a:prstGeom>
          <a:noFill/>
        </p:spPr>
        <p:txBody>
          <a:bodyPr wrap="square" lIns="0" tIns="0" rIns="0" bIns="0">
            <a:spAutoFit/>
          </a:bodyPr>
          <a:lstStyle/>
          <a:p>
            <a:pPr algn="ctr">
              <a:lnSpc>
                <a:spcPct val="120000"/>
              </a:lnSpc>
            </a:pPr>
            <a:r>
              <a:rPr lang="ja-JP" altLang="en-US" sz="1400" b="1" dirty="0">
                <a:latin typeface="+mj-ea"/>
                <a:ea typeface="+mj-ea"/>
              </a:rPr>
              <a:t>要介護者は全国で</a:t>
            </a:r>
            <a:r>
              <a:rPr lang="en-US" altLang="ja-JP" sz="1400" b="1" dirty="0">
                <a:latin typeface="+mj-ea"/>
                <a:ea typeface="+mj-ea"/>
              </a:rPr>
              <a:t>749</a:t>
            </a:r>
            <a:r>
              <a:rPr lang="ja-JP" altLang="en-US" sz="1400" b="1" dirty="0">
                <a:latin typeface="+mj-ea"/>
                <a:ea typeface="+mj-ea"/>
              </a:rPr>
              <a:t>万人に。</a:t>
            </a:r>
            <a:endParaRPr lang="en-US" altLang="ja-JP" sz="1400" b="1" dirty="0">
              <a:latin typeface="+mj-ea"/>
              <a:ea typeface="+mj-ea"/>
            </a:endParaRPr>
          </a:p>
          <a:p>
            <a:pPr algn="ctr">
              <a:lnSpc>
                <a:spcPct val="120000"/>
              </a:lnSpc>
            </a:pPr>
            <a:r>
              <a:rPr lang="ja-JP" altLang="en-US" sz="1400" b="1" dirty="0">
                <a:latin typeface="+mj-ea"/>
                <a:ea typeface="+mj-ea"/>
              </a:rPr>
              <a:t>ケアする対象の代表格は</a:t>
            </a:r>
            <a:endParaRPr lang="en-US" altLang="ja-JP" sz="1400" b="1" dirty="0">
              <a:latin typeface="+mj-ea"/>
              <a:ea typeface="+mj-ea"/>
            </a:endParaRPr>
          </a:p>
          <a:p>
            <a:pPr algn="ctr">
              <a:lnSpc>
                <a:spcPct val="120000"/>
              </a:lnSpc>
            </a:pPr>
            <a:r>
              <a:rPr lang="ja-JP" altLang="en-US" sz="1400" b="1" dirty="0">
                <a:latin typeface="+mj-ea"/>
                <a:ea typeface="+mj-ea"/>
              </a:rPr>
              <a:t>子ども（育児）から高齢者（介護）へ。</a:t>
            </a:r>
            <a:endParaRPr lang="en-US" altLang="ja-JP" sz="1400" b="1" dirty="0">
              <a:latin typeface="+mj-ea"/>
              <a:ea typeface="+mj-ea"/>
            </a:endParaRPr>
          </a:p>
        </p:txBody>
      </p:sp>
      <p:sp>
        <p:nvSpPr>
          <p:cNvPr id="11" name="Title 1">
            <a:extLst>
              <a:ext uri="{FF2B5EF4-FFF2-40B4-BE49-F238E27FC236}">
                <a16:creationId xmlns:a16="http://schemas.microsoft.com/office/drawing/2014/main" id="{89C6DD18-011A-A61F-C881-37E1A33675BF}"/>
              </a:ext>
            </a:extLst>
          </p:cNvPr>
          <p:cNvSpPr>
            <a:spLocks noGrp="1"/>
          </p:cNvSpPr>
          <p:nvPr>
            <p:ph type="title"/>
          </p:nvPr>
        </p:nvSpPr>
        <p:spPr>
          <a:xfrm>
            <a:off x="433490" y="666506"/>
            <a:ext cx="11304000" cy="396000"/>
          </a:xfrm>
        </p:spPr>
        <p:txBody>
          <a:bodyPr/>
          <a:lstStyle/>
          <a:p>
            <a:r>
              <a:rPr lang="ja-JP" altLang="en-US"/>
              <a:t>社会背景の変化</a:t>
            </a:r>
            <a:endParaRPr lang="en-JP"/>
          </a:p>
        </p:txBody>
      </p:sp>
      <p:sp>
        <p:nvSpPr>
          <p:cNvPr id="12" name="テキスト ボックス 16">
            <a:extLst>
              <a:ext uri="{FF2B5EF4-FFF2-40B4-BE49-F238E27FC236}">
                <a16:creationId xmlns:a16="http://schemas.microsoft.com/office/drawing/2014/main" id="{C2184FAE-5819-F34A-CC97-973480BB2D88}"/>
              </a:ext>
            </a:extLst>
          </p:cNvPr>
          <p:cNvSpPr txBox="1"/>
          <p:nvPr/>
        </p:nvSpPr>
        <p:spPr>
          <a:xfrm>
            <a:off x="433490" y="1226557"/>
            <a:ext cx="10097998" cy="260969"/>
          </a:xfrm>
          <a:prstGeom prst="rect">
            <a:avLst/>
          </a:prstGeom>
          <a:noFill/>
        </p:spPr>
        <p:txBody>
          <a:bodyPr wrap="square" lIns="0" tIns="0" rIns="0" bIns="0" rtlCol="0">
            <a:spAutoFit/>
          </a:bodyPr>
          <a:lstStyle/>
          <a:p>
            <a:pPr>
              <a:lnSpc>
                <a:spcPct val="110000"/>
              </a:lnSpc>
            </a:pPr>
            <a:r>
              <a:rPr lang="ja-JP" altLang="en-US" sz="1600" dirty="0">
                <a:latin typeface="+mj-ea"/>
                <a:ea typeface="+mj-ea"/>
              </a:rPr>
              <a:t>家族の形に大きく影響する社会背景も、</a:t>
            </a:r>
            <a:r>
              <a:rPr lang="en-US" altLang="ja-JP" sz="1600" dirty="0">
                <a:latin typeface="+mj-ea"/>
                <a:ea typeface="+mj-ea"/>
              </a:rPr>
              <a:t>2040</a:t>
            </a:r>
            <a:r>
              <a:rPr lang="ja-JP" altLang="en-US" sz="1600" dirty="0">
                <a:latin typeface="+mj-ea"/>
                <a:ea typeface="+mj-ea"/>
              </a:rPr>
              <a:t>年に向けて変化が予測される</a:t>
            </a:r>
          </a:p>
        </p:txBody>
      </p:sp>
      <p:sp>
        <p:nvSpPr>
          <p:cNvPr id="14" name="テキスト ボックス 19">
            <a:extLst>
              <a:ext uri="{FF2B5EF4-FFF2-40B4-BE49-F238E27FC236}">
                <a16:creationId xmlns:a16="http://schemas.microsoft.com/office/drawing/2014/main" id="{CB8D963D-035E-0EC7-68B0-2C75017D0FD4}"/>
              </a:ext>
            </a:extLst>
          </p:cNvPr>
          <p:cNvSpPr txBox="1"/>
          <p:nvPr/>
        </p:nvSpPr>
        <p:spPr>
          <a:xfrm>
            <a:off x="980425" y="3711137"/>
            <a:ext cx="2710851" cy="307777"/>
          </a:xfrm>
          <a:prstGeom prst="rect">
            <a:avLst/>
          </a:prstGeom>
          <a:noFill/>
        </p:spPr>
        <p:txBody>
          <a:bodyPr wrap="square" lIns="0" tIns="0" rIns="0" bIns="0">
            <a:spAutoFit/>
          </a:bodyPr>
          <a:lstStyle/>
          <a:p>
            <a:pPr algn="ctr"/>
            <a:r>
              <a:rPr lang="ja-JP" altLang="en-US" sz="2000" b="1">
                <a:solidFill>
                  <a:schemeClr val="accent1"/>
                </a:solidFill>
                <a:latin typeface="+mj-ea"/>
                <a:ea typeface="+mj-ea"/>
              </a:rPr>
              <a:t>同性パートナーシップ</a:t>
            </a:r>
            <a:endParaRPr lang="en-US" altLang="ja-JP" sz="2000" b="1" dirty="0">
              <a:solidFill>
                <a:schemeClr val="accent1"/>
              </a:solidFill>
              <a:latin typeface="+mj-ea"/>
              <a:ea typeface="+mj-ea"/>
            </a:endParaRPr>
          </a:p>
        </p:txBody>
      </p:sp>
      <p:sp>
        <p:nvSpPr>
          <p:cNvPr id="18" name="テキスト ボックス 19">
            <a:extLst>
              <a:ext uri="{FF2B5EF4-FFF2-40B4-BE49-F238E27FC236}">
                <a16:creationId xmlns:a16="http://schemas.microsoft.com/office/drawing/2014/main" id="{366191AF-469C-B497-830F-1DA977E7D551}"/>
              </a:ext>
            </a:extLst>
          </p:cNvPr>
          <p:cNvSpPr txBox="1"/>
          <p:nvPr/>
        </p:nvSpPr>
        <p:spPr>
          <a:xfrm>
            <a:off x="8377831" y="3711137"/>
            <a:ext cx="2961828" cy="307777"/>
          </a:xfrm>
          <a:prstGeom prst="rect">
            <a:avLst/>
          </a:prstGeom>
          <a:noFill/>
        </p:spPr>
        <p:txBody>
          <a:bodyPr wrap="square" lIns="0" tIns="0" rIns="0" bIns="0">
            <a:spAutoFit/>
          </a:bodyPr>
          <a:lstStyle/>
          <a:p>
            <a:pPr algn="ctr"/>
            <a:r>
              <a:rPr lang="ja-JP" altLang="en-US" sz="2000" b="1">
                <a:solidFill>
                  <a:schemeClr val="accent1"/>
                </a:solidFill>
                <a:latin typeface="+mj-ea"/>
                <a:ea typeface="+mj-ea"/>
              </a:rPr>
              <a:t>外国人労働者の増加</a:t>
            </a:r>
            <a:endParaRPr lang="en-US" altLang="ja-JP" sz="2000" b="1" dirty="0">
              <a:solidFill>
                <a:schemeClr val="accent1"/>
              </a:solidFill>
              <a:latin typeface="+mj-ea"/>
              <a:ea typeface="+mj-ea"/>
            </a:endParaRPr>
          </a:p>
        </p:txBody>
      </p:sp>
      <p:sp>
        <p:nvSpPr>
          <p:cNvPr id="19" name="テキスト ボックス 19">
            <a:extLst>
              <a:ext uri="{FF2B5EF4-FFF2-40B4-BE49-F238E27FC236}">
                <a16:creationId xmlns:a16="http://schemas.microsoft.com/office/drawing/2014/main" id="{AB1C1AF0-765B-9D23-E75B-63706DAC4216}"/>
              </a:ext>
            </a:extLst>
          </p:cNvPr>
          <p:cNvSpPr txBox="1"/>
          <p:nvPr/>
        </p:nvSpPr>
        <p:spPr>
          <a:xfrm>
            <a:off x="8478171" y="4177814"/>
            <a:ext cx="2761148" cy="760978"/>
          </a:xfrm>
          <a:prstGeom prst="rect">
            <a:avLst/>
          </a:prstGeom>
          <a:noFill/>
        </p:spPr>
        <p:txBody>
          <a:bodyPr wrap="square" lIns="0" tIns="0" rIns="0" bIns="0">
            <a:spAutoFit/>
          </a:bodyPr>
          <a:lstStyle/>
          <a:p>
            <a:pPr algn="ctr">
              <a:lnSpc>
                <a:spcPct val="120000"/>
              </a:lnSpc>
            </a:pPr>
            <a:r>
              <a:rPr lang="ja-JP" altLang="en-US" sz="1400" b="1">
                <a:solidFill>
                  <a:schemeClr val="tx2"/>
                </a:solidFill>
                <a:latin typeface="+mj-ea"/>
                <a:ea typeface="+mj-ea"/>
              </a:rPr>
              <a:t>目標</a:t>
            </a:r>
            <a:r>
              <a:rPr lang="en-US" altLang="ja-JP" sz="1400" b="1" dirty="0">
                <a:solidFill>
                  <a:schemeClr val="tx2"/>
                </a:solidFill>
                <a:latin typeface="+mj-ea"/>
                <a:ea typeface="+mj-ea"/>
              </a:rPr>
              <a:t>GDP</a:t>
            </a:r>
            <a:r>
              <a:rPr lang="ja-JP" altLang="en-US" sz="1400" b="1">
                <a:solidFill>
                  <a:schemeClr val="tx2"/>
                </a:solidFill>
                <a:latin typeface="+mj-ea"/>
                <a:ea typeface="+mj-ea"/>
              </a:rPr>
              <a:t>達成には外国人</a:t>
            </a:r>
            <a:endParaRPr lang="en-US" altLang="ja-JP" sz="1400" b="1">
              <a:solidFill>
                <a:schemeClr val="tx2"/>
              </a:solidFill>
              <a:latin typeface="+mj-ea"/>
              <a:ea typeface="+mj-ea"/>
            </a:endParaRPr>
          </a:p>
          <a:p>
            <a:pPr algn="ctr">
              <a:lnSpc>
                <a:spcPct val="120000"/>
              </a:lnSpc>
            </a:pPr>
            <a:r>
              <a:rPr lang="ja-JP" altLang="en-US" sz="1400" b="1">
                <a:solidFill>
                  <a:schemeClr val="tx2"/>
                </a:solidFill>
                <a:latin typeface="+mj-ea"/>
                <a:ea typeface="+mj-ea"/>
              </a:rPr>
              <a:t>労働者が</a:t>
            </a:r>
            <a:r>
              <a:rPr lang="en-US" altLang="ja-JP" sz="1400" b="1" dirty="0">
                <a:solidFill>
                  <a:schemeClr val="tx2"/>
                </a:solidFill>
                <a:latin typeface="+mj-ea"/>
                <a:ea typeface="+mj-ea"/>
              </a:rPr>
              <a:t>674</a:t>
            </a:r>
            <a:r>
              <a:rPr lang="ja-JP" altLang="en-US" sz="1400" b="1">
                <a:solidFill>
                  <a:schemeClr val="tx2"/>
                </a:solidFill>
                <a:latin typeface="+mj-ea"/>
                <a:ea typeface="+mj-ea"/>
              </a:rPr>
              <a:t>万人必要に。</a:t>
            </a:r>
            <a:endParaRPr lang="en-US" altLang="ja-JP" sz="1400" b="1" dirty="0">
              <a:solidFill>
                <a:schemeClr val="tx2"/>
              </a:solidFill>
              <a:latin typeface="+mj-ea"/>
              <a:ea typeface="+mj-ea"/>
            </a:endParaRPr>
          </a:p>
          <a:p>
            <a:pPr algn="ctr">
              <a:lnSpc>
                <a:spcPct val="120000"/>
              </a:lnSpc>
            </a:pPr>
            <a:r>
              <a:rPr lang="ja-JP" altLang="en-US" sz="1400" b="1">
                <a:solidFill>
                  <a:schemeClr val="tx2"/>
                </a:solidFill>
                <a:latin typeface="+mj-ea"/>
                <a:ea typeface="+mj-ea"/>
              </a:rPr>
              <a:t>日本で家族を持つ人も増加。</a:t>
            </a:r>
            <a:endParaRPr lang="en-US" altLang="ja-JP" sz="1400" b="1" dirty="0">
              <a:solidFill>
                <a:schemeClr val="tx2"/>
              </a:solidFill>
              <a:latin typeface="+mj-ea"/>
              <a:ea typeface="+mj-ea"/>
            </a:endParaRPr>
          </a:p>
        </p:txBody>
      </p:sp>
      <p:sp>
        <p:nvSpPr>
          <p:cNvPr id="2" name="テキスト ボックス 1">
            <a:extLst>
              <a:ext uri="{FF2B5EF4-FFF2-40B4-BE49-F238E27FC236}">
                <a16:creationId xmlns:a16="http://schemas.microsoft.com/office/drawing/2014/main" id="{13899EC0-358A-82E7-30E1-782EFFE21E12}"/>
              </a:ext>
            </a:extLst>
          </p:cNvPr>
          <p:cNvSpPr txBox="1"/>
          <p:nvPr/>
        </p:nvSpPr>
        <p:spPr>
          <a:xfrm>
            <a:off x="1415565" y="4197204"/>
            <a:ext cx="1840571" cy="502445"/>
          </a:xfrm>
          <a:prstGeom prst="rect">
            <a:avLst/>
          </a:prstGeom>
          <a:noFill/>
        </p:spPr>
        <p:txBody>
          <a:bodyPr wrap="square" lIns="0" tIns="0" rIns="0" bIns="0">
            <a:spAutoFit/>
          </a:bodyPr>
          <a:lstStyle/>
          <a:p>
            <a:pPr algn="ctr">
              <a:lnSpc>
                <a:spcPct val="120000"/>
              </a:lnSpc>
            </a:pPr>
            <a:r>
              <a:rPr lang="ja-JP" altLang="en-US" sz="1400" b="1" dirty="0">
                <a:latin typeface="+mj-ea"/>
                <a:ea typeface="+mj-ea"/>
              </a:rPr>
              <a:t>認定する企業・組織・</a:t>
            </a:r>
            <a:endParaRPr lang="en-US" altLang="ja-JP" sz="1400" b="1" dirty="0">
              <a:latin typeface="+mj-ea"/>
              <a:ea typeface="+mj-ea"/>
            </a:endParaRPr>
          </a:p>
          <a:p>
            <a:pPr algn="ctr">
              <a:lnSpc>
                <a:spcPct val="120000"/>
              </a:lnSpc>
            </a:pPr>
            <a:r>
              <a:rPr lang="ja-JP" altLang="en-US" sz="1400" b="1" dirty="0">
                <a:latin typeface="+mj-ea"/>
                <a:ea typeface="+mj-ea"/>
              </a:rPr>
              <a:t>自治体が増加。</a:t>
            </a:r>
            <a:endParaRPr lang="en-US" altLang="ja-JP" sz="1400" b="1" dirty="0">
              <a:latin typeface="+mj-ea"/>
              <a:ea typeface="+mj-ea"/>
            </a:endParaRPr>
          </a:p>
        </p:txBody>
      </p:sp>
      <p:cxnSp>
        <p:nvCxnSpPr>
          <p:cNvPr id="16" name="Straight Connector 15">
            <a:extLst>
              <a:ext uri="{FF2B5EF4-FFF2-40B4-BE49-F238E27FC236}">
                <a16:creationId xmlns:a16="http://schemas.microsoft.com/office/drawing/2014/main" id="{672AFAE2-5698-88B4-6050-32E8E9E687DA}"/>
              </a:ext>
            </a:extLst>
          </p:cNvPr>
          <p:cNvCxnSpPr>
            <a:cxnSpLocks/>
          </p:cNvCxnSpPr>
          <p:nvPr/>
        </p:nvCxnSpPr>
        <p:spPr>
          <a:xfrm>
            <a:off x="4212000" y="2268577"/>
            <a:ext cx="0" cy="320270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32041DB-56CB-B306-F839-BF44256453F5}"/>
              </a:ext>
            </a:extLst>
          </p:cNvPr>
          <p:cNvCxnSpPr>
            <a:cxnSpLocks/>
          </p:cNvCxnSpPr>
          <p:nvPr/>
        </p:nvCxnSpPr>
        <p:spPr>
          <a:xfrm>
            <a:off x="7980000" y="2268577"/>
            <a:ext cx="0" cy="320270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DF99B001-C123-489B-4E72-3DB7539CE1AF}"/>
              </a:ext>
            </a:extLst>
          </p:cNvPr>
          <p:cNvPicPr>
            <a:picLocks noChangeAspect="1"/>
          </p:cNvPicPr>
          <p:nvPr/>
        </p:nvPicPr>
        <p:blipFill>
          <a:blip r:embed="rId3"/>
          <a:stretch>
            <a:fillRect/>
          </a:stretch>
        </p:blipFill>
        <p:spPr>
          <a:xfrm>
            <a:off x="2012537" y="2672099"/>
            <a:ext cx="646627" cy="559885"/>
          </a:xfrm>
          <a:prstGeom prst="rect">
            <a:avLst/>
          </a:prstGeom>
        </p:spPr>
      </p:pic>
      <p:pic>
        <p:nvPicPr>
          <p:cNvPr id="21" name="Picture 20">
            <a:extLst>
              <a:ext uri="{FF2B5EF4-FFF2-40B4-BE49-F238E27FC236}">
                <a16:creationId xmlns:a16="http://schemas.microsoft.com/office/drawing/2014/main" id="{781809DD-DFFC-4BDF-F63F-49663232B1B5}"/>
              </a:ext>
            </a:extLst>
          </p:cNvPr>
          <p:cNvPicPr>
            <a:picLocks noChangeAspect="1"/>
          </p:cNvPicPr>
          <p:nvPr/>
        </p:nvPicPr>
        <p:blipFill>
          <a:blip r:embed="rId4"/>
          <a:stretch>
            <a:fillRect/>
          </a:stretch>
        </p:blipFill>
        <p:spPr>
          <a:xfrm>
            <a:off x="5728223" y="2497486"/>
            <a:ext cx="735555" cy="903182"/>
          </a:xfrm>
          <a:prstGeom prst="rect">
            <a:avLst/>
          </a:prstGeom>
        </p:spPr>
      </p:pic>
      <p:pic>
        <p:nvPicPr>
          <p:cNvPr id="6" name="Picture 5">
            <a:extLst>
              <a:ext uri="{FF2B5EF4-FFF2-40B4-BE49-F238E27FC236}">
                <a16:creationId xmlns:a16="http://schemas.microsoft.com/office/drawing/2014/main" id="{887E45B1-B515-424B-7D06-6EE33A560040}"/>
              </a:ext>
            </a:extLst>
          </p:cNvPr>
          <p:cNvPicPr>
            <a:picLocks noChangeAspect="1"/>
          </p:cNvPicPr>
          <p:nvPr/>
        </p:nvPicPr>
        <p:blipFill>
          <a:blip r:embed="rId5"/>
          <a:stretch>
            <a:fillRect/>
          </a:stretch>
        </p:blipFill>
        <p:spPr>
          <a:xfrm>
            <a:off x="9407373" y="2609740"/>
            <a:ext cx="695092" cy="695092"/>
          </a:xfrm>
          <a:prstGeom prst="rect">
            <a:avLst/>
          </a:prstGeom>
        </p:spPr>
      </p:pic>
    </p:spTree>
    <p:extLst>
      <p:ext uri="{BB962C8B-B14F-4D97-AF65-F5344CB8AC3E}">
        <p14:creationId xmlns:p14="http://schemas.microsoft.com/office/powerpoint/2010/main" val="22796552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92807877-D061-3112-F9B7-5F26A91E85A8}"/>
              </a:ext>
            </a:extLst>
          </p:cNvPr>
          <p:cNvSpPr/>
          <p:nvPr/>
        </p:nvSpPr>
        <p:spPr>
          <a:xfrm>
            <a:off x="444000" y="1683444"/>
            <a:ext cx="11304000" cy="4742407"/>
          </a:xfrm>
          <a:prstGeom prst="roundRect">
            <a:avLst>
              <a:gd name="adj" fmla="val 1408"/>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 name="Title 1">
            <a:extLst>
              <a:ext uri="{FF2B5EF4-FFF2-40B4-BE49-F238E27FC236}">
                <a16:creationId xmlns:a16="http://schemas.microsoft.com/office/drawing/2014/main" id="{9EB080FB-9D84-4BF9-3B1B-6F89D0A30456}"/>
              </a:ext>
            </a:extLst>
          </p:cNvPr>
          <p:cNvSpPr>
            <a:spLocks noGrp="1"/>
          </p:cNvSpPr>
          <p:nvPr>
            <p:ph type="title"/>
          </p:nvPr>
        </p:nvSpPr>
        <p:spPr>
          <a:xfrm>
            <a:off x="433490" y="666506"/>
            <a:ext cx="11304000" cy="396000"/>
          </a:xfrm>
        </p:spPr>
        <p:txBody>
          <a:bodyPr/>
          <a:lstStyle/>
          <a:p>
            <a:r>
              <a:rPr lang="en-US" dirty="0"/>
              <a:t>今後増えていく</a:t>
            </a:r>
            <a:r>
              <a:rPr lang="en-US" dirty="0">
                <a:latin typeface="Yu Gothic UI" panose="020B0500000000000000" pitchFamily="34" charset="-128"/>
                <a:ea typeface="Yu Gothic UI" panose="020B0500000000000000" pitchFamily="34" charset="-128"/>
              </a:rPr>
              <a:t>、</a:t>
            </a:r>
            <a:r>
              <a:rPr lang="en-US" dirty="0"/>
              <a:t>5つの家族の形</a:t>
            </a:r>
            <a:endParaRPr lang="en-JP"/>
          </a:p>
        </p:txBody>
      </p:sp>
      <p:sp>
        <p:nvSpPr>
          <p:cNvPr id="3" name="Text Placeholder 2">
            <a:extLst>
              <a:ext uri="{FF2B5EF4-FFF2-40B4-BE49-F238E27FC236}">
                <a16:creationId xmlns:a16="http://schemas.microsoft.com/office/drawing/2014/main" id="{318A5F50-A583-E393-1C97-BB0A90D69101}"/>
              </a:ext>
            </a:extLst>
          </p:cNvPr>
          <p:cNvSpPr>
            <a:spLocks noGrp="1"/>
          </p:cNvSpPr>
          <p:nvPr>
            <p:ph type="body" sz="quarter" idx="10"/>
          </p:nvPr>
        </p:nvSpPr>
        <p:spPr/>
        <p:txBody>
          <a:bodyPr/>
          <a:lstStyle/>
          <a:p>
            <a:r>
              <a:rPr lang="en-US" dirty="0"/>
              <a:t>5 families to increase</a:t>
            </a:r>
            <a:endParaRPr lang="en-JP"/>
          </a:p>
        </p:txBody>
      </p:sp>
      <p:sp>
        <p:nvSpPr>
          <p:cNvPr id="4" name="テキスト ボックス 16">
            <a:extLst>
              <a:ext uri="{FF2B5EF4-FFF2-40B4-BE49-F238E27FC236}">
                <a16:creationId xmlns:a16="http://schemas.microsoft.com/office/drawing/2014/main" id="{31A5D68B-8831-E4EA-CA70-F8B475ACF6E7}"/>
              </a:ext>
            </a:extLst>
          </p:cNvPr>
          <p:cNvSpPr txBox="1"/>
          <p:nvPr/>
        </p:nvSpPr>
        <p:spPr>
          <a:xfrm>
            <a:off x="433490" y="1226557"/>
            <a:ext cx="10097998" cy="260969"/>
          </a:xfrm>
          <a:prstGeom prst="rect">
            <a:avLst/>
          </a:prstGeom>
          <a:noFill/>
        </p:spPr>
        <p:txBody>
          <a:bodyPr wrap="square" lIns="0" tIns="0" rIns="0" bIns="0" rtlCol="0">
            <a:spAutoFit/>
          </a:bodyPr>
          <a:lstStyle/>
          <a:p>
            <a:pPr>
              <a:lnSpc>
                <a:spcPct val="110000"/>
              </a:lnSpc>
            </a:pPr>
            <a:r>
              <a:rPr lang="ja-JP" altLang="en-US" sz="1600">
                <a:latin typeface="+mj-ea"/>
                <a:ea typeface="+mj-ea"/>
              </a:rPr>
              <a:t>世帯の将来推計や社会背景の変化から</a:t>
            </a:r>
            <a:r>
              <a:rPr lang="ja-JP" altLang="en-US" sz="1600">
                <a:latin typeface="Yu Gothic UI" panose="020B0500000000000000" pitchFamily="34" charset="-128"/>
                <a:ea typeface="Yu Gothic UI" panose="020B0500000000000000" pitchFamily="34" charset="-128"/>
              </a:rPr>
              <a:t>、</a:t>
            </a:r>
            <a:r>
              <a:rPr lang="ja-JP" altLang="en-US" sz="1600">
                <a:latin typeface="+mj-ea"/>
                <a:ea typeface="+mj-ea"/>
              </a:rPr>
              <a:t>今後業務の現場にも増えていくと予測される</a:t>
            </a:r>
            <a:r>
              <a:rPr lang="en-US" altLang="ja-JP" sz="1600" dirty="0">
                <a:latin typeface="+mj-ea"/>
                <a:ea typeface="+mj-ea"/>
              </a:rPr>
              <a:t>5</a:t>
            </a:r>
            <a:r>
              <a:rPr lang="ja-JP" altLang="en-US" sz="1600">
                <a:latin typeface="+mj-ea"/>
                <a:ea typeface="+mj-ea"/>
              </a:rPr>
              <a:t>つ</a:t>
            </a:r>
          </a:p>
        </p:txBody>
      </p:sp>
      <p:grpSp>
        <p:nvGrpSpPr>
          <p:cNvPr id="16" name="Group 15">
            <a:extLst>
              <a:ext uri="{FF2B5EF4-FFF2-40B4-BE49-F238E27FC236}">
                <a16:creationId xmlns:a16="http://schemas.microsoft.com/office/drawing/2014/main" id="{9B624900-079A-2AAE-1AFC-48B3B66E127E}"/>
              </a:ext>
            </a:extLst>
          </p:cNvPr>
          <p:cNvGrpSpPr/>
          <p:nvPr/>
        </p:nvGrpSpPr>
        <p:grpSpPr>
          <a:xfrm>
            <a:off x="925118" y="3126752"/>
            <a:ext cx="1855791" cy="1855791"/>
            <a:chOff x="925118" y="3126752"/>
            <a:chExt cx="1855791" cy="1855791"/>
          </a:xfrm>
        </p:grpSpPr>
        <p:sp>
          <p:nvSpPr>
            <p:cNvPr id="7" name="Oval 6">
              <a:extLst>
                <a:ext uri="{FF2B5EF4-FFF2-40B4-BE49-F238E27FC236}">
                  <a16:creationId xmlns:a16="http://schemas.microsoft.com/office/drawing/2014/main" id="{694657FE-12EE-2765-34DC-18E767885E3B}"/>
                </a:ext>
              </a:extLst>
            </p:cNvPr>
            <p:cNvSpPr/>
            <p:nvPr/>
          </p:nvSpPr>
          <p:spPr>
            <a:xfrm>
              <a:off x="925118" y="3126752"/>
              <a:ext cx="1855791" cy="1855791"/>
            </a:xfrm>
            <a:prstGeom prst="ellipse">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8" name="テキスト ボックス 2">
              <a:extLst>
                <a:ext uri="{FF2B5EF4-FFF2-40B4-BE49-F238E27FC236}">
                  <a16:creationId xmlns:a16="http://schemas.microsoft.com/office/drawing/2014/main" id="{25A320A1-57B6-7F5D-0201-C1EF4B8F6571}"/>
                </a:ext>
              </a:extLst>
            </p:cNvPr>
            <p:cNvSpPr txBox="1"/>
            <p:nvPr/>
          </p:nvSpPr>
          <p:spPr>
            <a:xfrm>
              <a:off x="1126985" y="4182918"/>
              <a:ext cx="1452057" cy="338554"/>
            </a:xfrm>
            <a:prstGeom prst="rect">
              <a:avLst/>
            </a:prstGeom>
            <a:noFill/>
          </p:spPr>
          <p:txBody>
            <a:bodyPr wrap="square" anchor="ctr">
              <a:spAutoFit/>
            </a:bodyPr>
            <a:lstStyle/>
            <a:p>
              <a:pPr marR="0" lvl="0" algn="ctr" defTabSz="914400" rtl="0" eaLnBrk="1" fontAlgn="base" latinLnBrk="0" hangingPunct="1">
                <a:lnSpc>
                  <a:spcPct val="100000"/>
                </a:lnSpc>
                <a:spcBef>
                  <a:spcPct val="0"/>
                </a:spcBef>
                <a:spcAft>
                  <a:spcPct val="0"/>
                </a:spcAft>
                <a:buClrTx/>
                <a:buSzTx/>
                <a:tabLst/>
                <a:defRPr/>
              </a:pPr>
              <a:r>
                <a:rPr kumimoji="1" lang="ja-JP" altLang="en-US" sz="1600" b="1" i="0" u="none" strike="noStrike" kern="1200" cap="none" spc="0" normalizeH="0" baseline="0" noProof="0" dirty="0">
                  <a:ln>
                    <a:noFill/>
                  </a:ln>
                  <a:solidFill>
                    <a:schemeClr val="bg1"/>
                  </a:solidFill>
                  <a:effectLst/>
                  <a:uLnTx/>
                  <a:uFillTx/>
                  <a:latin typeface="+mj-ea"/>
                  <a:ea typeface="+mj-ea"/>
                  <a:cs typeface="+mn-cs"/>
                </a:rPr>
                <a:t>高齢単身家族</a:t>
              </a:r>
              <a:endParaRPr kumimoji="1" lang="en-US" altLang="ja-JP" sz="1600" b="1" i="0" u="none" strike="noStrike" kern="1200" cap="none" spc="0" normalizeH="0" baseline="0" noProof="0" dirty="0">
                <a:ln>
                  <a:noFill/>
                </a:ln>
                <a:solidFill>
                  <a:schemeClr val="bg1"/>
                </a:solidFill>
                <a:effectLst/>
                <a:uLnTx/>
                <a:uFillTx/>
                <a:latin typeface="+mj-ea"/>
                <a:ea typeface="+mj-ea"/>
                <a:cs typeface="+mn-cs"/>
              </a:endParaRPr>
            </a:p>
          </p:txBody>
        </p:sp>
        <p:pic>
          <p:nvPicPr>
            <p:cNvPr id="60" name="Picture 59">
              <a:extLst>
                <a:ext uri="{FF2B5EF4-FFF2-40B4-BE49-F238E27FC236}">
                  <a16:creationId xmlns:a16="http://schemas.microsoft.com/office/drawing/2014/main" id="{EFA315FD-6DE2-65BC-F5E1-19D487C6697D}"/>
                </a:ext>
              </a:extLst>
            </p:cNvPr>
            <p:cNvPicPr>
              <a:picLocks noChangeAspect="1"/>
            </p:cNvPicPr>
            <p:nvPr/>
          </p:nvPicPr>
          <p:blipFill>
            <a:blip r:embed="rId3">
              <a:lum bright="100000" contrast="100000"/>
            </a:blip>
            <a:stretch>
              <a:fillRect/>
            </a:stretch>
          </p:blipFill>
          <p:spPr>
            <a:xfrm>
              <a:off x="1687413" y="3462868"/>
              <a:ext cx="331200" cy="612000"/>
            </a:xfrm>
            <a:prstGeom prst="rect">
              <a:avLst/>
            </a:prstGeom>
          </p:spPr>
        </p:pic>
      </p:grpSp>
      <p:grpSp>
        <p:nvGrpSpPr>
          <p:cNvPr id="15" name="Group 14">
            <a:extLst>
              <a:ext uri="{FF2B5EF4-FFF2-40B4-BE49-F238E27FC236}">
                <a16:creationId xmlns:a16="http://schemas.microsoft.com/office/drawing/2014/main" id="{41C8F073-DA29-3E26-2C8F-13174D36CDAB}"/>
              </a:ext>
            </a:extLst>
          </p:cNvPr>
          <p:cNvGrpSpPr/>
          <p:nvPr/>
        </p:nvGrpSpPr>
        <p:grpSpPr>
          <a:xfrm>
            <a:off x="3046611" y="3126752"/>
            <a:ext cx="1855791" cy="1855791"/>
            <a:chOff x="3046611" y="3126752"/>
            <a:chExt cx="1855791" cy="1855791"/>
          </a:xfrm>
        </p:grpSpPr>
        <p:sp>
          <p:nvSpPr>
            <p:cNvPr id="46" name="Oval 45">
              <a:extLst>
                <a:ext uri="{FF2B5EF4-FFF2-40B4-BE49-F238E27FC236}">
                  <a16:creationId xmlns:a16="http://schemas.microsoft.com/office/drawing/2014/main" id="{FBBD4F1E-434D-9871-7712-2BF8F0649CAB}"/>
                </a:ext>
              </a:extLst>
            </p:cNvPr>
            <p:cNvSpPr/>
            <p:nvPr/>
          </p:nvSpPr>
          <p:spPr>
            <a:xfrm>
              <a:off x="3046611" y="3126752"/>
              <a:ext cx="1855791" cy="1855791"/>
            </a:xfrm>
            <a:prstGeom prst="ellipse">
              <a:avLst/>
            </a:prstGeom>
            <a:solidFill>
              <a:schemeClr val="accent6"/>
            </a:solidFill>
            <a:ln w="15875">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47" name="テキスト ボックス 2">
              <a:extLst>
                <a:ext uri="{FF2B5EF4-FFF2-40B4-BE49-F238E27FC236}">
                  <a16:creationId xmlns:a16="http://schemas.microsoft.com/office/drawing/2014/main" id="{7711DCA8-F497-1F01-FAD7-B7E015ABAC29}"/>
                </a:ext>
              </a:extLst>
            </p:cNvPr>
            <p:cNvSpPr txBox="1"/>
            <p:nvPr/>
          </p:nvSpPr>
          <p:spPr>
            <a:xfrm>
              <a:off x="3115626" y="4081437"/>
              <a:ext cx="1717760" cy="584775"/>
            </a:xfrm>
            <a:prstGeom prst="rect">
              <a:avLst/>
            </a:prstGeom>
            <a:noFill/>
          </p:spPr>
          <p:txBody>
            <a:bodyPr wrap="square" anchor="ctr">
              <a:spAutoFit/>
            </a:bodyPr>
            <a:lstStyle/>
            <a:p>
              <a:pPr marR="0" lvl="0" algn="ctr" defTabSz="914400" rtl="0" eaLnBrk="1" fontAlgn="base" latinLnBrk="0" hangingPunct="1">
                <a:lnSpc>
                  <a:spcPct val="100000"/>
                </a:lnSpc>
                <a:spcBef>
                  <a:spcPct val="0"/>
                </a:spcBef>
                <a:spcAft>
                  <a:spcPct val="0"/>
                </a:spcAft>
                <a:buClrTx/>
                <a:buSzTx/>
                <a:tabLst/>
                <a:defRPr/>
              </a:pPr>
              <a:r>
                <a:rPr kumimoji="1" lang="ja-JP" altLang="en-US" sz="1600" b="1" i="0" u="none" strike="noStrike" kern="1200" cap="none" spc="0" normalizeH="0" baseline="0" noProof="0" dirty="0">
                  <a:ln>
                    <a:noFill/>
                  </a:ln>
                  <a:solidFill>
                    <a:schemeClr val="bg1"/>
                  </a:solidFill>
                  <a:effectLst/>
                  <a:uLnTx/>
                  <a:uFillTx/>
                  <a:latin typeface="+mj-ea"/>
                  <a:ea typeface="+mj-ea"/>
                  <a:cs typeface="+mn-cs"/>
                </a:rPr>
                <a:t>同性パートナー</a:t>
              </a:r>
              <a:endParaRPr kumimoji="1" lang="en-US" altLang="ja-JP" sz="1600" b="1" i="0" u="none" strike="noStrike" kern="1200" cap="none" spc="0" normalizeH="0" baseline="0" noProof="0" dirty="0">
                <a:ln>
                  <a:noFill/>
                </a:ln>
                <a:solidFill>
                  <a:schemeClr val="bg1"/>
                </a:solidFill>
                <a:effectLst/>
                <a:uLnTx/>
                <a:uFillTx/>
                <a:latin typeface="+mj-ea"/>
                <a:ea typeface="+mj-ea"/>
                <a:cs typeface="+mn-cs"/>
              </a:endParaRPr>
            </a:p>
            <a:p>
              <a:pPr marR="0" lvl="0" algn="ctr" defTabSz="914400" rtl="0" eaLnBrk="1" fontAlgn="base" latinLnBrk="0" hangingPunct="1">
                <a:lnSpc>
                  <a:spcPct val="100000"/>
                </a:lnSpc>
                <a:spcBef>
                  <a:spcPct val="0"/>
                </a:spcBef>
                <a:spcAft>
                  <a:spcPct val="0"/>
                </a:spcAft>
                <a:buClrTx/>
                <a:buSzTx/>
                <a:tabLst/>
                <a:defRPr/>
              </a:pPr>
              <a:r>
                <a:rPr kumimoji="1" lang="ja-JP" altLang="en-US" sz="1600" b="1" i="0" u="none" strike="noStrike" kern="1200" cap="none" spc="0" normalizeH="0" baseline="0" noProof="0" dirty="0">
                  <a:ln>
                    <a:noFill/>
                  </a:ln>
                  <a:solidFill>
                    <a:schemeClr val="bg1"/>
                  </a:solidFill>
                  <a:effectLst/>
                  <a:uLnTx/>
                  <a:uFillTx/>
                  <a:latin typeface="+mj-ea"/>
                  <a:ea typeface="+mj-ea"/>
                  <a:cs typeface="+mn-cs"/>
                </a:rPr>
                <a:t>家族</a:t>
              </a:r>
              <a:endParaRPr kumimoji="1" lang="en-US" altLang="ja-JP" sz="1600" b="1" i="0" u="none" strike="noStrike" kern="1200" cap="none" spc="0" normalizeH="0" baseline="0" noProof="0" dirty="0">
                <a:ln>
                  <a:noFill/>
                </a:ln>
                <a:solidFill>
                  <a:schemeClr val="bg1"/>
                </a:solidFill>
                <a:effectLst/>
                <a:uLnTx/>
                <a:uFillTx/>
                <a:latin typeface="+mj-ea"/>
                <a:ea typeface="+mj-ea"/>
                <a:cs typeface="+mn-cs"/>
              </a:endParaRPr>
            </a:p>
          </p:txBody>
        </p:sp>
        <p:pic>
          <p:nvPicPr>
            <p:cNvPr id="10" name="Picture 9">
              <a:extLst>
                <a:ext uri="{FF2B5EF4-FFF2-40B4-BE49-F238E27FC236}">
                  <a16:creationId xmlns:a16="http://schemas.microsoft.com/office/drawing/2014/main" id="{91270486-D919-6591-C44E-DC4321624D40}"/>
                </a:ext>
              </a:extLst>
            </p:cNvPr>
            <p:cNvPicPr>
              <a:picLocks noChangeAspect="1"/>
            </p:cNvPicPr>
            <p:nvPr/>
          </p:nvPicPr>
          <p:blipFill>
            <a:blip r:embed="rId4">
              <a:lum bright="100000"/>
            </a:blip>
            <a:stretch>
              <a:fillRect/>
            </a:stretch>
          </p:blipFill>
          <p:spPr>
            <a:xfrm>
              <a:off x="3753678" y="3560729"/>
              <a:ext cx="441655" cy="382409"/>
            </a:xfrm>
            <a:prstGeom prst="rect">
              <a:avLst/>
            </a:prstGeom>
          </p:spPr>
        </p:pic>
      </p:grpSp>
      <p:grpSp>
        <p:nvGrpSpPr>
          <p:cNvPr id="12" name="Group 11">
            <a:extLst>
              <a:ext uri="{FF2B5EF4-FFF2-40B4-BE49-F238E27FC236}">
                <a16:creationId xmlns:a16="http://schemas.microsoft.com/office/drawing/2014/main" id="{2849E5D6-84DF-CA3B-AAF1-082B419A96E2}"/>
              </a:ext>
            </a:extLst>
          </p:cNvPr>
          <p:cNvGrpSpPr/>
          <p:nvPr/>
        </p:nvGrpSpPr>
        <p:grpSpPr>
          <a:xfrm>
            <a:off x="9411092" y="3126752"/>
            <a:ext cx="1855791" cy="1855791"/>
            <a:chOff x="9411092" y="3126752"/>
            <a:chExt cx="1855791" cy="1855791"/>
          </a:xfrm>
        </p:grpSpPr>
        <p:sp>
          <p:nvSpPr>
            <p:cNvPr id="55" name="Oval 54">
              <a:extLst>
                <a:ext uri="{FF2B5EF4-FFF2-40B4-BE49-F238E27FC236}">
                  <a16:creationId xmlns:a16="http://schemas.microsoft.com/office/drawing/2014/main" id="{02AD5D68-9C71-D8F8-DEC4-1920FC556DE0}"/>
                </a:ext>
              </a:extLst>
            </p:cNvPr>
            <p:cNvSpPr/>
            <p:nvPr/>
          </p:nvSpPr>
          <p:spPr>
            <a:xfrm>
              <a:off x="9411092" y="3126752"/>
              <a:ext cx="1855791" cy="1855791"/>
            </a:xfrm>
            <a:prstGeom prst="ellipse">
              <a:avLst/>
            </a:prstGeom>
            <a:solidFill>
              <a:schemeClr val="tx2"/>
            </a:solidFill>
            <a:ln w="15875">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6" name="テキスト ボックス 2">
              <a:extLst>
                <a:ext uri="{FF2B5EF4-FFF2-40B4-BE49-F238E27FC236}">
                  <a16:creationId xmlns:a16="http://schemas.microsoft.com/office/drawing/2014/main" id="{9E421DA7-DFFA-B9FB-0B3E-2F4E8BAB70A7}"/>
                </a:ext>
              </a:extLst>
            </p:cNvPr>
            <p:cNvSpPr txBox="1"/>
            <p:nvPr/>
          </p:nvSpPr>
          <p:spPr>
            <a:xfrm>
              <a:off x="9612959" y="4182918"/>
              <a:ext cx="1452057" cy="338554"/>
            </a:xfrm>
            <a:prstGeom prst="rect">
              <a:avLst/>
            </a:prstGeom>
            <a:noFill/>
          </p:spPr>
          <p:txBody>
            <a:bodyPr wrap="square" anchor="ctr">
              <a:spAutoFit/>
            </a:bodyPr>
            <a:lstStyle/>
            <a:p>
              <a:pPr marR="0" lvl="0" algn="ctr" defTabSz="914400" rtl="0" eaLnBrk="1" fontAlgn="base" latinLnBrk="0" hangingPunct="1">
                <a:lnSpc>
                  <a:spcPct val="100000"/>
                </a:lnSpc>
                <a:spcBef>
                  <a:spcPct val="0"/>
                </a:spcBef>
                <a:spcAft>
                  <a:spcPct val="0"/>
                </a:spcAft>
                <a:buClrTx/>
                <a:buSzTx/>
                <a:tabLst/>
                <a:defRPr/>
              </a:pPr>
              <a:r>
                <a:rPr kumimoji="1" lang="ja-JP" altLang="en-US" sz="1600" b="1" i="0" u="none" strike="noStrike" kern="1200" cap="none" spc="0" normalizeH="0" baseline="0" noProof="0" dirty="0">
                  <a:ln>
                    <a:noFill/>
                  </a:ln>
                  <a:solidFill>
                    <a:schemeClr val="bg1"/>
                  </a:solidFill>
                  <a:effectLst/>
                  <a:uLnTx/>
                  <a:uFillTx/>
                  <a:latin typeface="+mj-ea"/>
                  <a:ea typeface="+mj-ea"/>
                  <a:cs typeface="+mn-cs"/>
                </a:rPr>
                <a:t>共同育児家族</a:t>
              </a:r>
              <a:endParaRPr kumimoji="1" lang="en-US" altLang="ja-JP" sz="1600" b="1" i="0" u="none" strike="noStrike" kern="1200" cap="none" spc="0" normalizeH="0" baseline="0" noProof="0" dirty="0">
                <a:ln>
                  <a:noFill/>
                </a:ln>
                <a:solidFill>
                  <a:schemeClr val="bg1"/>
                </a:solidFill>
                <a:effectLst/>
                <a:uLnTx/>
                <a:uFillTx/>
                <a:latin typeface="+mj-ea"/>
                <a:ea typeface="+mj-ea"/>
                <a:cs typeface="+mn-cs"/>
              </a:endParaRPr>
            </a:p>
          </p:txBody>
        </p:sp>
        <p:pic>
          <p:nvPicPr>
            <p:cNvPr id="61" name="Picture 42">
              <a:extLst>
                <a:ext uri="{FF2B5EF4-FFF2-40B4-BE49-F238E27FC236}">
                  <a16:creationId xmlns:a16="http://schemas.microsoft.com/office/drawing/2014/main" id="{3F27BFF1-6DF2-E990-7848-8899EBBBD046}"/>
                </a:ext>
              </a:extLst>
            </p:cNvPr>
            <p:cNvPicPr>
              <a:picLocks noChangeAspect="1"/>
            </p:cNvPicPr>
            <p:nvPr/>
          </p:nvPicPr>
          <p:blipFill>
            <a:blip r:embed="rId5">
              <a:lum bright="100000"/>
            </a:blip>
            <a:stretch>
              <a:fillRect/>
            </a:stretch>
          </p:blipFill>
          <p:spPr>
            <a:xfrm>
              <a:off x="9803283" y="3538141"/>
              <a:ext cx="597176" cy="461455"/>
            </a:xfrm>
            <a:prstGeom prst="rect">
              <a:avLst/>
            </a:prstGeom>
          </p:spPr>
        </p:pic>
        <p:pic>
          <p:nvPicPr>
            <p:cNvPr id="62" name="Picture 44">
              <a:extLst>
                <a:ext uri="{FF2B5EF4-FFF2-40B4-BE49-F238E27FC236}">
                  <a16:creationId xmlns:a16="http://schemas.microsoft.com/office/drawing/2014/main" id="{5B2A7873-B774-080E-FC9F-FE42554BD08C}"/>
                </a:ext>
              </a:extLst>
            </p:cNvPr>
            <p:cNvPicPr>
              <a:picLocks noChangeAspect="1"/>
            </p:cNvPicPr>
            <p:nvPr/>
          </p:nvPicPr>
          <p:blipFill>
            <a:blip r:embed="rId6">
              <a:lum bright="100000"/>
            </a:blip>
            <a:stretch>
              <a:fillRect/>
            </a:stretch>
          </p:blipFill>
          <p:spPr>
            <a:xfrm>
              <a:off x="10475263" y="3538141"/>
              <a:ext cx="390879" cy="461455"/>
            </a:xfrm>
            <a:prstGeom prst="rect">
              <a:avLst/>
            </a:prstGeom>
          </p:spPr>
        </p:pic>
      </p:grpSp>
      <p:grpSp>
        <p:nvGrpSpPr>
          <p:cNvPr id="13" name="Group 12">
            <a:extLst>
              <a:ext uri="{FF2B5EF4-FFF2-40B4-BE49-F238E27FC236}">
                <a16:creationId xmlns:a16="http://schemas.microsoft.com/office/drawing/2014/main" id="{AE22CC0A-B572-FAE9-7D79-C14C8CA48AC0}"/>
              </a:ext>
            </a:extLst>
          </p:cNvPr>
          <p:cNvGrpSpPr/>
          <p:nvPr/>
        </p:nvGrpSpPr>
        <p:grpSpPr>
          <a:xfrm>
            <a:off x="7289597" y="3126752"/>
            <a:ext cx="1855791" cy="1855791"/>
            <a:chOff x="7289597" y="3126752"/>
            <a:chExt cx="1855791" cy="1855791"/>
          </a:xfrm>
        </p:grpSpPr>
        <p:sp>
          <p:nvSpPr>
            <p:cNvPr id="52" name="Oval 51">
              <a:extLst>
                <a:ext uri="{FF2B5EF4-FFF2-40B4-BE49-F238E27FC236}">
                  <a16:creationId xmlns:a16="http://schemas.microsoft.com/office/drawing/2014/main" id="{C3621941-529A-80D6-A5CF-2FE1369ECD9A}"/>
                </a:ext>
              </a:extLst>
            </p:cNvPr>
            <p:cNvSpPr/>
            <p:nvPr/>
          </p:nvSpPr>
          <p:spPr>
            <a:xfrm>
              <a:off x="7289597" y="3126752"/>
              <a:ext cx="1855791" cy="1855791"/>
            </a:xfrm>
            <a:prstGeom prst="ellipse">
              <a:avLst/>
            </a:prstGeom>
            <a:solidFill>
              <a:schemeClr val="accent5"/>
            </a:solidFill>
            <a:ln w="15875">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3" name="テキスト ボックス 2">
              <a:extLst>
                <a:ext uri="{FF2B5EF4-FFF2-40B4-BE49-F238E27FC236}">
                  <a16:creationId xmlns:a16="http://schemas.microsoft.com/office/drawing/2014/main" id="{890D7B3F-B698-83D4-2898-A34E8FC60449}"/>
                </a:ext>
              </a:extLst>
            </p:cNvPr>
            <p:cNvSpPr txBox="1"/>
            <p:nvPr/>
          </p:nvSpPr>
          <p:spPr>
            <a:xfrm>
              <a:off x="7491464" y="4182918"/>
              <a:ext cx="1452057" cy="338554"/>
            </a:xfrm>
            <a:prstGeom prst="rect">
              <a:avLst/>
            </a:prstGeom>
            <a:noFill/>
          </p:spPr>
          <p:txBody>
            <a:bodyPr wrap="square" anchor="ctr">
              <a:spAutoFit/>
            </a:bodyPr>
            <a:lstStyle/>
            <a:p>
              <a:pPr marR="0" lvl="0" algn="ctr" defTabSz="914400" rtl="0" eaLnBrk="1" fontAlgn="base" latinLnBrk="0" hangingPunct="1">
                <a:lnSpc>
                  <a:spcPct val="100000"/>
                </a:lnSpc>
                <a:spcBef>
                  <a:spcPct val="0"/>
                </a:spcBef>
                <a:spcAft>
                  <a:spcPct val="0"/>
                </a:spcAft>
                <a:buClrTx/>
                <a:buSzTx/>
                <a:tabLst/>
                <a:defRPr/>
              </a:pPr>
              <a:r>
                <a:rPr lang="ja-JP" altLang="en-US" sz="1600" b="1" dirty="0">
                  <a:solidFill>
                    <a:schemeClr val="bg1"/>
                  </a:solidFill>
                  <a:latin typeface="+mj-ea"/>
                  <a:ea typeface="+mj-ea"/>
                </a:rPr>
                <a:t>多国籍</a:t>
              </a:r>
              <a:r>
                <a:rPr kumimoji="1" lang="ja-JP" altLang="en-US" sz="1600" b="1" i="0" u="none" strike="noStrike" kern="1200" cap="none" spc="0" normalizeH="0" baseline="0" noProof="0" dirty="0">
                  <a:ln>
                    <a:noFill/>
                  </a:ln>
                  <a:solidFill>
                    <a:schemeClr val="bg1"/>
                  </a:solidFill>
                  <a:effectLst/>
                  <a:uLnTx/>
                  <a:uFillTx/>
                  <a:latin typeface="+mj-ea"/>
                  <a:ea typeface="+mj-ea"/>
                  <a:cs typeface="+mn-cs"/>
                </a:rPr>
                <a:t>家族</a:t>
              </a:r>
              <a:endParaRPr kumimoji="1" lang="en-US" altLang="ja-JP" sz="1600" b="1" i="0" u="none" strike="noStrike" kern="1200" cap="none" spc="0" normalizeH="0" baseline="0" noProof="0" dirty="0">
                <a:ln>
                  <a:noFill/>
                </a:ln>
                <a:solidFill>
                  <a:schemeClr val="bg1"/>
                </a:solidFill>
                <a:effectLst/>
                <a:uLnTx/>
                <a:uFillTx/>
                <a:latin typeface="+mj-ea"/>
                <a:ea typeface="+mj-ea"/>
                <a:cs typeface="+mn-cs"/>
              </a:endParaRPr>
            </a:p>
          </p:txBody>
        </p:sp>
        <p:pic>
          <p:nvPicPr>
            <p:cNvPr id="11" name="Picture 10">
              <a:extLst>
                <a:ext uri="{FF2B5EF4-FFF2-40B4-BE49-F238E27FC236}">
                  <a16:creationId xmlns:a16="http://schemas.microsoft.com/office/drawing/2014/main" id="{A624AB27-DCFF-0A05-91B4-70F55341A08A}"/>
                </a:ext>
              </a:extLst>
            </p:cNvPr>
            <p:cNvPicPr>
              <a:picLocks noChangeAspect="1"/>
            </p:cNvPicPr>
            <p:nvPr/>
          </p:nvPicPr>
          <p:blipFill>
            <a:blip r:embed="rId7">
              <a:lum bright="100000"/>
            </a:blip>
            <a:stretch>
              <a:fillRect/>
            </a:stretch>
          </p:blipFill>
          <p:spPr>
            <a:xfrm>
              <a:off x="7956376" y="3507751"/>
              <a:ext cx="522233" cy="522233"/>
            </a:xfrm>
            <a:prstGeom prst="rect">
              <a:avLst/>
            </a:prstGeom>
          </p:spPr>
        </p:pic>
      </p:grpSp>
      <p:grpSp>
        <p:nvGrpSpPr>
          <p:cNvPr id="17" name="Group 16">
            <a:extLst>
              <a:ext uri="{FF2B5EF4-FFF2-40B4-BE49-F238E27FC236}">
                <a16:creationId xmlns:a16="http://schemas.microsoft.com/office/drawing/2014/main" id="{0FB91425-1255-E5C7-0FDD-4FA100770403}"/>
              </a:ext>
            </a:extLst>
          </p:cNvPr>
          <p:cNvGrpSpPr/>
          <p:nvPr/>
        </p:nvGrpSpPr>
        <p:grpSpPr>
          <a:xfrm>
            <a:off x="5168104" y="3126752"/>
            <a:ext cx="1855791" cy="1855791"/>
            <a:chOff x="5168104" y="3523261"/>
            <a:chExt cx="1855791" cy="1855791"/>
          </a:xfrm>
        </p:grpSpPr>
        <p:sp>
          <p:nvSpPr>
            <p:cNvPr id="18" name="Oval 17">
              <a:extLst>
                <a:ext uri="{FF2B5EF4-FFF2-40B4-BE49-F238E27FC236}">
                  <a16:creationId xmlns:a16="http://schemas.microsoft.com/office/drawing/2014/main" id="{E7C04E1F-F7BD-E223-8D0E-3D742678E0EF}"/>
                </a:ext>
              </a:extLst>
            </p:cNvPr>
            <p:cNvSpPr/>
            <p:nvPr/>
          </p:nvSpPr>
          <p:spPr>
            <a:xfrm>
              <a:off x="5168104" y="3523261"/>
              <a:ext cx="1855791" cy="1855791"/>
            </a:xfrm>
            <a:prstGeom prst="ellipse">
              <a:avLst/>
            </a:prstGeom>
            <a:solidFill>
              <a:schemeClr val="accent4"/>
            </a:solidFill>
            <a:ln w="15875">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9" name="テキスト ボックス 2">
              <a:extLst>
                <a:ext uri="{FF2B5EF4-FFF2-40B4-BE49-F238E27FC236}">
                  <a16:creationId xmlns:a16="http://schemas.microsoft.com/office/drawing/2014/main" id="{75C35270-EEF3-1E5D-8A4F-5F93D25F3690}"/>
                </a:ext>
              </a:extLst>
            </p:cNvPr>
            <p:cNvSpPr txBox="1"/>
            <p:nvPr/>
          </p:nvSpPr>
          <p:spPr>
            <a:xfrm>
              <a:off x="5168104" y="4477947"/>
              <a:ext cx="1855791" cy="584775"/>
            </a:xfrm>
            <a:prstGeom prst="rect">
              <a:avLst/>
            </a:prstGeom>
            <a:noFill/>
          </p:spPr>
          <p:txBody>
            <a:bodyPr wrap="square" anchor="ctr">
              <a:spAutoFit/>
            </a:bodyPr>
            <a:lstStyle/>
            <a:p>
              <a:pPr marR="0" lvl="0" algn="ctr" defTabSz="914400" rtl="0" eaLnBrk="1" fontAlgn="base" latinLnBrk="0" hangingPunct="1">
                <a:lnSpc>
                  <a:spcPct val="100000"/>
                </a:lnSpc>
                <a:spcBef>
                  <a:spcPct val="0"/>
                </a:spcBef>
                <a:spcAft>
                  <a:spcPct val="0"/>
                </a:spcAft>
                <a:buClrTx/>
                <a:buSzTx/>
                <a:tabLst/>
                <a:defRPr/>
              </a:pPr>
              <a:r>
                <a:rPr kumimoji="1" lang="ja-JP" altLang="en-US" sz="1600" b="1" i="0" u="none" strike="noStrike" kern="1200" cap="none" spc="0" normalizeH="0" baseline="0" noProof="0" dirty="0">
                  <a:ln>
                    <a:noFill/>
                  </a:ln>
                  <a:solidFill>
                    <a:schemeClr val="bg1"/>
                  </a:solidFill>
                  <a:effectLst/>
                  <a:uLnTx/>
                  <a:uFillTx/>
                  <a:latin typeface="+mj-ea"/>
                  <a:ea typeface="+mj-ea"/>
                  <a:cs typeface="+mn-cs"/>
                </a:rPr>
                <a:t>ビジネスケアラー</a:t>
              </a:r>
              <a:endParaRPr kumimoji="1" lang="en-US" altLang="ja-JP" sz="1600" b="1" i="0" u="none" strike="noStrike" kern="1200" cap="none" spc="0" normalizeH="0" baseline="0" noProof="0" dirty="0">
                <a:ln>
                  <a:noFill/>
                </a:ln>
                <a:solidFill>
                  <a:schemeClr val="bg1"/>
                </a:solidFill>
                <a:effectLst/>
                <a:uLnTx/>
                <a:uFillTx/>
                <a:latin typeface="+mj-ea"/>
                <a:ea typeface="+mj-ea"/>
                <a:cs typeface="+mn-cs"/>
              </a:endParaRPr>
            </a:p>
            <a:p>
              <a:pPr marR="0" lvl="0" algn="ctr" defTabSz="914400" rtl="0" eaLnBrk="1" fontAlgn="base" latinLnBrk="0" hangingPunct="1">
                <a:lnSpc>
                  <a:spcPct val="100000"/>
                </a:lnSpc>
                <a:spcBef>
                  <a:spcPct val="0"/>
                </a:spcBef>
                <a:spcAft>
                  <a:spcPct val="0"/>
                </a:spcAft>
                <a:buClrTx/>
                <a:buSzTx/>
                <a:tabLst/>
                <a:defRPr/>
              </a:pPr>
              <a:r>
                <a:rPr kumimoji="1" lang="ja-JP" altLang="en-US" sz="1600" b="1" i="0" u="none" strike="noStrike" kern="1200" cap="none" spc="0" normalizeH="0" baseline="0" noProof="0" dirty="0">
                  <a:ln>
                    <a:noFill/>
                  </a:ln>
                  <a:solidFill>
                    <a:schemeClr val="bg1"/>
                  </a:solidFill>
                  <a:effectLst/>
                  <a:uLnTx/>
                  <a:uFillTx/>
                  <a:latin typeface="+mj-ea"/>
                  <a:ea typeface="+mj-ea"/>
                  <a:cs typeface="+mn-cs"/>
                </a:rPr>
                <a:t>家族</a:t>
              </a:r>
              <a:endParaRPr kumimoji="1" lang="en-US" altLang="ja-JP" sz="1600" b="1" i="0" u="none" strike="noStrike" kern="1200" cap="none" spc="0" normalizeH="0" baseline="0" noProof="0" dirty="0">
                <a:ln>
                  <a:noFill/>
                </a:ln>
                <a:solidFill>
                  <a:schemeClr val="bg1"/>
                </a:solidFill>
                <a:effectLst/>
                <a:uLnTx/>
                <a:uFillTx/>
                <a:latin typeface="+mj-ea"/>
                <a:ea typeface="+mj-ea"/>
                <a:cs typeface="+mn-cs"/>
              </a:endParaRPr>
            </a:p>
          </p:txBody>
        </p:sp>
        <p:pic>
          <p:nvPicPr>
            <p:cNvPr id="20" name="Picture 19">
              <a:extLst>
                <a:ext uri="{FF2B5EF4-FFF2-40B4-BE49-F238E27FC236}">
                  <a16:creationId xmlns:a16="http://schemas.microsoft.com/office/drawing/2014/main" id="{877E5A73-A287-AF66-4056-C18EC35B6DF5}"/>
                </a:ext>
              </a:extLst>
            </p:cNvPr>
            <p:cNvPicPr>
              <a:picLocks noChangeAspect="1"/>
            </p:cNvPicPr>
            <p:nvPr/>
          </p:nvPicPr>
          <p:blipFill>
            <a:blip r:embed="rId8">
              <a:lum bright="100000"/>
            </a:blip>
            <a:stretch>
              <a:fillRect/>
            </a:stretch>
          </p:blipFill>
          <p:spPr>
            <a:xfrm>
              <a:off x="5810399" y="3825509"/>
              <a:ext cx="571200" cy="612000"/>
            </a:xfrm>
            <a:prstGeom prst="rect">
              <a:avLst/>
            </a:prstGeom>
          </p:spPr>
        </p:pic>
      </p:grpSp>
    </p:spTree>
    <p:extLst>
      <p:ext uri="{BB962C8B-B14F-4D97-AF65-F5344CB8AC3E}">
        <p14:creationId xmlns:p14="http://schemas.microsoft.com/office/powerpoint/2010/main" val="21349095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8174E0-CC5A-E341-FC65-F2E04CFB0E8A}"/>
              </a:ext>
            </a:extLst>
          </p:cNvPr>
          <p:cNvSpPr txBox="1"/>
          <p:nvPr/>
        </p:nvSpPr>
        <p:spPr>
          <a:xfrm>
            <a:off x="513408" y="2854769"/>
            <a:ext cx="6710352" cy="830997"/>
          </a:xfrm>
          <a:prstGeom prst="rect">
            <a:avLst/>
          </a:prstGeom>
          <a:noFill/>
        </p:spPr>
        <p:txBody>
          <a:bodyPr wrap="square" lIns="0" tIns="0" rIns="0" bIns="0" rtlCol="0">
            <a:spAutoFit/>
          </a:bodyPr>
          <a:lstStyle/>
          <a:p>
            <a:r>
              <a:rPr lang="ja-JP" altLang="en-US" sz="5400" b="1" dirty="0">
                <a:latin typeface="+mj-ea"/>
                <a:ea typeface="+mj-ea"/>
              </a:rPr>
              <a:t>未来予測を学ぶ</a:t>
            </a:r>
          </a:p>
        </p:txBody>
      </p:sp>
      <p:sp>
        <p:nvSpPr>
          <p:cNvPr id="4" name="Rounded Rectangle 3">
            <a:extLst>
              <a:ext uri="{FF2B5EF4-FFF2-40B4-BE49-F238E27FC236}">
                <a16:creationId xmlns:a16="http://schemas.microsoft.com/office/drawing/2014/main" id="{49E8FA71-259D-0088-B62C-EC62FDAF056D}"/>
              </a:ext>
            </a:extLst>
          </p:cNvPr>
          <p:cNvSpPr/>
          <p:nvPr/>
        </p:nvSpPr>
        <p:spPr>
          <a:xfrm>
            <a:off x="539045" y="3907564"/>
            <a:ext cx="2263975" cy="521140"/>
          </a:xfrm>
          <a:prstGeom prst="roundRect">
            <a:avLst/>
          </a:prstGeom>
          <a:solidFill>
            <a:schemeClr val="bg1">
              <a:lumMod val="85000"/>
            </a:scheme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 name="Google Shape;630;p42">
            <a:extLst>
              <a:ext uri="{FF2B5EF4-FFF2-40B4-BE49-F238E27FC236}">
                <a16:creationId xmlns:a16="http://schemas.microsoft.com/office/drawing/2014/main" id="{54B2E84D-D96B-C51B-7AB8-67F7A61ED6E9}"/>
              </a:ext>
            </a:extLst>
          </p:cNvPr>
          <p:cNvSpPr txBox="1"/>
          <p:nvPr/>
        </p:nvSpPr>
        <p:spPr>
          <a:xfrm>
            <a:off x="699438" y="3968078"/>
            <a:ext cx="1943189" cy="400110"/>
          </a:xfrm>
          <a:prstGeom prst="rect">
            <a:avLst/>
          </a:prstGeom>
          <a:noFill/>
          <a:ln>
            <a:noFill/>
          </a:ln>
        </p:spPr>
        <p:txBody>
          <a:bodyPr spcFirstLastPara="1" wrap="square" lIns="0" tIns="0" rIns="0" bIns="0" anchor="ctr" anchorCtr="0">
            <a:spAutoFit/>
          </a:bodyPr>
          <a:lstStyle/>
          <a:p>
            <a:pPr algn="ctr">
              <a:lnSpc>
                <a:spcPct val="130000"/>
              </a:lnSpc>
            </a:pPr>
            <a:r>
              <a:rPr kumimoji="1" lang="ja-JP" altLang="en-US" sz="2000" b="1" dirty="0">
                <a:solidFill>
                  <a:schemeClr val="bg1"/>
                </a:solidFill>
                <a:latin typeface="+mj-ea"/>
                <a:ea typeface="+mj-ea"/>
              </a:rPr>
              <a:t>データを学ぶ</a:t>
            </a:r>
          </a:p>
        </p:txBody>
      </p:sp>
      <p:sp>
        <p:nvSpPr>
          <p:cNvPr id="3" name="Rounded Rectangle 2">
            <a:extLst>
              <a:ext uri="{FF2B5EF4-FFF2-40B4-BE49-F238E27FC236}">
                <a16:creationId xmlns:a16="http://schemas.microsoft.com/office/drawing/2014/main" id="{63396BC2-2F55-C51B-A02A-5FB81674A539}"/>
              </a:ext>
            </a:extLst>
          </p:cNvPr>
          <p:cNvSpPr/>
          <p:nvPr/>
        </p:nvSpPr>
        <p:spPr>
          <a:xfrm>
            <a:off x="3042963" y="3907564"/>
            <a:ext cx="2263975" cy="521140"/>
          </a:xfrm>
          <a:prstGeom prst="roundRect">
            <a:avLst/>
          </a:prstGeom>
          <a:solidFill>
            <a:schemeClr val="accent1"/>
          </a:solidFill>
          <a:ln w="15875">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6" name="Google Shape;630;p42">
            <a:extLst>
              <a:ext uri="{FF2B5EF4-FFF2-40B4-BE49-F238E27FC236}">
                <a16:creationId xmlns:a16="http://schemas.microsoft.com/office/drawing/2014/main" id="{F1B6C3DE-CE31-655E-DFED-0EA77F7EA899}"/>
              </a:ext>
            </a:extLst>
          </p:cNvPr>
          <p:cNvSpPr txBox="1"/>
          <p:nvPr/>
        </p:nvSpPr>
        <p:spPr>
          <a:xfrm>
            <a:off x="3203356" y="3968078"/>
            <a:ext cx="1943189" cy="400110"/>
          </a:xfrm>
          <a:prstGeom prst="rect">
            <a:avLst/>
          </a:prstGeom>
          <a:noFill/>
          <a:ln>
            <a:noFill/>
          </a:ln>
        </p:spPr>
        <p:txBody>
          <a:bodyPr spcFirstLastPara="1" wrap="square" lIns="0" tIns="0" rIns="0" bIns="0" anchor="ctr" anchorCtr="0">
            <a:spAutoFit/>
          </a:bodyPr>
          <a:lstStyle/>
          <a:p>
            <a:pPr algn="ctr">
              <a:lnSpc>
                <a:spcPct val="130000"/>
              </a:lnSpc>
            </a:pPr>
            <a:r>
              <a:rPr kumimoji="1" lang="ja-JP" altLang="en-US" sz="2000" b="1" dirty="0">
                <a:solidFill>
                  <a:schemeClr val="bg1"/>
                </a:solidFill>
                <a:latin typeface="+mj-ea"/>
                <a:ea typeface="+mj-ea"/>
              </a:rPr>
              <a:t>事例を学ぶ</a:t>
            </a:r>
          </a:p>
        </p:txBody>
      </p:sp>
    </p:spTree>
    <p:extLst>
      <p:ext uri="{BB962C8B-B14F-4D97-AF65-F5344CB8AC3E}">
        <p14:creationId xmlns:p14="http://schemas.microsoft.com/office/powerpoint/2010/main" val="24949466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C90F52E-0E35-8601-7A12-82C7C8B0003F}"/>
              </a:ext>
            </a:extLst>
          </p:cNvPr>
          <p:cNvSpPr txBox="1"/>
          <p:nvPr/>
        </p:nvSpPr>
        <p:spPr>
          <a:xfrm>
            <a:off x="2932060" y="677757"/>
            <a:ext cx="6327879" cy="474232"/>
          </a:xfrm>
          <a:prstGeom prst="rect">
            <a:avLst/>
          </a:prstGeom>
          <a:noFill/>
        </p:spPr>
        <p:txBody>
          <a:bodyPr wrap="square" lIns="0" tIns="0" rIns="0" bIns="0" rtlCol="0">
            <a:spAutoFit/>
          </a:bodyPr>
          <a:lstStyle/>
          <a:p>
            <a:pPr algn="ctr">
              <a:lnSpc>
                <a:spcPct val="140000"/>
              </a:lnSpc>
            </a:pPr>
            <a:r>
              <a:rPr lang="ja-JP" altLang="en-US" sz="2400" b="1" dirty="0">
                <a:latin typeface="+mj-ea"/>
                <a:ea typeface="+mj-ea"/>
              </a:rPr>
              <a:t>少しだけ動画を観てみましょう</a:t>
            </a:r>
            <a:endParaRPr lang="en-US" altLang="ja-JP" sz="2400" dirty="0">
              <a:latin typeface="+mj-ea"/>
              <a:ea typeface="+mj-ea"/>
            </a:endParaRPr>
          </a:p>
        </p:txBody>
      </p:sp>
      <p:sp>
        <p:nvSpPr>
          <p:cNvPr id="4" name="テキスト ボックス 4">
            <a:extLst>
              <a:ext uri="{FF2B5EF4-FFF2-40B4-BE49-F238E27FC236}">
                <a16:creationId xmlns:a16="http://schemas.microsoft.com/office/drawing/2014/main" id="{77479D9C-1414-FA8C-8ADE-D16FE8845EEF}"/>
              </a:ext>
            </a:extLst>
          </p:cNvPr>
          <p:cNvSpPr txBox="1"/>
          <p:nvPr/>
        </p:nvSpPr>
        <p:spPr>
          <a:xfrm>
            <a:off x="2932060" y="5552749"/>
            <a:ext cx="6130065" cy="184666"/>
          </a:xfrm>
          <a:prstGeom prst="rect">
            <a:avLst/>
          </a:prstGeom>
          <a:noFill/>
        </p:spPr>
        <p:txBody>
          <a:bodyPr wrap="square" lIns="0" tIns="0" rIns="0" bIns="0">
            <a:spAutoFit/>
          </a:bodyPr>
          <a:lstStyle/>
          <a:p>
            <a:pPr algn="ctr"/>
            <a:r>
              <a:rPr lang="en-US" altLang="ja-JP" sz="1200" b="1" dirty="0">
                <a:latin typeface="+mj-ea"/>
                <a:ea typeface="+mj-ea"/>
              </a:rPr>
              <a:t>74</a:t>
            </a:r>
            <a:r>
              <a:rPr lang="ja-JP" altLang="en-US" sz="1200" b="1">
                <a:latin typeface="+mj-ea"/>
                <a:ea typeface="+mj-ea"/>
              </a:rPr>
              <a:t>歳でマクドナルド店員</a:t>
            </a:r>
            <a:r>
              <a:rPr lang="en-US" altLang="ja-JP" sz="1200" b="1" dirty="0">
                <a:latin typeface="+mj-ea"/>
                <a:ea typeface="+mj-ea"/>
              </a:rPr>
              <a:t>! </a:t>
            </a:r>
            <a:r>
              <a:rPr lang="ja-JP" altLang="en-US" sz="1200" b="1">
                <a:latin typeface="+mj-ea"/>
                <a:ea typeface="+mj-ea"/>
              </a:rPr>
              <a:t>年金もらいながら働く</a:t>
            </a:r>
            <a:r>
              <a:rPr lang="en-US" altLang="ja-JP" sz="1200" b="1" dirty="0">
                <a:latin typeface="+mj-ea"/>
                <a:ea typeface="+mj-ea"/>
              </a:rPr>
              <a:t>?【</a:t>
            </a:r>
            <a:r>
              <a:rPr lang="ja-JP" altLang="en-US" sz="1200" b="1">
                <a:latin typeface="+mj-ea"/>
                <a:ea typeface="+mj-ea"/>
              </a:rPr>
              <a:t>しらべてみたら</a:t>
            </a:r>
            <a:r>
              <a:rPr lang="en-US" altLang="ja-JP" sz="1200" b="1" dirty="0">
                <a:latin typeface="+mj-ea"/>
                <a:ea typeface="+mj-ea"/>
              </a:rPr>
              <a:t>】</a:t>
            </a:r>
          </a:p>
        </p:txBody>
      </p:sp>
      <p:sp>
        <p:nvSpPr>
          <p:cNvPr id="6" name="テキスト ボックス 4">
            <a:extLst>
              <a:ext uri="{FF2B5EF4-FFF2-40B4-BE49-F238E27FC236}">
                <a16:creationId xmlns:a16="http://schemas.microsoft.com/office/drawing/2014/main" id="{A476C600-8BEE-5A44-295B-80DC6806B852}"/>
              </a:ext>
            </a:extLst>
          </p:cNvPr>
          <p:cNvSpPr txBox="1"/>
          <p:nvPr/>
        </p:nvSpPr>
        <p:spPr>
          <a:xfrm>
            <a:off x="3839263" y="5793751"/>
            <a:ext cx="4315656" cy="184666"/>
          </a:xfrm>
          <a:prstGeom prst="rect">
            <a:avLst/>
          </a:prstGeom>
          <a:noFill/>
        </p:spPr>
        <p:txBody>
          <a:bodyPr wrap="square" lIns="0" tIns="0" rIns="0" bIns="0">
            <a:spAutoFit/>
          </a:bodyPr>
          <a:lstStyle/>
          <a:p>
            <a:pPr algn="ctr"/>
            <a:r>
              <a:rPr lang="en-US" altLang="ja-JP" sz="1200" dirty="0">
                <a:solidFill>
                  <a:schemeClr val="accent1"/>
                </a:solidFill>
                <a:latin typeface="+mn-ea"/>
                <a:ea typeface="+mn-ea"/>
              </a:rPr>
              <a:t>https://</a:t>
            </a:r>
            <a:r>
              <a:rPr lang="en-US" altLang="ja-JP" sz="1200" dirty="0" err="1">
                <a:solidFill>
                  <a:schemeClr val="accent1"/>
                </a:solidFill>
                <a:latin typeface="+mn-ea"/>
                <a:ea typeface="+mn-ea"/>
              </a:rPr>
              <a:t>youtu.be</a:t>
            </a:r>
            <a:r>
              <a:rPr lang="en-US" altLang="ja-JP" sz="1200" dirty="0">
                <a:solidFill>
                  <a:schemeClr val="accent1"/>
                </a:solidFill>
                <a:latin typeface="+mn-ea"/>
                <a:ea typeface="+mn-ea"/>
              </a:rPr>
              <a:t>/DTL0KuTFww0</a:t>
            </a:r>
          </a:p>
        </p:txBody>
      </p:sp>
      <p:grpSp>
        <p:nvGrpSpPr>
          <p:cNvPr id="9" name="グループ化 8">
            <a:extLst>
              <a:ext uri="{FF2B5EF4-FFF2-40B4-BE49-F238E27FC236}">
                <a16:creationId xmlns:a16="http://schemas.microsoft.com/office/drawing/2014/main" id="{9C703C82-38C2-3D5E-4A21-3AE2E4861174}"/>
              </a:ext>
            </a:extLst>
          </p:cNvPr>
          <p:cNvGrpSpPr/>
          <p:nvPr/>
        </p:nvGrpSpPr>
        <p:grpSpPr>
          <a:xfrm>
            <a:off x="3030966" y="1704919"/>
            <a:ext cx="6130065" cy="3448162"/>
            <a:chOff x="2932060" y="1637700"/>
            <a:chExt cx="6130065" cy="3448162"/>
          </a:xfrm>
        </p:grpSpPr>
        <p:pic>
          <p:nvPicPr>
            <p:cNvPr id="3" name="Picture 9" descr="A person wearing a mask and a person wearing glasses&#10;&#10;Description automatically generated">
              <a:extLst>
                <a:ext uri="{FF2B5EF4-FFF2-40B4-BE49-F238E27FC236}">
                  <a16:creationId xmlns:a16="http://schemas.microsoft.com/office/drawing/2014/main" id="{8512E3F4-1ACB-EA41-1A9A-24C1545D1A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2060" y="1637700"/>
              <a:ext cx="6130065" cy="3448162"/>
            </a:xfrm>
            <a:prstGeom prst="rect">
              <a:avLst/>
            </a:prstGeom>
            <a:ln w="6350">
              <a:solidFill>
                <a:schemeClr val="bg1">
                  <a:lumMod val="50000"/>
                </a:schemeClr>
              </a:solidFill>
            </a:ln>
          </p:spPr>
        </p:pic>
        <p:sp>
          <p:nvSpPr>
            <p:cNvPr id="7" name="Oval 10">
              <a:extLst>
                <a:ext uri="{FF2B5EF4-FFF2-40B4-BE49-F238E27FC236}">
                  <a16:creationId xmlns:a16="http://schemas.microsoft.com/office/drawing/2014/main" id="{6CCB1703-FE31-F58D-41C8-141818B063AA}"/>
                </a:ext>
              </a:extLst>
            </p:cNvPr>
            <p:cNvSpPr/>
            <p:nvPr/>
          </p:nvSpPr>
          <p:spPr>
            <a:xfrm>
              <a:off x="4958157" y="2534064"/>
              <a:ext cx="1789872" cy="1789872"/>
            </a:xfrm>
            <a:prstGeom prst="ellipse">
              <a:avLst/>
            </a:prstGeom>
            <a:solidFill>
              <a:schemeClr val="tx1">
                <a:alpha val="601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8" name="Triangle 42">
              <a:extLst>
                <a:ext uri="{FF2B5EF4-FFF2-40B4-BE49-F238E27FC236}">
                  <a16:creationId xmlns:a16="http://schemas.microsoft.com/office/drawing/2014/main" id="{BD89BD70-B8A0-A07F-3C96-13111EC42305}"/>
                </a:ext>
              </a:extLst>
            </p:cNvPr>
            <p:cNvSpPr/>
            <p:nvPr/>
          </p:nvSpPr>
          <p:spPr>
            <a:xfrm rot="5400000">
              <a:off x="5591793" y="3106284"/>
              <a:ext cx="810596" cy="645433"/>
            </a:xfrm>
            <a:prstGeom prst="triangle">
              <a:avLst>
                <a:gd name="adj" fmla="val 551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sp>
        <p:nvSpPr>
          <p:cNvPr id="10" name="テキスト ボックス 4">
            <a:extLst>
              <a:ext uri="{FF2B5EF4-FFF2-40B4-BE49-F238E27FC236}">
                <a16:creationId xmlns:a16="http://schemas.microsoft.com/office/drawing/2014/main" id="{DE573259-F6F8-29E5-9FE9-1E751A6914DA}"/>
              </a:ext>
            </a:extLst>
          </p:cNvPr>
          <p:cNvSpPr txBox="1"/>
          <p:nvPr/>
        </p:nvSpPr>
        <p:spPr>
          <a:xfrm>
            <a:off x="3030966" y="6096742"/>
            <a:ext cx="6130065" cy="184666"/>
          </a:xfrm>
          <a:prstGeom prst="rect">
            <a:avLst/>
          </a:prstGeom>
          <a:noFill/>
        </p:spPr>
        <p:txBody>
          <a:bodyPr wrap="square" lIns="0" tIns="0" rIns="0" bIns="0">
            <a:spAutoFit/>
          </a:bodyPr>
          <a:lstStyle/>
          <a:p>
            <a:pPr algn="ctr"/>
            <a:r>
              <a:rPr lang="en-US" altLang="ja-JP" sz="1200" b="1" dirty="0">
                <a:latin typeface="+mj-ea"/>
                <a:ea typeface="+mj-ea"/>
              </a:rPr>
              <a:t>(</a:t>
            </a:r>
            <a:r>
              <a:rPr lang="ja-JP" altLang="en-US" sz="1200" b="1" dirty="0">
                <a:latin typeface="+mj-ea"/>
                <a:ea typeface="+mj-ea"/>
              </a:rPr>
              <a:t>冒頭</a:t>
            </a:r>
            <a:r>
              <a:rPr lang="en-US" altLang="ja-JP" sz="1200" b="1" dirty="0">
                <a:latin typeface="+mj-ea"/>
                <a:ea typeface="+mj-ea"/>
              </a:rPr>
              <a:t>〜1</a:t>
            </a:r>
            <a:r>
              <a:rPr lang="ja-JP" altLang="en-US" sz="1200" b="1" dirty="0">
                <a:latin typeface="+mj-ea"/>
                <a:ea typeface="+mj-ea"/>
              </a:rPr>
              <a:t>分</a:t>
            </a:r>
            <a:r>
              <a:rPr lang="en-US" altLang="ja-JP" sz="1200" b="1" dirty="0">
                <a:latin typeface="+mj-ea"/>
                <a:ea typeface="+mj-ea"/>
              </a:rPr>
              <a:t>40</a:t>
            </a:r>
            <a:r>
              <a:rPr lang="ja-JP" altLang="en-US" sz="1200" b="1" dirty="0">
                <a:latin typeface="+mj-ea"/>
                <a:ea typeface="+mj-ea"/>
              </a:rPr>
              <a:t>秒くらいまで）</a:t>
            </a:r>
            <a:endParaRPr lang="en-US" altLang="ja-JP" sz="1200" b="1" dirty="0">
              <a:latin typeface="+mj-ea"/>
              <a:ea typeface="+mj-ea"/>
            </a:endParaRPr>
          </a:p>
        </p:txBody>
      </p:sp>
    </p:spTree>
    <p:extLst>
      <p:ext uri="{BB962C8B-B14F-4D97-AF65-F5344CB8AC3E}">
        <p14:creationId xmlns:p14="http://schemas.microsoft.com/office/powerpoint/2010/main" val="4597629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ounded Rectangle 8">
            <a:extLst>
              <a:ext uri="{FF2B5EF4-FFF2-40B4-BE49-F238E27FC236}">
                <a16:creationId xmlns:a16="http://schemas.microsoft.com/office/drawing/2014/main" id="{C9EFE4E2-C062-915F-0484-DED9B60548C3}"/>
              </a:ext>
            </a:extLst>
          </p:cNvPr>
          <p:cNvSpPr/>
          <p:nvPr/>
        </p:nvSpPr>
        <p:spPr>
          <a:xfrm>
            <a:off x="444000" y="1683445"/>
            <a:ext cx="11304000" cy="4783520"/>
          </a:xfrm>
          <a:prstGeom prst="roundRect">
            <a:avLst>
              <a:gd name="adj" fmla="val 1276"/>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 name="Title 1">
            <a:extLst>
              <a:ext uri="{FF2B5EF4-FFF2-40B4-BE49-F238E27FC236}">
                <a16:creationId xmlns:a16="http://schemas.microsoft.com/office/drawing/2014/main" id="{9EB080FB-9D84-4BF9-3B1B-6F89D0A30456}"/>
              </a:ext>
            </a:extLst>
          </p:cNvPr>
          <p:cNvSpPr>
            <a:spLocks noGrp="1"/>
          </p:cNvSpPr>
          <p:nvPr>
            <p:ph type="title"/>
          </p:nvPr>
        </p:nvSpPr>
        <p:spPr>
          <a:xfrm>
            <a:off x="433490" y="666506"/>
            <a:ext cx="11304000" cy="396000"/>
          </a:xfrm>
        </p:spPr>
        <p:txBody>
          <a:bodyPr/>
          <a:lstStyle/>
          <a:p>
            <a:r>
              <a:rPr lang="ja-JP" altLang="en-US"/>
              <a:t>動画視聴のお願い</a:t>
            </a:r>
          </a:p>
        </p:txBody>
      </p:sp>
      <p:sp>
        <p:nvSpPr>
          <p:cNvPr id="3" name="Text Placeholder 2">
            <a:extLst>
              <a:ext uri="{FF2B5EF4-FFF2-40B4-BE49-F238E27FC236}">
                <a16:creationId xmlns:a16="http://schemas.microsoft.com/office/drawing/2014/main" id="{318A5F50-A583-E393-1C97-BB0A90D69101}"/>
              </a:ext>
            </a:extLst>
          </p:cNvPr>
          <p:cNvSpPr>
            <a:spLocks noGrp="1"/>
          </p:cNvSpPr>
          <p:nvPr>
            <p:ph type="body" sz="quarter" idx="10"/>
          </p:nvPr>
        </p:nvSpPr>
        <p:spPr/>
        <p:txBody>
          <a:bodyPr/>
          <a:lstStyle/>
          <a:p>
            <a:r>
              <a:rPr lang="en-US"/>
              <a:t>Videos</a:t>
            </a:r>
            <a:endParaRPr lang="en-JP"/>
          </a:p>
        </p:txBody>
      </p:sp>
      <p:sp>
        <p:nvSpPr>
          <p:cNvPr id="4" name="テキスト ボックス 16">
            <a:extLst>
              <a:ext uri="{FF2B5EF4-FFF2-40B4-BE49-F238E27FC236}">
                <a16:creationId xmlns:a16="http://schemas.microsoft.com/office/drawing/2014/main" id="{31A5D68B-8831-E4EA-CA70-F8B475ACF6E7}"/>
              </a:ext>
            </a:extLst>
          </p:cNvPr>
          <p:cNvSpPr txBox="1"/>
          <p:nvPr/>
        </p:nvSpPr>
        <p:spPr>
          <a:xfrm>
            <a:off x="433489" y="1226557"/>
            <a:ext cx="10466737" cy="293542"/>
          </a:xfrm>
          <a:prstGeom prst="rect">
            <a:avLst/>
          </a:prstGeom>
          <a:noFill/>
        </p:spPr>
        <p:txBody>
          <a:bodyPr wrap="square" lIns="0" tIns="0" rIns="0" bIns="0" rtlCol="0">
            <a:spAutoFit/>
          </a:bodyPr>
          <a:lstStyle/>
          <a:p>
            <a:pPr>
              <a:lnSpc>
                <a:spcPct val="110000"/>
              </a:lnSpc>
            </a:pPr>
            <a:r>
              <a:rPr lang="en-US" altLang="ja-JP" dirty="0">
                <a:latin typeface="+mj-ea"/>
                <a:ea typeface="+mj-ea"/>
              </a:rPr>
              <a:t>5</a:t>
            </a:r>
            <a:r>
              <a:rPr lang="ja-JP" altLang="en-US" dirty="0">
                <a:latin typeface="+mj-ea"/>
                <a:ea typeface="+mj-ea"/>
              </a:rPr>
              <a:t>つの家族の形についてのニュース動画を視聴し、当日に向けて予習をお願いします。</a:t>
            </a:r>
          </a:p>
        </p:txBody>
      </p:sp>
      <p:sp>
        <p:nvSpPr>
          <p:cNvPr id="52" name="テキスト ボックス 4">
            <a:extLst>
              <a:ext uri="{FF2B5EF4-FFF2-40B4-BE49-F238E27FC236}">
                <a16:creationId xmlns:a16="http://schemas.microsoft.com/office/drawing/2014/main" id="{1CCA9A5C-3263-1E4C-2CAF-AD8363F8F43A}"/>
              </a:ext>
            </a:extLst>
          </p:cNvPr>
          <p:cNvSpPr txBox="1"/>
          <p:nvPr/>
        </p:nvSpPr>
        <p:spPr>
          <a:xfrm>
            <a:off x="626719" y="1835638"/>
            <a:ext cx="7513341" cy="430887"/>
          </a:xfrm>
          <a:prstGeom prst="rect">
            <a:avLst/>
          </a:prstGeom>
          <a:noFill/>
        </p:spPr>
        <p:txBody>
          <a:bodyPr wrap="square" lIns="0" tIns="0" rIns="0" bIns="0">
            <a:spAutoFit/>
          </a:bodyPr>
          <a:lstStyle/>
          <a:p>
            <a:r>
              <a:rPr lang="ja-JP" altLang="en-US" sz="1400" dirty="0">
                <a:latin typeface="+mj-ea"/>
                <a:ea typeface="+mj-ea"/>
              </a:rPr>
              <a:t>パナソニック</a:t>
            </a:r>
            <a:r>
              <a:rPr lang="en-US" altLang="ja-JP" sz="1400" dirty="0">
                <a:latin typeface="+mj-ea"/>
                <a:ea typeface="+mj-ea"/>
              </a:rPr>
              <a:t> </a:t>
            </a:r>
            <a:r>
              <a:rPr lang="ja-JP" altLang="en-US" sz="1400" dirty="0">
                <a:latin typeface="+mj-ea"/>
                <a:ea typeface="+mj-ea"/>
              </a:rPr>
              <a:t>コネクトで使用した参考動画：</a:t>
            </a:r>
            <a:r>
              <a:rPr kumimoji="1" lang="ja-JP" altLang="en-US" sz="1400" b="1" i="0" u="none" strike="noStrike" kern="1200" cap="none" spc="0" normalizeH="0" baseline="0" noProof="0" dirty="0">
                <a:ln>
                  <a:noFill/>
                </a:ln>
                <a:effectLst/>
                <a:uLnTx/>
                <a:uFillTx/>
                <a:latin typeface="+mj-ea"/>
                <a:ea typeface="+mj-ea"/>
                <a:cs typeface="+mn-cs"/>
              </a:rPr>
              <a:t>合計</a:t>
            </a:r>
            <a:r>
              <a:rPr kumimoji="1" lang="en-US" altLang="ja-JP" sz="1400" b="1" i="0" u="none" strike="noStrike" kern="1200" cap="none" spc="0" normalizeH="0" baseline="0" noProof="0" dirty="0">
                <a:ln>
                  <a:noFill/>
                </a:ln>
                <a:effectLst/>
                <a:uLnTx/>
                <a:uFillTx/>
                <a:latin typeface="+mj-ea"/>
                <a:ea typeface="+mj-ea"/>
                <a:cs typeface="+mn-cs"/>
              </a:rPr>
              <a:t>80</a:t>
            </a:r>
            <a:r>
              <a:rPr kumimoji="1" lang="ja-JP" altLang="en-US" sz="1400" b="1" i="0" u="none" strike="noStrike" kern="1200" cap="none" spc="0" normalizeH="0" baseline="0" noProof="0" dirty="0">
                <a:ln>
                  <a:noFill/>
                </a:ln>
                <a:effectLst/>
                <a:uLnTx/>
                <a:uFillTx/>
                <a:latin typeface="+mj-ea"/>
                <a:ea typeface="+mj-ea"/>
                <a:cs typeface="+mn-cs"/>
              </a:rPr>
              <a:t>分程度</a:t>
            </a:r>
            <a:endParaRPr kumimoji="1" lang="en-US" altLang="ja-JP" sz="1400" b="1" i="0" u="none" strike="noStrike" kern="1200" cap="none" spc="0" normalizeH="0" baseline="0" noProof="0" dirty="0">
              <a:ln>
                <a:noFill/>
              </a:ln>
              <a:effectLst/>
              <a:uLnTx/>
              <a:uFillTx/>
              <a:latin typeface="+mj-ea"/>
              <a:ea typeface="+mj-ea"/>
              <a:cs typeface="+mn-cs"/>
            </a:endParaRPr>
          </a:p>
          <a:p>
            <a:endParaRPr lang="en-US" altLang="ja-JP" sz="1400" dirty="0">
              <a:latin typeface="+mn-ea"/>
              <a:ea typeface="+mn-ea"/>
            </a:endParaRPr>
          </a:p>
        </p:txBody>
      </p:sp>
      <p:sp>
        <p:nvSpPr>
          <p:cNvPr id="37" name="TextBox 3">
            <a:extLst>
              <a:ext uri="{FF2B5EF4-FFF2-40B4-BE49-F238E27FC236}">
                <a16:creationId xmlns:a16="http://schemas.microsoft.com/office/drawing/2014/main" id="{2A48F0D0-5100-20D3-6B9B-C5E8B3D351DE}"/>
              </a:ext>
            </a:extLst>
          </p:cNvPr>
          <p:cNvSpPr txBox="1"/>
          <p:nvPr/>
        </p:nvSpPr>
        <p:spPr>
          <a:xfrm>
            <a:off x="440729" y="2320313"/>
            <a:ext cx="2260327" cy="215444"/>
          </a:xfrm>
          <a:prstGeom prst="rect">
            <a:avLst/>
          </a:prstGeom>
          <a:noFill/>
        </p:spPr>
        <p:txBody>
          <a:bodyPr wrap="square" lIns="0" tIns="0" rIns="0" bIns="0" rtlCol="0" anchor="ctr">
            <a:spAutoFit/>
          </a:bodyPr>
          <a:lstStyle/>
          <a:p>
            <a:pPr algn="ctr"/>
            <a:r>
              <a:rPr lang="ja-JP" altLang="en-US" sz="1400" b="1">
                <a:solidFill>
                  <a:schemeClr val="accent1"/>
                </a:solidFill>
                <a:latin typeface="+mj-ea"/>
                <a:ea typeface="+mj-ea"/>
              </a:rPr>
              <a:t>高齢単身家族</a:t>
            </a:r>
            <a:endParaRPr lang="ja-JP" altLang="en-US" sz="1400" b="1" dirty="0">
              <a:solidFill>
                <a:schemeClr val="accent1"/>
              </a:solidFill>
              <a:latin typeface="+mj-ea"/>
              <a:ea typeface="+mj-ea"/>
            </a:endParaRPr>
          </a:p>
        </p:txBody>
      </p:sp>
      <p:cxnSp>
        <p:nvCxnSpPr>
          <p:cNvPr id="5" name="Straight Connector 4">
            <a:extLst>
              <a:ext uri="{FF2B5EF4-FFF2-40B4-BE49-F238E27FC236}">
                <a16:creationId xmlns:a16="http://schemas.microsoft.com/office/drawing/2014/main" id="{13C629CF-DA43-7AE6-F853-8371917BDF7C}"/>
              </a:ext>
            </a:extLst>
          </p:cNvPr>
          <p:cNvCxnSpPr>
            <a:cxnSpLocks/>
          </p:cNvCxnSpPr>
          <p:nvPr/>
        </p:nvCxnSpPr>
        <p:spPr>
          <a:xfrm>
            <a:off x="4964896" y="2316704"/>
            <a:ext cx="0" cy="3875276"/>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21AF06E-5329-6533-150E-8F1398B05845}"/>
              </a:ext>
            </a:extLst>
          </p:cNvPr>
          <p:cNvCxnSpPr>
            <a:cxnSpLocks/>
          </p:cNvCxnSpPr>
          <p:nvPr/>
        </p:nvCxnSpPr>
        <p:spPr>
          <a:xfrm>
            <a:off x="7226163" y="2316704"/>
            <a:ext cx="0" cy="3875276"/>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9F6EC15-597B-460B-E343-5B20BA4E366D}"/>
              </a:ext>
            </a:extLst>
          </p:cNvPr>
          <p:cNvCxnSpPr>
            <a:cxnSpLocks/>
          </p:cNvCxnSpPr>
          <p:nvPr/>
        </p:nvCxnSpPr>
        <p:spPr>
          <a:xfrm>
            <a:off x="9487430" y="2316704"/>
            <a:ext cx="0" cy="3875276"/>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5E11BD2-BFA2-BD4E-C817-A4DDF85EBA44}"/>
              </a:ext>
            </a:extLst>
          </p:cNvPr>
          <p:cNvCxnSpPr>
            <a:cxnSpLocks/>
          </p:cNvCxnSpPr>
          <p:nvPr/>
        </p:nvCxnSpPr>
        <p:spPr>
          <a:xfrm>
            <a:off x="2703629" y="2316704"/>
            <a:ext cx="0" cy="3875276"/>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TextBox 3">
            <a:extLst>
              <a:ext uri="{FF2B5EF4-FFF2-40B4-BE49-F238E27FC236}">
                <a16:creationId xmlns:a16="http://schemas.microsoft.com/office/drawing/2014/main" id="{CA166A26-6A16-0336-CC92-4604DAE7D2D0}"/>
              </a:ext>
            </a:extLst>
          </p:cNvPr>
          <p:cNvSpPr txBox="1"/>
          <p:nvPr/>
        </p:nvSpPr>
        <p:spPr>
          <a:xfrm>
            <a:off x="2704111" y="2320313"/>
            <a:ext cx="2260327" cy="215444"/>
          </a:xfrm>
          <a:prstGeom prst="rect">
            <a:avLst/>
          </a:prstGeom>
          <a:noFill/>
        </p:spPr>
        <p:txBody>
          <a:bodyPr wrap="square" lIns="0" tIns="0" rIns="0" bIns="0" rtlCol="0" anchor="ctr">
            <a:spAutoFit/>
          </a:bodyPr>
          <a:lstStyle/>
          <a:p>
            <a:pPr algn="ctr"/>
            <a:r>
              <a:rPr lang="ja-JP" altLang="en-US" sz="1400" b="1">
                <a:solidFill>
                  <a:schemeClr val="accent6"/>
                </a:solidFill>
                <a:latin typeface="+mj-ea"/>
                <a:ea typeface="+mj-ea"/>
              </a:rPr>
              <a:t>同性パートナー家族</a:t>
            </a:r>
            <a:endParaRPr lang="ja-JP" altLang="en-US" sz="1400" b="1" dirty="0">
              <a:solidFill>
                <a:schemeClr val="accent6"/>
              </a:solidFill>
              <a:latin typeface="+mj-ea"/>
              <a:ea typeface="+mj-ea"/>
            </a:endParaRPr>
          </a:p>
        </p:txBody>
      </p:sp>
      <p:sp>
        <p:nvSpPr>
          <p:cNvPr id="13" name="TextBox 3">
            <a:extLst>
              <a:ext uri="{FF2B5EF4-FFF2-40B4-BE49-F238E27FC236}">
                <a16:creationId xmlns:a16="http://schemas.microsoft.com/office/drawing/2014/main" id="{B3BA45F8-4F84-F2F3-9D5B-BC47FC8A6628}"/>
              </a:ext>
            </a:extLst>
          </p:cNvPr>
          <p:cNvSpPr txBox="1"/>
          <p:nvPr/>
        </p:nvSpPr>
        <p:spPr>
          <a:xfrm>
            <a:off x="4967492" y="2320313"/>
            <a:ext cx="2260327" cy="215444"/>
          </a:xfrm>
          <a:prstGeom prst="rect">
            <a:avLst/>
          </a:prstGeom>
          <a:noFill/>
        </p:spPr>
        <p:txBody>
          <a:bodyPr wrap="square" lIns="0" tIns="0" rIns="0" bIns="0" rtlCol="0" anchor="ctr">
            <a:spAutoFit/>
          </a:bodyPr>
          <a:lstStyle/>
          <a:p>
            <a:pPr algn="ctr"/>
            <a:r>
              <a:rPr lang="ja-JP" altLang="en-US" sz="1400" b="1">
                <a:solidFill>
                  <a:schemeClr val="accent4"/>
                </a:solidFill>
                <a:latin typeface="+mj-ea"/>
                <a:ea typeface="+mj-ea"/>
              </a:rPr>
              <a:t>ビジネスケアラー家族</a:t>
            </a:r>
            <a:endParaRPr lang="ja-JP" altLang="en-US" sz="1400" b="1" dirty="0">
              <a:solidFill>
                <a:schemeClr val="accent4"/>
              </a:solidFill>
              <a:latin typeface="+mj-ea"/>
              <a:ea typeface="+mj-ea"/>
            </a:endParaRPr>
          </a:p>
        </p:txBody>
      </p:sp>
      <p:sp>
        <p:nvSpPr>
          <p:cNvPr id="17" name="TextBox 3">
            <a:extLst>
              <a:ext uri="{FF2B5EF4-FFF2-40B4-BE49-F238E27FC236}">
                <a16:creationId xmlns:a16="http://schemas.microsoft.com/office/drawing/2014/main" id="{7960ADB7-516C-714D-B32B-0535C16054AE}"/>
              </a:ext>
            </a:extLst>
          </p:cNvPr>
          <p:cNvSpPr txBox="1"/>
          <p:nvPr/>
        </p:nvSpPr>
        <p:spPr>
          <a:xfrm>
            <a:off x="7230874" y="2320313"/>
            <a:ext cx="2260327" cy="215444"/>
          </a:xfrm>
          <a:prstGeom prst="rect">
            <a:avLst/>
          </a:prstGeom>
          <a:noFill/>
        </p:spPr>
        <p:txBody>
          <a:bodyPr wrap="square" lIns="0" tIns="0" rIns="0" bIns="0" rtlCol="0" anchor="ctr">
            <a:spAutoFit/>
          </a:bodyPr>
          <a:lstStyle/>
          <a:p>
            <a:pPr algn="ctr"/>
            <a:r>
              <a:rPr lang="ja-JP" altLang="en-US" sz="1400" b="1">
                <a:solidFill>
                  <a:schemeClr val="accent5"/>
                </a:solidFill>
                <a:latin typeface="+mj-ea"/>
                <a:ea typeface="+mj-ea"/>
              </a:rPr>
              <a:t>多国籍家族</a:t>
            </a:r>
            <a:endParaRPr lang="ja-JP" altLang="en-US" sz="1400" b="1" dirty="0">
              <a:solidFill>
                <a:schemeClr val="accent5"/>
              </a:solidFill>
              <a:latin typeface="+mj-ea"/>
              <a:ea typeface="+mj-ea"/>
            </a:endParaRPr>
          </a:p>
        </p:txBody>
      </p:sp>
      <p:sp>
        <p:nvSpPr>
          <p:cNvPr id="40" name="TextBox 3">
            <a:extLst>
              <a:ext uri="{FF2B5EF4-FFF2-40B4-BE49-F238E27FC236}">
                <a16:creationId xmlns:a16="http://schemas.microsoft.com/office/drawing/2014/main" id="{266A80CA-0BC4-C9C9-E9C6-00B07A6B4659}"/>
              </a:ext>
            </a:extLst>
          </p:cNvPr>
          <p:cNvSpPr txBox="1"/>
          <p:nvPr/>
        </p:nvSpPr>
        <p:spPr>
          <a:xfrm>
            <a:off x="9494255" y="2320313"/>
            <a:ext cx="2260327" cy="215444"/>
          </a:xfrm>
          <a:prstGeom prst="rect">
            <a:avLst/>
          </a:prstGeom>
          <a:noFill/>
        </p:spPr>
        <p:txBody>
          <a:bodyPr wrap="square" lIns="0" tIns="0" rIns="0" bIns="0" rtlCol="0" anchor="ctr">
            <a:spAutoFit/>
          </a:bodyPr>
          <a:lstStyle/>
          <a:p>
            <a:pPr algn="ctr"/>
            <a:r>
              <a:rPr lang="ja-JP" altLang="en-US" sz="1400" b="1">
                <a:solidFill>
                  <a:schemeClr val="tx2"/>
                </a:solidFill>
                <a:latin typeface="+mj-ea"/>
                <a:ea typeface="+mj-ea"/>
              </a:rPr>
              <a:t>共同育児家族</a:t>
            </a:r>
            <a:endParaRPr lang="ja-JP" altLang="en-US" sz="1400" b="1" dirty="0">
              <a:solidFill>
                <a:schemeClr val="tx2"/>
              </a:solidFill>
              <a:latin typeface="+mj-ea"/>
              <a:ea typeface="+mj-ea"/>
            </a:endParaRPr>
          </a:p>
        </p:txBody>
      </p:sp>
      <p:grpSp>
        <p:nvGrpSpPr>
          <p:cNvPr id="15" name="Group 14">
            <a:extLst>
              <a:ext uri="{FF2B5EF4-FFF2-40B4-BE49-F238E27FC236}">
                <a16:creationId xmlns:a16="http://schemas.microsoft.com/office/drawing/2014/main" id="{D570A7E2-D087-3C0A-D682-BD9BFDC081A4}"/>
              </a:ext>
            </a:extLst>
          </p:cNvPr>
          <p:cNvGrpSpPr/>
          <p:nvPr/>
        </p:nvGrpSpPr>
        <p:grpSpPr>
          <a:xfrm>
            <a:off x="784770" y="2768973"/>
            <a:ext cx="1688479" cy="1349148"/>
            <a:chOff x="784770" y="3042872"/>
            <a:chExt cx="1688479" cy="1349148"/>
          </a:xfrm>
        </p:grpSpPr>
        <p:pic>
          <p:nvPicPr>
            <p:cNvPr id="10" name="Picture 9" descr="A person wearing a mask and a person wearing glasses&#10;&#10;Description automatically generated">
              <a:extLst>
                <a:ext uri="{FF2B5EF4-FFF2-40B4-BE49-F238E27FC236}">
                  <a16:creationId xmlns:a16="http://schemas.microsoft.com/office/drawing/2014/main" id="{B7C38E9C-129A-EDE2-A950-E048CC39AB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737" y="3042872"/>
              <a:ext cx="1555200" cy="874800"/>
            </a:xfrm>
            <a:prstGeom prst="rect">
              <a:avLst/>
            </a:prstGeom>
            <a:ln w="6350">
              <a:solidFill>
                <a:schemeClr val="bg1">
                  <a:lumMod val="50000"/>
                </a:schemeClr>
              </a:solidFill>
            </a:ln>
          </p:spPr>
        </p:pic>
        <p:sp>
          <p:nvSpPr>
            <p:cNvPr id="45" name="テキスト ボックス 4">
              <a:extLst>
                <a:ext uri="{FF2B5EF4-FFF2-40B4-BE49-F238E27FC236}">
                  <a16:creationId xmlns:a16="http://schemas.microsoft.com/office/drawing/2014/main" id="{4E17A48F-E290-230A-1301-C9921ACE8251}"/>
                </a:ext>
              </a:extLst>
            </p:cNvPr>
            <p:cNvSpPr txBox="1"/>
            <p:nvPr/>
          </p:nvSpPr>
          <p:spPr>
            <a:xfrm>
              <a:off x="784770" y="4024184"/>
              <a:ext cx="1688479" cy="246221"/>
            </a:xfrm>
            <a:prstGeom prst="rect">
              <a:avLst/>
            </a:prstGeom>
            <a:noFill/>
          </p:spPr>
          <p:txBody>
            <a:bodyPr wrap="square" lIns="0" tIns="0" rIns="0" bIns="0">
              <a:spAutoFit/>
            </a:bodyPr>
            <a:lstStyle/>
            <a:p>
              <a:r>
                <a:rPr lang="en-US" altLang="ja-JP" sz="800">
                  <a:latin typeface="+mn-ea"/>
                  <a:ea typeface="+mn-ea"/>
                </a:rPr>
                <a:t>74</a:t>
              </a:r>
              <a:r>
                <a:rPr lang="ja-JP" altLang="en-US" sz="800">
                  <a:latin typeface="+mn-ea"/>
                  <a:ea typeface="+mn-ea"/>
                </a:rPr>
                <a:t>歳でマクドナルド店員</a:t>
              </a:r>
              <a:r>
                <a:rPr lang="en-US" altLang="ja-JP" sz="800">
                  <a:latin typeface="+mn-ea"/>
                  <a:ea typeface="+mn-ea"/>
                </a:rPr>
                <a:t>! </a:t>
              </a:r>
              <a:r>
                <a:rPr lang="ja-JP" altLang="en-US" sz="800">
                  <a:latin typeface="+mn-ea"/>
                  <a:ea typeface="+mn-ea"/>
                </a:rPr>
                <a:t>年金もらいながら働く</a:t>
              </a:r>
              <a:r>
                <a:rPr lang="en-US" altLang="ja-JP" sz="800">
                  <a:latin typeface="+mn-ea"/>
                  <a:ea typeface="+mn-ea"/>
                </a:rPr>
                <a:t>?【</a:t>
              </a:r>
              <a:r>
                <a:rPr lang="ja-JP" altLang="en-US" sz="800">
                  <a:latin typeface="+mn-ea"/>
                  <a:ea typeface="+mn-ea"/>
                </a:rPr>
                <a:t>しらべてみたら</a:t>
              </a:r>
              <a:r>
                <a:rPr lang="en-US" altLang="ja-JP" sz="800">
                  <a:latin typeface="+mn-ea"/>
                  <a:ea typeface="+mn-ea"/>
                </a:rPr>
                <a:t>】</a:t>
              </a:r>
              <a:endParaRPr lang="en-US" altLang="ja-JP" sz="800" dirty="0">
                <a:latin typeface="+mn-ea"/>
                <a:ea typeface="+mn-ea"/>
              </a:endParaRPr>
            </a:p>
          </p:txBody>
        </p:sp>
        <p:sp>
          <p:nvSpPr>
            <p:cNvPr id="46" name="テキスト ボックス 4">
              <a:extLst>
                <a:ext uri="{FF2B5EF4-FFF2-40B4-BE49-F238E27FC236}">
                  <a16:creationId xmlns:a16="http://schemas.microsoft.com/office/drawing/2014/main" id="{8485BA21-5B78-74C4-FAE7-0B6B09EC6093}"/>
                </a:ext>
              </a:extLst>
            </p:cNvPr>
            <p:cNvSpPr txBox="1"/>
            <p:nvPr/>
          </p:nvSpPr>
          <p:spPr>
            <a:xfrm>
              <a:off x="784770" y="4299687"/>
              <a:ext cx="1688479" cy="92333"/>
            </a:xfrm>
            <a:prstGeom prst="rect">
              <a:avLst/>
            </a:prstGeom>
            <a:noFill/>
          </p:spPr>
          <p:txBody>
            <a:bodyPr wrap="square" lIns="0" tIns="0" rIns="0" bIns="0">
              <a:spAutoFit/>
            </a:bodyPr>
            <a:lstStyle/>
            <a:p>
              <a:r>
                <a:rPr lang="en-US" altLang="ja-JP" sz="600" dirty="0">
                  <a:solidFill>
                    <a:schemeClr val="accent1"/>
                  </a:solidFill>
                  <a:latin typeface="+mn-ea"/>
                  <a:ea typeface="+mn-ea"/>
                  <a:hlinkClick r:id="rId4">
                    <a:extLst>
                      <a:ext uri="{A12FA001-AC4F-418D-AE19-62706E023703}">
                        <ahyp:hlinkClr xmlns:ahyp="http://schemas.microsoft.com/office/drawing/2018/hyperlinkcolor" val="tx"/>
                      </a:ext>
                    </a:extLst>
                  </a:hlinkClick>
                </a:rPr>
                <a:t>youtube.com/watch?v=DTL0KuTFww0</a:t>
              </a:r>
              <a:endParaRPr lang="en-US" altLang="ja-JP" sz="600" dirty="0">
                <a:solidFill>
                  <a:schemeClr val="accent1"/>
                </a:solidFill>
                <a:latin typeface="+mn-ea"/>
                <a:ea typeface="+mn-ea"/>
              </a:endParaRPr>
            </a:p>
          </p:txBody>
        </p:sp>
        <p:grpSp>
          <p:nvGrpSpPr>
            <p:cNvPr id="14" name="Group 13">
              <a:extLst>
                <a:ext uri="{FF2B5EF4-FFF2-40B4-BE49-F238E27FC236}">
                  <a16:creationId xmlns:a16="http://schemas.microsoft.com/office/drawing/2014/main" id="{B84516B2-2BF2-A0D2-4761-9F8FBDA5BE17}"/>
                </a:ext>
              </a:extLst>
            </p:cNvPr>
            <p:cNvGrpSpPr/>
            <p:nvPr/>
          </p:nvGrpSpPr>
          <p:grpSpPr>
            <a:xfrm>
              <a:off x="1356363" y="3268298"/>
              <a:ext cx="423949" cy="423949"/>
              <a:chOff x="1356363" y="3268298"/>
              <a:chExt cx="423949" cy="423949"/>
            </a:xfrm>
          </p:grpSpPr>
          <p:sp>
            <p:nvSpPr>
              <p:cNvPr id="11" name="Oval 10">
                <a:extLst>
                  <a:ext uri="{FF2B5EF4-FFF2-40B4-BE49-F238E27FC236}">
                    <a16:creationId xmlns:a16="http://schemas.microsoft.com/office/drawing/2014/main" id="{486F03B5-1AD2-1A2C-5A9D-B76A6FCAFAA0}"/>
                  </a:ext>
                </a:extLst>
              </p:cNvPr>
              <p:cNvSpPr/>
              <p:nvPr/>
            </p:nvSpPr>
            <p:spPr>
              <a:xfrm>
                <a:off x="1356363" y="3268298"/>
                <a:ext cx="423949" cy="423949"/>
              </a:xfrm>
              <a:prstGeom prst="ellipse">
                <a:avLst/>
              </a:prstGeom>
              <a:solidFill>
                <a:schemeClr val="tx1">
                  <a:alpha val="601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43" name="Triangle 42">
                <a:extLst>
                  <a:ext uri="{FF2B5EF4-FFF2-40B4-BE49-F238E27FC236}">
                    <a16:creationId xmlns:a16="http://schemas.microsoft.com/office/drawing/2014/main" id="{EFFEE0C5-7334-19A6-B088-32886E1F2862}"/>
                  </a:ext>
                </a:extLst>
              </p:cNvPr>
              <p:cNvSpPr/>
              <p:nvPr/>
            </p:nvSpPr>
            <p:spPr>
              <a:xfrm rot="5400000">
                <a:off x="1505303" y="3411830"/>
                <a:ext cx="169504" cy="144000"/>
              </a:xfrm>
              <a:prstGeom prst="triangle">
                <a:avLst>
                  <a:gd name="adj" fmla="val 551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grpSp>
        <p:nvGrpSpPr>
          <p:cNvPr id="16" name="Group 15">
            <a:extLst>
              <a:ext uri="{FF2B5EF4-FFF2-40B4-BE49-F238E27FC236}">
                <a16:creationId xmlns:a16="http://schemas.microsoft.com/office/drawing/2014/main" id="{218842FA-AB45-91B2-6343-78F0D5D005E5}"/>
              </a:ext>
            </a:extLst>
          </p:cNvPr>
          <p:cNvGrpSpPr/>
          <p:nvPr/>
        </p:nvGrpSpPr>
        <p:grpSpPr>
          <a:xfrm>
            <a:off x="3046004" y="4705100"/>
            <a:ext cx="1688479" cy="1485795"/>
            <a:chOff x="784770" y="3042872"/>
            <a:chExt cx="1688479" cy="1485795"/>
          </a:xfrm>
        </p:grpSpPr>
        <p:pic>
          <p:nvPicPr>
            <p:cNvPr id="18" name="Picture 17">
              <a:extLst>
                <a:ext uri="{FF2B5EF4-FFF2-40B4-BE49-F238E27FC236}">
                  <a16:creationId xmlns:a16="http://schemas.microsoft.com/office/drawing/2014/main" id="{4D4EDD4D-09FE-BAB1-6EE5-38CE20FBEF4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90737" y="3042872"/>
              <a:ext cx="1555200" cy="874800"/>
            </a:xfrm>
            <a:prstGeom prst="rect">
              <a:avLst/>
            </a:prstGeom>
            <a:ln w="6350">
              <a:solidFill>
                <a:schemeClr val="bg1">
                  <a:lumMod val="50000"/>
                </a:schemeClr>
              </a:solidFill>
            </a:ln>
          </p:spPr>
        </p:pic>
        <p:sp>
          <p:nvSpPr>
            <p:cNvPr id="19" name="テキスト ボックス 4">
              <a:extLst>
                <a:ext uri="{FF2B5EF4-FFF2-40B4-BE49-F238E27FC236}">
                  <a16:creationId xmlns:a16="http://schemas.microsoft.com/office/drawing/2014/main" id="{6C7331C3-075B-2D27-8C06-790D1646DA9C}"/>
                </a:ext>
              </a:extLst>
            </p:cNvPr>
            <p:cNvSpPr txBox="1"/>
            <p:nvPr/>
          </p:nvSpPr>
          <p:spPr>
            <a:xfrm>
              <a:off x="784770" y="4024184"/>
              <a:ext cx="1688479" cy="369332"/>
            </a:xfrm>
            <a:prstGeom prst="rect">
              <a:avLst/>
            </a:prstGeom>
            <a:noFill/>
          </p:spPr>
          <p:txBody>
            <a:bodyPr wrap="square" lIns="0" tIns="0" rIns="0" bIns="0">
              <a:spAutoFit/>
            </a:bodyPr>
            <a:lstStyle/>
            <a:p>
              <a:r>
                <a:rPr lang="ja-JP" altLang="en-US" sz="800">
                  <a:latin typeface="+mn-ea"/>
                  <a:ea typeface="+mn-ea"/>
                </a:rPr>
                <a:t>「ＬＧＢＴ法案」保守派に配慮の“政治の議論”と当事者現場の落差</a:t>
              </a:r>
              <a:r>
                <a:rPr lang="en-US" altLang="ja-JP" sz="800">
                  <a:latin typeface="+mn-ea"/>
                  <a:ea typeface="+mn-ea"/>
                </a:rPr>
                <a:t>【</a:t>
              </a:r>
              <a:r>
                <a:rPr lang="ja-JP" altLang="en-US" sz="800">
                  <a:latin typeface="+mn-ea"/>
                  <a:ea typeface="+mn-ea"/>
                </a:rPr>
                <a:t>報道特集</a:t>
              </a:r>
              <a:r>
                <a:rPr lang="en-US" altLang="ja-JP" sz="800">
                  <a:latin typeface="+mn-ea"/>
                  <a:ea typeface="+mn-ea"/>
                </a:rPr>
                <a:t>】</a:t>
              </a:r>
              <a:endParaRPr lang="en-US" altLang="ja-JP" sz="800" dirty="0">
                <a:latin typeface="+mn-ea"/>
                <a:ea typeface="+mn-ea"/>
              </a:endParaRPr>
            </a:p>
          </p:txBody>
        </p:sp>
        <p:sp>
          <p:nvSpPr>
            <p:cNvPr id="20" name="テキスト ボックス 4">
              <a:extLst>
                <a:ext uri="{FF2B5EF4-FFF2-40B4-BE49-F238E27FC236}">
                  <a16:creationId xmlns:a16="http://schemas.microsoft.com/office/drawing/2014/main" id="{89F486C8-2E65-33AC-C860-3229A1FE87A3}"/>
                </a:ext>
              </a:extLst>
            </p:cNvPr>
            <p:cNvSpPr txBox="1"/>
            <p:nvPr/>
          </p:nvSpPr>
          <p:spPr>
            <a:xfrm>
              <a:off x="784770" y="4436334"/>
              <a:ext cx="1688479" cy="92333"/>
            </a:xfrm>
            <a:prstGeom prst="rect">
              <a:avLst/>
            </a:prstGeom>
            <a:noFill/>
          </p:spPr>
          <p:txBody>
            <a:bodyPr wrap="square" lIns="0" tIns="0" rIns="0" bIns="0">
              <a:spAutoFit/>
            </a:bodyPr>
            <a:lstStyle/>
            <a:p>
              <a:r>
                <a:rPr lang="en-US" altLang="ja-JP" sz="600">
                  <a:solidFill>
                    <a:schemeClr val="accent1"/>
                  </a:solidFill>
                  <a:latin typeface="+mn-ea"/>
                  <a:ea typeface="+mn-ea"/>
                  <a:hlinkClick r:id="rId6">
                    <a:extLst>
                      <a:ext uri="{A12FA001-AC4F-418D-AE19-62706E023703}">
                        <ahyp:hlinkClr xmlns:ahyp="http://schemas.microsoft.com/office/drawing/2018/hyperlinkcolor" val="tx"/>
                      </a:ext>
                    </a:extLst>
                  </a:hlinkClick>
                </a:rPr>
                <a:t>youtube.com/watch?v=kWqgE3xK8a4&amp;t=219s</a:t>
              </a:r>
              <a:endParaRPr lang="en-US" altLang="ja-JP" sz="600">
                <a:solidFill>
                  <a:schemeClr val="accent1"/>
                </a:solidFill>
                <a:latin typeface="+mn-ea"/>
                <a:ea typeface="+mn-ea"/>
              </a:endParaRPr>
            </a:p>
          </p:txBody>
        </p:sp>
        <p:grpSp>
          <p:nvGrpSpPr>
            <p:cNvPr id="21" name="Group 20">
              <a:extLst>
                <a:ext uri="{FF2B5EF4-FFF2-40B4-BE49-F238E27FC236}">
                  <a16:creationId xmlns:a16="http://schemas.microsoft.com/office/drawing/2014/main" id="{E089752A-CFC4-59EE-A4C0-C76749A7B2C6}"/>
                </a:ext>
              </a:extLst>
            </p:cNvPr>
            <p:cNvGrpSpPr/>
            <p:nvPr/>
          </p:nvGrpSpPr>
          <p:grpSpPr>
            <a:xfrm>
              <a:off x="1356363" y="3268298"/>
              <a:ext cx="423949" cy="423949"/>
              <a:chOff x="1356363" y="3268298"/>
              <a:chExt cx="423949" cy="423949"/>
            </a:xfrm>
          </p:grpSpPr>
          <p:sp>
            <p:nvSpPr>
              <p:cNvPr id="22" name="Oval 21">
                <a:extLst>
                  <a:ext uri="{FF2B5EF4-FFF2-40B4-BE49-F238E27FC236}">
                    <a16:creationId xmlns:a16="http://schemas.microsoft.com/office/drawing/2014/main" id="{44B63275-C5D4-DB6A-E208-66B8CD27B035}"/>
                  </a:ext>
                </a:extLst>
              </p:cNvPr>
              <p:cNvSpPr/>
              <p:nvPr/>
            </p:nvSpPr>
            <p:spPr>
              <a:xfrm>
                <a:off x="1356363" y="3268298"/>
                <a:ext cx="423949" cy="423949"/>
              </a:xfrm>
              <a:prstGeom prst="ellipse">
                <a:avLst/>
              </a:prstGeom>
              <a:solidFill>
                <a:schemeClr val="tx1">
                  <a:alpha val="601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3" name="Triangle 22">
                <a:extLst>
                  <a:ext uri="{FF2B5EF4-FFF2-40B4-BE49-F238E27FC236}">
                    <a16:creationId xmlns:a16="http://schemas.microsoft.com/office/drawing/2014/main" id="{84459B98-DCDD-D13D-9FB6-96DF6FAE8DAF}"/>
                  </a:ext>
                </a:extLst>
              </p:cNvPr>
              <p:cNvSpPr/>
              <p:nvPr/>
            </p:nvSpPr>
            <p:spPr>
              <a:xfrm rot="5400000">
                <a:off x="1505303" y="3411830"/>
                <a:ext cx="169504" cy="144000"/>
              </a:xfrm>
              <a:prstGeom prst="triangle">
                <a:avLst>
                  <a:gd name="adj" fmla="val 551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grpSp>
        <p:nvGrpSpPr>
          <p:cNvPr id="31" name="Group 30">
            <a:extLst>
              <a:ext uri="{FF2B5EF4-FFF2-40B4-BE49-F238E27FC236}">
                <a16:creationId xmlns:a16="http://schemas.microsoft.com/office/drawing/2014/main" id="{47E8001E-0C0F-382C-1915-1236DAFA08B4}"/>
              </a:ext>
            </a:extLst>
          </p:cNvPr>
          <p:cNvGrpSpPr/>
          <p:nvPr/>
        </p:nvGrpSpPr>
        <p:grpSpPr>
          <a:xfrm>
            <a:off x="3046004" y="2768973"/>
            <a:ext cx="1817307" cy="1487170"/>
            <a:chOff x="784770" y="3042872"/>
            <a:chExt cx="1817307" cy="1487170"/>
          </a:xfrm>
        </p:grpSpPr>
        <p:pic>
          <p:nvPicPr>
            <p:cNvPr id="32" name="Picture 31">
              <a:extLst>
                <a:ext uri="{FF2B5EF4-FFF2-40B4-BE49-F238E27FC236}">
                  <a16:creationId xmlns:a16="http://schemas.microsoft.com/office/drawing/2014/main" id="{F3F4060E-8081-C2EE-F555-9054B68D581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90737" y="3042872"/>
              <a:ext cx="1555200" cy="874800"/>
            </a:xfrm>
            <a:prstGeom prst="rect">
              <a:avLst/>
            </a:prstGeom>
            <a:ln w="6350">
              <a:solidFill>
                <a:schemeClr val="bg1">
                  <a:lumMod val="50000"/>
                </a:schemeClr>
              </a:solidFill>
            </a:ln>
          </p:spPr>
        </p:pic>
        <p:sp>
          <p:nvSpPr>
            <p:cNvPr id="33" name="テキスト ボックス 4">
              <a:extLst>
                <a:ext uri="{FF2B5EF4-FFF2-40B4-BE49-F238E27FC236}">
                  <a16:creationId xmlns:a16="http://schemas.microsoft.com/office/drawing/2014/main" id="{392666E3-AC82-BF4D-B814-87CFF1E54574}"/>
                </a:ext>
              </a:extLst>
            </p:cNvPr>
            <p:cNvSpPr txBox="1"/>
            <p:nvPr/>
          </p:nvSpPr>
          <p:spPr>
            <a:xfrm>
              <a:off x="784770" y="4024184"/>
              <a:ext cx="1817307" cy="369332"/>
            </a:xfrm>
            <a:prstGeom prst="rect">
              <a:avLst/>
            </a:prstGeom>
            <a:noFill/>
          </p:spPr>
          <p:txBody>
            <a:bodyPr wrap="square" lIns="0" tIns="0" rIns="0" bIns="0">
              <a:spAutoFit/>
            </a:bodyPr>
            <a:lstStyle/>
            <a:p>
              <a:r>
                <a:rPr lang="ja-JP" altLang="en-US" sz="800">
                  <a:latin typeface="+mn-ea"/>
                  <a:ea typeface="+mn-ea"/>
                </a:rPr>
                <a:t>“</a:t>
              </a:r>
              <a:r>
                <a:rPr lang="en-US" altLang="ja-JP" sz="800">
                  <a:latin typeface="+mn-ea"/>
                  <a:ea typeface="+mn-ea"/>
                </a:rPr>
                <a:t>2</a:t>
              </a:r>
              <a:r>
                <a:rPr lang="ja-JP" altLang="en-US" sz="800">
                  <a:latin typeface="+mn-ea"/>
                  <a:ea typeface="+mn-ea"/>
                </a:rPr>
                <a:t>人のママ”子どもは何思う？　“同性婚”</a:t>
              </a:r>
              <a:r>
                <a:rPr lang="en-US" altLang="ja-JP" sz="800">
                  <a:latin typeface="+mn-ea"/>
                  <a:ea typeface="+mn-ea"/>
                </a:rPr>
                <a:t>4</a:t>
              </a:r>
              <a:r>
                <a:rPr lang="ja-JP" altLang="en-US" sz="800">
                  <a:latin typeface="+mn-ea"/>
                  <a:ea typeface="+mn-ea"/>
                </a:rPr>
                <a:t>人家族「子どもを守るために」</a:t>
              </a:r>
              <a:r>
                <a:rPr lang="en-US" altLang="ja-JP" sz="800">
                  <a:latin typeface="+mn-ea"/>
                  <a:ea typeface="+mn-ea"/>
                </a:rPr>
                <a:t>【news23】</a:t>
              </a:r>
              <a:endParaRPr lang="en-US" altLang="ja-JP" sz="800" dirty="0">
                <a:latin typeface="+mn-ea"/>
                <a:ea typeface="+mn-ea"/>
              </a:endParaRPr>
            </a:p>
          </p:txBody>
        </p:sp>
        <p:sp>
          <p:nvSpPr>
            <p:cNvPr id="34" name="テキスト ボックス 4">
              <a:extLst>
                <a:ext uri="{FF2B5EF4-FFF2-40B4-BE49-F238E27FC236}">
                  <a16:creationId xmlns:a16="http://schemas.microsoft.com/office/drawing/2014/main" id="{ED77468F-E93C-4F8D-53A7-E021CD0ADBEA}"/>
                </a:ext>
              </a:extLst>
            </p:cNvPr>
            <p:cNvSpPr txBox="1"/>
            <p:nvPr/>
          </p:nvSpPr>
          <p:spPr>
            <a:xfrm>
              <a:off x="784770" y="4437709"/>
              <a:ext cx="1688479" cy="92333"/>
            </a:xfrm>
            <a:prstGeom prst="rect">
              <a:avLst/>
            </a:prstGeom>
            <a:noFill/>
          </p:spPr>
          <p:txBody>
            <a:bodyPr wrap="square" lIns="0" tIns="0" rIns="0" bIns="0">
              <a:spAutoFit/>
            </a:bodyPr>
            <a:lstStyle/>
            <a:p>
              <a:r>
                <a:rPr lang="en-US" altLang="ja-JP" sz="600">
                  <a:solidFill>
                    <a:schemeClr val="accent1"/>
                  </a:solidFill>
                  <a:latin typeface="+mn-ea"/>
                  <a:ea typeface="+mn-ea"/>
                  <a:hlinkClick r:id="rId8">
                    <a:extLst>
                      <a:ext uri="{A12FA001-AC4F-418D-AE19-62706E023703}">
                        <ahyp:hlinkClr xmlns:ahyp="http://schemas.microsoft.com/office/drawing/2018/hyperlinkcolor" val="tx"/>
                      </a:ext>
                    </a:extLst>
                  </a:hlinkClick>
                </a:rPr>
                <a:t>youtube.com/watch?v=3oEbCyOl6DI&amp;t=223s</a:t>
              </a:r>
              <a:endParaRPr lang="en-US" altLang="ja-JP" sz="600">
                <a:solidFill>
                  <a:schemeClr val="accent1"/>
                </a:solidFill>
                <a:latin typeface="+mn-ea"/>
                <a:ea typeface="+mn-ea"/>
              </a:endParaRPr>
            </a:p>
          </p:txBody>
        </p:sp>
        <p:grpSp>
          <p:nvGrpSpPr>
            <p:cNvPr id="35" name="Group 34">
              <a:extLst>
                <a:ext uri="{FF2B5EF4-FFF2-40B4-BE49-F238E27FC236}">
                  <a16:creationId xmlns:a16="http://schemas.microsoft.com/office/drawing/2014/main" id="{B4EF05E1-DBEC-7BA7-8D47-46DC1162847B}"/>
                </a:ext>
              </a:extLst>
            </p:cNvPr>
            <p:cNvGrpSpPr/>
            <p:nvPr/>
          </p:nvGrpSpPr>
          <p:grpSpPr>
            <a:xfrm>
              <a:off x="1356363" y="3268298"/>
              <a:ext cx="423949" cy="423949"/>
              <a:chOff x="1356363" y="3268298"/>
              <a:chExt cx="423949" cy="423949"/>
            </a:xfrm>
          </p:grpSpPr>
          <p:sp>
            <p:nvSpPr>
              <p:cNvPr id="36" name="Oval 35">
                <a:extLst>
                  <a:ext uri="{FF2B5EF4-FFF2-40B4-BE49-F238E27FC236}">
                    <a16:creationId xmlns:a16="http://schemas.microsoft.com/office/drawing/2014/main" id="{DB0CC84B-B10F-C351-3ACE-D2100D7FCC8F}"/>
                  </a:ext>
                </a:extLst>
              </p:cNvPr>
              <p:cNvSpPr/>
              <p:nvPr/>
            </p:nvSpPr>
            <p:spPr>
              <a:xfrm>
                <a:off x="1356363" y="3268298"/>
                <a:ext cx="423949" cy="423949"/>
              </a:xfrm>
              <a:prstGeom prst="ellipse">
                <a:avLst/>
              </a:prstGeom>
              <a:solidFill>
                <a:schemeClr val="tx1">
                  <a:alpha val="601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38" name="Triangle 37">
                <a:extLst>
                  <a:ext uri="{FF2B5EF4-FFF2-40B4-BE49-F238E27FC236}">
                    <a16:creationId xmlns:a16="http://schemas.microsoft.com/office/drawing/2014/main" id="{5906CC93-30AD-3A6A-DD71-C440780AC68B}"/>
                  </a:ext>
                </a:extLst>
              </p:cNvPr>
              <p:cNvSpPr/>
              <p:nvPr/>
            </p:nvSpPr>
            <p:spPr>
              <a:xfrm rot="5400000">
                <a:off x="1505303" y="3411830"/>
                <a:ext cx="169504" cy="144000"/>
              </a:xfrm>
              <a:prstGeom prst="triangle">
                <a:avLst>
                  <a:gd name="adj" fmla="val 551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grpSp>
        <p:nvGrpSpPr>
          <p:cNvPr id="41" name="Group 40">
            <a:extLst>
              <a:ext uri="{FF2B5EF4-FFF2-40B4-BE49-F238E27FC236}">
                <a16:creationId xmlns:a16="http://schemas.microsoft.com/office/drawing/2014/main" id="{CDB1A42D-00BC-F8F9-C159-88A0BB7B30A9}"/>
              </a:ext>
            </a:extLst>
          </p:cNvPr>
          <p:cNvGrpSpPr/>
          <p:nvPr/>
        </p:nvGrpSpPr>
        <p:grpSpPr>
          <a:xfrm>
            <a:off x="5307238" y="2768973"/>
            <a:ext cx="1688479" cy="1730257"/>
            <a:chOff x="784770" y="3042872"/>
            <a:chExt cx="1688479" cy="1730257"/>
          </a:xfrm>
        </p:grpSpPr>
        <p:pic>
          <p:nvPicPr>
            <p:cNvPr id="44" name="Picture 43">
              <a:extLst>
                <a:ext uri="{FF2B5EF4-FFF2-40B4-BE49-F238E27FC236}">
                  <a16:creationId xmlns:a16="http://schemas.microsoft.com/office/drawing/2014/main" id="{4D7C73B5-6740-64B8-2660-353E0814E6E6}"/>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790737" y="3042872"/>
              <a:ext cx="1555200" cy="874800"/>
            </a:xfrm>
            <a:prstGeom prst="rect">
              <a:avLst/>
            </a:prstGeom>
            <a:ln w="6350">
              <a:solidFill>
                <a:schemeClr val="bg1">
                  <a:lumMod val="50000"/>
                </a:schemeClr>
              </a:solidFill>
            </a:ln>
          </p:spPr>
        </p:pic>
        <p:sp>
          <p:nvSpPr>
            <p:cNvPr id="49" name="テキスト ボックス 4">
              <a:extLst>
                <a:ext uri="{FF2B5EF4-FFF2-40B4-BE49-F238E27FC236}">
                  <a16:creationId xmlns:a16="http://schemas.microsoft.com/office/drawing/2014/main" id="{B330E9CC-EDD2-22A7-3ABC-2C5A00239079}"/>
                </a:ext>
              </a:extLst>
            </p:cNvPr>
            <p:cNvSpPr txBox="1"/>
            <p:nvPr/>
          </p:nvSpPr>
          <p:spPr>
            <a:xfrm>
              <a:off x="784770" y="4024184"/>
              <a:ext cx="1688479" cy="615553"/>
            </a:xfrm>
            <a:prstGeom prst="rect">
              <a:avLst/>
            </a:prstGeom>
            <a:noFill/>
          </p:spPr>
          <p:txBody>
            <a:bodyPr wrap="square" lIns="0" tIns="0" rIns="0" bIns="0">
              <a:spAutoFit/>
            </a:bodyPr>
            <a:lstStyle/>
            <a:p>
              <a:r>
                <a:rPr lang="en-US" altLang="ja-JP" sz="800">
                  <a:latin typeface="+mn-ea"/>
                  <a:ea typeface="+mn-ea"/>
                </a:rPr>
                <a:t>【</a:t>
              </a:r>
              <a:r>
                <a:rPr lang="ja-JP" altLang="en-US" sz="800">
                  <a:latin typeface="+mn-ea"/>
                  <a:ea typeface="+mn-ea"/>
                </a:rPr>
                <a:t>特集</a:t>
              </a:r>
              <a:r>
                <a:rPr lang="en-US" altLang="ja-JP" sz="800">
                  <a:latin typeface="+mn-ea"/>
                  <a:ea typeface="+mn-ea"/>
                </a:rPr>
                <a:t>】</a:t>
              </a:r>
              <a:r>
                <a:rPr lang="ja-JP" altLang="en-US" sz="800">
                  <a:latin typeface="+mn-ea"/>
                  <a:ea typeface="+mn-ea"/>
                </a:rPr>
                <a:t>急増する“ビジネスケアラー”　母親の介護と仕事を両立　職場サポートも</a:t>
              </a:r>
              <a:r>
                <a:rPr lang="en-US" altLang="ja-JP" sz="800">
                  <a:latin typeface="+mn-ea"/>
                  <a:ea typeface="+mn-ea"/>
                </a:rPr>
                <a:t>…</a:t>
              </a:r>
              <a:r>
                <a:rPr lang="ja-JP" altLang="en-US" sz="800">
                  <a:latin typeface="+mn-ea"/>
                  <a:ea typeface="+mn-ea"/>
                </a:rPr>
                <a:t>「妹いなければ厳しい」介護離職どう防ぐ</a:t>
              </a:r>
              <a:r>
                <a:rPr lang="en-US" altLang="ja-JP" sz="800">
                  <a:latin typeface="+mn-ea"/>
                  <a:ea typeface="+mn-ea"/>
                </a:rPr>
                <a:t>【</a:t>
              </a:r>
              <a:r>
                <a:rPr lang="ja-JP" altLang="en-US" sz="800">
                  <a:latin typeface="+mn-ea"/>
                  <a:ea typeface="+mn-ea"/>
                </a:rPr>
                <a:t>関西テレビ・</a:t>
              </a:r>
              <a:r>
                <a:rPr lang="en-US" altLang="ja-JP" sz="800">
                  <a:latin typeface="+mn-ea"/>
                  <a:ea typeface="+mn-ea"/>
                </a:rPr>
                <a:t>news</a:t>
              </a:r>
              <a:r>
                <a:rPr lang="ja-JP" altLang="en-US" sz="800">
                  <a:latin typeface="+mn-ea"/>
                  <a:ea typeface="+mn-ea"/>
                </a:rPr>
                <a:t>ランナー</a:t>
              </a:r>
              <a:r>
                <a:rPr lang="en-US" altLang="ja-JP" sz="800">
                  <a:latin typeface="+mn-ea"/>
                  <a:ea typeface="+mn-ea"/>
                </a:rPr>
                <a:t>】</a:t>
              </a:r>
              <a:endParaRPr lang="en-US" altLang="ja-JP" sz="800" dirty="0">
                <a:latin typeface="+mn-ea"/>
                <a:ea typeface="+mn-ea"/>
              </a:endParaRPr>
            </a:p>
          </p:txBody>
        </p:sp>
        <p:sp>
          <p:nvSpPr>
            <p:cNvPr id="51" name="テキスト ボックス 4">
              <a:extLst>
                <a:ext uri="{FF2B5EF4-FFF2-40B4-BE49-F238E27FC236}">
                  <a16:creationId xmlns:a16="http://schemas.microsoft.com/office/drawing/2014/main" id="{F7E9C160-6C7C-BBAE-F80F-D77D338CE719}"/>
                </a:ext>
              </a:extLst>
            </p:cNvPr>
            <p:cNvSpPr txBox="1"/>
            <p:nvPr/>
          </p:nvSpPr>
          <p:spPr>
            <a:xfrm>
              <a:off x="784770" y="4680796"/>
              <a:ext cx="1688479" cy="92333"/>
            </a:xfrm>
            <a:prstGeom prst="rect">
              <a:avLst/>
            </a:prstGeom>
            <a:noFill/>
          </p:spPr>
          <p:txBody>
            <a:bodyPr wrap="square" lIns="0" tIns="0" rIns="0" bIns="0">
              <a:spAutoFit/>
            </a:bodyPr>
            <a:lstStyle/>
            <a:p>
              <a:r>
                <a:rPr lang="en-US" altLang="ja-JP" sz="600">
                  <a:solidFill>
                    <a:schemeClr val="accent1"/>
                  </a:solidFill>
                  <a:latin typeface="+mn-ea"/>
                  <a:ea typeface="+mn-ea"/>
                  <a:hlinkClick r:id="rId10">
                    <a:extLst>
                      <a:ext uri="{A12FA001-AC4F-418D-AE19-62706E023703}">
                        <ahyp:hlinkClr xmlns:ahyp="http://schemas.microsoft.com/office/drawing/2018/hyperlinkcolor" val="tx"/>
                      </a:ext>
                    </a:extLst>
                  </a:hlinkClick>
                </a:rPr>
                <a:t>youtube.com/watch?v=2ATtF5mwv8w</a:t>
              </a:r>
              <a:endParaRPr lang="en-US" altLang="ja-JP" sz="600">
                <a:solidFill>
                  <a:schemeClr val="accent1"/>
                </a:solidFill>
                <a:latin typeface="+mn-ea"/>
                <a:ea typeface="+mn-ea"/>
              </a:endParaRPr>
            </a:p>
          </p:txBody>
        </p:sp>
        <p:grpSp>
          <p:nvGrpSpPr>
            <p:cNvPr id="66" name="Group 65">
              <a:extLst>
                <a:ext uri="{FF2B5EF4-FFF2-40B4-BE49-F238E27FC236}">
                  <a16:creationId xmlns:a16="http://schemas.microsoft.com/office/drawing/2014/main" id="{3E743F8E-2140-60A6-9317-F05ED7B109C8}"/>
                </a:ext>
              </a:extLst>
            </p:cNvPr>
            <p:cNvGrpSpPr/>
            <p:nvPr/>
          </p:nvGrpSpPr>
          <p:grpSpPr>
            <a:xfrm>
              <a:off x="1356363" y="3268298"/>
              <a:ext cx="423949" cy="423949"/>
              <a:chOff x="1356363" y="3268298"/>
              <a:chExt cx="423949" cy="423949"/>
            </a:xfrm>
          </p:grpSpPr>
          <p:sp>
            <p:nvSpPr>
              <p:cNvPr id="67" name="Oval 66">
                <a:extLst>
                  <a:ext uri="{FF2B5EF4-FFF2-40B4-BE49-F238E27FC236}">
                    <a16:creationId xmlns:a16="http://schemas.microsoft.com/office/drawing/2014/main" id="{DE866E99-DEDE-CC35-2159-C5184887D7FC}"/>
                  </a:ext>
                </a:extLst>
              </p:cNvPr>
              <p:cNvSpPr/>
              <p:nvPr/>
            </p:nvSpPr>
            <p:spPr>
              <a:xfrm>
                <a:off x="1356363" y="3268298"/>
                <a:ext cx="423949" cy="423949"/>
              </a:xfrm>
              <a:prstGeom prst="ellipse">
                <a:avLst/>
              </a:prstGeom>
              <a:solidFill>
                <a:schemeClr val="tx1">
                  <a:alpha val="601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68" name="Triangle 67">
                <a:extLst>
                  <a:ext uri="{FF2B5EF4-FFF2-40B4-BE49-F238E27FC236}">
                    <a16:creationId xmlns:a16="http://schemas.microsoft.com/office/drawing/2014/main" id="{0B53A903-DCD5-C28F-A325-1ABC3D669BC4}"/>
                  </a:ext>
                </a:extLst>
              </p:cNvPr>
              <p:cNvSpPr/>
              <p:nvPr/>
            </p:nvSpPr>
            <p:spPr>
              <a:xfrm rot="5400000">
                <a:off x="1505303" y="3411830"/>
                <a:ext cx="169504" cy="144000"/>
              </a:xfrm>
              <a:prstGeom prst="triangle">
                <a:avLst>
                  <a:gd name="adj" fmla="val 551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grpSp>
        <p:nvGrpSpPr>
          <p:cNvPr id="69" name="Group 68">
            <a:extLst>
              <a:ext uri="{FF2B5EF4-FFF2-40B4-BE49-F238E27FC236}">
                <a16:creationId xmlns:a16="http://schemas.microsoft.com/office/drawing/2014/main" id="{A19AC234-D224-64A3-230C-F37F8AEA6543}"/>
              </a:ext>
            </a:extLst>
          </p:cNvPr>
          <p:cNvGrpSpPr/>
          <p:nvPr/>
        </p:nvGrpSpPr>
        <p:grpSpPr>
          <a:xfrm>
            <a:off x="7568472" y="2768973"/>
            <a:ext cx="1688479" cy="1519896"/>
            <a:chOff x="784770" y="3042872"/>
            <a:chExt cx="1688479" cy="1519896"/>
          </a:xfrm>
        </p:grpSpPr>
        <p:pic>
          <p:nvPicPr>
            <p:cNvPr id="70" name="Picture 69">
              <a:extLst>
                <a:ext uri="{FF2B5EF4-FFF2-40B4-BE49-F238E27FC236}">
                  <a16:creationId xmlns:a16="http://schemas.microsoft.com/office/drawing/2014/main" id="{08B4141E-A080-8972-CA70-7A0AC9B2A83E}"/>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790737" y="3042872"/>
              <a:ext cx="1555200" cy="874800"/>
            </a:xfrm>
            <a:prstGeom prst="rect">
              <a:avLst/>
            </a:prstGeom>
            <a:ln w="6350">
              <a:solidFill>
                <a:schemeClr val="bg1">
                  <a:lumMod val="50000"/>
                </a:schemeClr>
              </a:solidFill>
            </a:ln>
          </p:spPr>
        </p:pic>
        <p:sp>
          <p:nvSpPr>
            <p:cNvPr id="86" name="テキスト ボックス 4">
              <a:extLst>
                <a:ext uri="{FF2B5EF4-FFF2-40B4-BE49-F238E27FC236}">
                  <a16:creationId xmlns:a16="http://schemas.microsoft.com/office/drawing/2014/main" id="{23CE04AC-37CD-CE91-D984-18DDE20A8890}"/>
                </a:ext>
              </a:extLst>
            </p:cNvPr>
            <p:cNvSpPr txBox="1"/>
            <p:nvPr/>
          </p:nvSpPr>
          <p:spPr>
            <a:xfrm>
              <a:off x="784770" y="4024184"/>
              <a:ext cx="1688479" cy="369332"/>
            </a:xfrm>
            <a:prstGeom prst="rect">
              <a:avLst/>
            </a:prstGeom>
            <a:noFill/>
          </p:spPr>
          <p:txBody>
            <a:bodyPr wrap="square" lIns="0" tIns="0" rIns="0" bIns="0">
              <a:spAutoFit/>
            </a:bodyPr>
            <a:lstStyle/>
            <a:p>
              <a:r>
                <a:rPr lang="en-US" altLang="ja-JP" sz="800">
                  <a:latin typeface="+mn-ea"/>
                  <a:ea typeface="+mn-ea"/>
                </a:rPr>
                <a:t>【</a:t>
              </a:r>
              <a:r>
                <a:rPr lang="ja-JP" altLang="en-US" sz="800">
                  <a:latin typeface="+mn-ea"/>
                  <a:ea typeface="+mn-ea"/>
                </a:rPr>
                <a:t>支援</a:t>
              </a:r>
              <a:r>
                <a:rPr lang="en-US" altLang="ja-JP" sz="800">
                  <a:latin typeface="+mn-ea"/>
                  <a:ea typeface="+mn-ea"/>
                </a:rPr>
                <a:t>】</a:t>
              </a:r>
              <a:r>
                <a:rPr lang="ja-JP" altLang="en-US" sz="800">
                  <a:latin typeface="+mn-ea"/>
                  <a:ea typeface="+mn-ea"/>
                </a:rPr>
                <a:t>日本で働きたい</a:t>
              </a:r>
              <a:r>
                <a:rPr lang="en-US" altLang="ja-JP" sz="800">
                  <a:latin typeface="+mn-ea"/>
                  <a:ea typeface="+mn-ea"/>
                </a:rPr>
                <a:t>… "</a:t>
              </a:r>
              <a:r>
                <a:rPr lang="ja-JP" altLang="en-US" sz="800">
                  <a:latin typeface="+mn-ea"/>
                  <a:ea typeface="+mn-ea"/>
                </a:rPr>
                <a:t>外国人の就労</a:t>
              </a:r>
              <a:r>
                <a:rPr lang="en-US" altLang="ja-JP" sz="800">
                  <a:latin typeface="+mn-ea"/>
                  <a:ea typeface="+mn-ea"/>
                </a:rPr>
                <a:t>" </a:t>
              </a:r>
              <a:r>
                <a:rPr lang="ja-JP" altLang="en-US" sz="800">
                  <a:latin typeface="+mn-ea"/>
                  <a:ea typeface="+mn-ea"/>
                </a:rPr>
                <a:t>企業とつなぐ取り組み　愛媛　</a:t>
              </a:r>
              <a:r>
                <a:rPr lang="en-US" altLang="ja-JP" sz="800">
                  <a:latin typeface="+mn-ea"/>
                  <a:ea typeface="+mn-ea"/>
                </a:rPr>
                <a:t>NNN</a:t>
              </a:r>
              <a:r>
                <a:rPr lang="ja-JP" altLang="en-US" sz="800">
                  <a:latin typeface="+mn-ea"/>
                  <a:ea typeface="+mn-ea"/>
                </a:rPr>
                <a:t>セレクション</a:t>
              </a:r>
              <a:endParaRPr lang="en-US" altLang="ja-JP" sz="800" dirty="0">
                <a:latin typeface="+mn-ea"/>
                <a:ea typeface="+mn-ea"/>
              </a:endParaRPr>
            </a:p>
          </p:txBody>
        </p:sp>
        <p:sp>
          <p:nvSpPr>
            <p:cNvPr id="87" name="テキスト ボックス 4">
              <a:extLst>
                <a:ext uri="{FF2B5EF4-FFF2-40B4-BE49-F238E27FC236}">
                  <a16:creationId xmlns:a16="http://schemas.microsoft.com/office/drawing/2014/main" id="{1082AF45-0F6D-EAC6-353F-890DD7CE0F4A}"/>
                </a:ext>
              </a:extLst>
            </p:cNvPr>
            <p:cNvSpPr txBox="1"/>
            <p:nvPr/>
          </p:nvSpPr>
          <p:spPr>
            <a:xfrm>
              <a:off x="784770" y="4470435"/>
              <a:ext cx="1688479" cy="92333"/>
            </a:xfrm>
            <a:prstGeom prst="rect">
              <a:avLst/>
            </a:prstGeom>
            <a:noFill/>
          </p:spPr>
          <p:txBody>
            <a:bodyPr wrap="square" lIns="0" tIns="0" rIns="0" bIns="0">
              <a:spAutoFit/>
            </a:bodyPr>
            <a:lstStyle/>
            <a:p>
              <a:r>
                <a:rPr lang="en-US" altLang="ja-JP" sz="600">
                  <a:solidFill>
                    <a:schemeClr val="accent1"/>
                  </a:solidFill>
                  <a:latin typeface="+mn-ea"/>
                  <a:ea typeface="+mn-ea"/>
                  <a:hlinkClick r:id="rId12">
                    <a:extLst>
                      <a:ext uri="{A12FA001-AC4F-418D-AE19-62706E023703}">
                        <ahyp:hlinkClr xmlns:ahyp="http://schemas.microsoft.com/office/drawing/2018/hyperlinkcolor" val="tx"/>
                      </a:ext>
                    </a:extLst>
                  </a:hlinkClick>
                </a:rPr>
                <a:t>youtube.com/watch?v=IYieh78f52k</a:t>
              </a:r>
              <a:endParaRPr lang="en-US" altLang="ja-JP" sz="600">
                <a:solidFill>
                  <a:schemeClr val="accent1"/>
                </a:solidFill>
                <a:latin typeface="+mn-ea"/>
                <a:ea typeface="+mn-ea"/>
              </a:endParaRPr>
            </a:p>
          </p:txBody>
        </p:sp>
        <p:grpSp>
          <p:nvGrpSpPr>
            <p:cNvPr id="88" name="Group 87">
              <a:extLst>
                <a:ext uri="{FF2B5EF4-FFF2-40B4-BE49-F238E27FC236}">
                  <a16:creationId xmlns:a16="http://schemas.microsoft.com/office/drawing/2014/main" id="{EEAB69C0-ECE0-0E69-29F1-A917FE8E3546}"/>
                </a:ext>
              </a:extLst>
            </p:cNvPr>
            <p:cNvGrpSpPr/>
            <p:nvPr/>
          </p:nvGrpSpPr>
          <p:grpSpPr>
            <a:xfrm>
              <a:off x="1356363" y="3268298"/>
              <a:ext cx="423949" cy="423949"/>
              <a:chOff x="1356363" y="3268298"/>
              <a:chExt cx="423949" cy="423949"/>
            </a:xfrm>
          </p:grpSpPr>
          <p:sp>
            <p:nvSpPr>
              <p:cNvPr id="89" name="Oval 88">
                <a:extLst>
                  <a:ext uri="{FF2B5EF4-FFF2-40B4-BE49-F238E27FC236}">
                    <a16:creationId xmlns:a16="http://schemas.microsoft.com/office/drawing/2014/main" id="{6491D1F4-9641-F517-B32E-9331CFFA0066}"/>
                  </a:ext>
                </a:extLst>
              </p:cNvPr>
              <p:cNvSpPr/>
              <p:nvPr/>
            </p:nvSpPr>
            <p:spPr>
              <a:xfrm>
                <a:off x="1356363" y="3268298"/>
                <a:ext cx="423949" cy="423949"/>
              </a:xfrm>
              <a:prstGeom prst="ellipse">
                <a:avLst/>
              </a:prstGeom>
              <a:solidFill>
                <a:schemeClr val="tx1">
                  <a:alpha val="601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90" name="Triangle 89">
                <a:extLst>
                  <a:ext uri="{FF2B5EF4-FFF2-40B4-BE49-F238E27FC236}">
                    <a16:creationId xmlns:a16="http://schemas.microsoft.com/office/drawing/2014/main" id="{9D41A7C9-F5CF-3528-F8C2-93FB6285B46F}"/>
                  </a:ext>
                </a:extLst>
              </p:cNvPr>
              <p:cNvSpPr/>
              <p:nvPr/>
            </p:nvSpPr>
            <p:spPr>
              <a:xfrm rot="5400000">
                <a:off x="1505303" y="3411830"/>
                <a:ext cx="169504" cy="144000"/>
              </a:xfrm>
              <a:prstGeom prst="triangle">
                <a:avLst>
                  <a:gd name="adj" fmla="val 551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grpSp>
        <p:nvGrpSpPr>
          <p:cNvPr id="92" name="Group 91">
            <a:extLst>
              <a:ext uri="{FF2B5EF4-FFF2-40B4-BE49-F238E27FC236}">
                <a16:creationId xmlns:a16="http://schemas.microsoft.com/office/drawing/2014/main" id="{0EE65C70-A591-2682-B9A9-5A7C6FB6B347}"/>
              </a:ext>
            </a:extLst>
          </p:cNvPr>
          <p:cNvGrpSpPr/>
          <p:nvPr/>
        </p:nvGrpSpPr>
        <p:grpSpPr>
          <a:xfrm>
            <a:off x="7568472" y="4705100"/>
            <a:ext cx="1688479" cy="1470406"/>
            <a:chOff x="784770" y="3042872"/>
            <a:chExt cx="1688479" cy="1470406"/>
          </a:xfrm>
        </p:grpSpPr>
        <p:pic>
          <p:nvPicPr>
            <p:cNvPr id="93" name="Picture 92">
              <a:extLst>
                <a:ext uri="{FF2B5EF4-FFF2-40B4-BE49-F238E27FC236}">
                  <a16:creationId xmlns:a16="http://schemas.microsoft.com/office/drawing/2014/main" id="{F40F3E28-8004-CD52-A4B3-5CAACE0B4998}"/>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794945" y="3042872"/>
              <a:ext cx="1546783" cy="874800"/>
            </a:xfrm>
            <a:prstGeom prst="rect">
              <a:avLst/>
            </a:prstGeom>
            <a:ln w="6350">
              <a:solidFill>
                <a:schemeClr val="bg1">
                  <a:lumMod val="50000"/>
                </a:schemeClr>
              </a:solidFill>
            </a:ln>
          </p:spPr>
        </p:pic>
        <p:sp>
          <p:nvSpPr>
            <p:cNvPr id="94" name="テキスト ボックス 4">
              <a:extLst>
                <a:ext uri="{FF2B5EF4-FFF2-40B4-BE49-F238E27FC236}">
                  <a16:creationId xmlns:a16="http://schemas.microsoft.com/office/drawing/2014/main" id="{49B98466-7DDB-682C-A329-2132D0DDB7FA}"/>
                </a:ext>
              </a:extLst>
            </p:cNvPr>
            <p:cNvSpPr txBox="1"/>
            <p:nvPr/>
          </p:nvSpPr>
          <p:spPr>
            <a:xfrm>
              <a:off x="784770" y="4024184"/>
              <a:ext cx="1688479" cy="369332"/>
            </a:xfrm>
            <a:prstGeom prst="rect">
              <a:avLst/>
            </a:prstGeom>
            <a:noFill/>
          </p:spPr>
          <p:txBody>
            <a:bodyPr wrap="square" lIns="0" tIns="0" rIns="0" bIns="0">
              <a:spAutoFit/>
            </a:bodyPr>
            <a:lstStyle/>
            <a:p>
              <a:r>
                <a:rPr lang="ja-JP" altLang="en-US" sz="800">
                  <a:latin typeface="+mn-ea"/>
                  <a:ea typeface="+mn-ea"/>
                </a:rPr>
                <a:t>「別の国に行きたい」円安が招く働き手の“日本離れ”　海外送金所で漏れた本音とは</a:t>
              </a:r>
              <a:r>
                <a:rPr lang="en-US" altLang="ja-JP" sz="800">
                  <a:latin typeface="+mn-ea"/>
                  <a:ea typeface="+mn-ea"/>
                </a:rPr>
                <a:t>(2022</a:t>
              </a:r>
              <a:r>
                <a:rPr lang="ja-JP" altLang="en-US" sz="800">
                  <a:latin typeface="+mn-ea"/>
                  <a:ea typeface="+mn-ea"/>
                </a:rPr>
                <a:t>年</a:t>
              </a:r>
              <a:r>
                <a:rPr lang="en-US" altLang="ja-JP" sz="800">
                  <a:latin typeface="+mn-ea"/>
                  <a:ea typeface="+mn-ea"/>
                </a:rPr>
                <a:t>10</a:t>
              </a:r>
              <a:r>
                <a:rPr lang="ja-JP" altLang="en-US" sz="800">
                  <a:latin typeface="+mn-ea"/>
                  <a:ea typeface="+mn-ea"/>
                </a:rPr>
                <a:t>月</a:t>
              </a:r>
              <a:r>
                <a:rPr lang="en-US" altLang="ja-JP" sz="800">
                  <a:latin typeface="+mn-ea"/>
                  <a:ea typeface="+mn-ea"/>
                </a:rPr>
                <a:t>23</a:t>
              </a:r>
              <a:r>
                <a:rPr lang="ja-JP" altLang="en-US" sz="800">
                  <a:latin typeface="+mn-ea"/>
                  <a:ea typeface="+mn-ea"/>
                </a:rPr>
                <a:t>日</a:t>
              </a:r>
              <a:r>
                <a:rPr lang="en-US" altLang="ja-JP" sz="800">
                  <a:latin typeface="+mn-ea"/>
                  <a:ea typeface="+mn-ea"/>
                </a:rPr>
                <a:t>)</a:t>
              </a:r>
              <a:endParaRPr lang="en-US" altLang="ja-JP" sz="800" dirty="0">
                <a:latin typeface="+mn-ea"/>
                <a:ea typeface="+mn-ea"/>
              </a:endParaRPr>
            </a:p>
          </p:txBody>
        </p:sp>
        <p:sp>
          <p:nvSpPr>
            <p:cNvPr id="95" name="テキスト ボックス 4">
              <a:extLst>
                <a:ext uri="{FF2B5EF4-FFF2-40B4-BE49-F238E27FC236}">
                  <a16:creationId xmlns:a16="http://schemas.microsoft.com/office/drawing/2014/main" id="{3A4CA324-9E76-8DD8-B24B-774B7A7A7588}"/>
                </a:ext>
              </a:extLst>
            </p:cNvPr>
            <p:cNvSpPr txBox="1"/>
            <p:nvPr/>
          </p:nvSpPr>
          <p:spPr>
            <a:xfrm>
              <a:off x="784770" y="4420945"/>
              <a:ext cx="1688479" cy="92333"/>
            </a:xfrm>
            <a:prstGeom prst="rect">
              <a:avLst/>
            </a:prstGeom>
            <a:noFill/>
          </p:spPr>
          <p:txBody>
            <a:bodyPr wrap="square" lIns="0" tIns="0" rIns="0" bIns="0">
              <a:spAutoFit/>
            </a:bodyPr>
            <a:lstStyle/>
            <a:p>
              <a:r>
                <a:rPr lang="en-US" altLang="ja-JP" sz="600">
                  <a:solidFill>
                    <a:schemeClr val="accent1"/>
                  </a:solidFill>
                  <a:latin typeface="+mn-ea"/>
                  <a:ea typeface="+mn-ea"/>
                  <a:hlinkClick r:id="rId14">
                    <a:extLst>
                      <a:ext uri="{A12FA001-AC4F-418D-AE19-62706E023703}">
                        <ahyp:hlinkClr xmlns:ahyp="http://schemas.microsoft.com/office/drawing/2018/hyperlinkcolor" val="tx"/>
                      </a:ext>
                    </a:extLst>
                  </a:hlinkClick>
                </a:rPr>
                <a:t>youtube.com/watch?v=HLlG0Yji_jM</a:t>
              </a:r>
              <a:endParaRPr lang="en-US" altLang="ja-JP" sz="600">
                <a:solidFill>
                  <a:schemeClr val="accent1"/>
                </a:solidFill>
                <a:latin typeface="+mn-ea"/>
                <a:ea typeface="+mn-ea"/>
              </a:endParaRPr>
            </a:p>
          </p:txBody>
        </p:sp>
        <p:grpSp>
          <p:nvGrpSpPr>
            <p:cNvPr id="96" name="Group 95">
              <a:extLst>
                <a:ext uri="{FF2B5EF4-FFF2-40B4-BE49-F238E27FC236}">
                  <a16:creationId xmlns:a16="http://schemas.microsoft.com/office/drawing/2014/main" id="{9EAF987F-A277-3667-01F6-EA77EDC04547}"/>
                </a:ext>
              </a:extLst>
            </p:cNvPr>
            <p:cNvGrpSpPr/>
            <p:nvPr/>
          </p:nvGrpSpPr>
          <p:grpSpPr>
            <a:xfrm>
              <a:off x="1356363" y="3268298"/>
              <a:ext cx="423949" cy="423949"/>
              <a:chOff x="1356363" y="3268298"/>
              <a:chExt cx="423949" cy="423949"/>
            </a:xfrm>
          </p:grpSpPr>
          <p:sp>
            <p:nvSpPr>
              <p:cNvPr id="97" name="Oval 96">
                <a:extLst>
                  <a:ext uri="{FF2B5EF4-FFF2-40B4-BE49-F238E27FC236}">
                    <a16:creationId xmlns:a16="http://schemas.microsoft.com/office/drawing/2014/main" id="{AE2E1072-AB33-9574-0068-DF11E7A703FC}"/>
                  </a:ext>
                </a:extLst>
              </p:cNvPr>
              <p:cNvSpPr/>
              <p:nvPr/>
            </p:nvSpPr>
            <p:spPr>
              <a:xfrm>
                <a:off x="1356363" y="3268298"/>
                <a:ext cx="423949" cy="423949"/>
              </a:xfrm>
              <a:prstGeom prst="ellipse">
                <a:avLst/>
              </a:prstGeom>
              <a:solidFill>
                <a:schemeClr val="tx1">
                  <a:alpha val="601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98" name="Triangle 97">
                <a:extLst>
                  <a:ext uri="{FF2B5EF4-FFF2-40B4-BE49-F238E27FC236}">
                    <a16:creationId xmlns:a16="http://schemas.microsoft.com/office/drawing/2014/main" id="{4A8F4FD3-3444-8668-A939-69285F44D2B8}"/>
                  </a:ext>
                </a:extLst>
              </p:cNvPr>
              <p:cNvSpPr/>
              <p:nvPr/>
            </p:nvSpPr>
            <p:spPr>
              <a:xfrm rot="5400000">
                <a:off x="1505303" y="3411830"/>
                <a:ext cx="169504" cy="144000"/>
              </a:xfrm>
              <a:prstGeom prst="triangle">
                <a:avLst>
                  <a:gd name="adj" fmla="val 551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grpSp>
        <p:nvGrpSpPr>
          <p:cNvPr id="47" name="グループ化 46">
            <a:extLst>
              <a:ext uri="{FF2B5EF4-FFF2-40B4-BE49-F238E27FC236}">
                <a16:creationId xmlns:a16="http://schemas.microsoft.com/office/drawing/2014/main" id="{82114272-7BE1-068E-AD39-94521BCF6092}"/>
              </a:ext>
            </a:extLst>
          </p:cNvPr>
          <p:cNvGrpSpPr/>
          <p:nvPr/>
        </p:nvGrpSpPr>
        <p:grpSpPr>
          <a:xfrm>
            <a:off x="9829705" y="2763033"/>
            <a:ext cx="1688479" cy="1493109"/>
            <a:chOff x="9829705" y="2763033"/>
            <a:chExt cx="1688479" cy="1493109"/>
          </a:xfrm>
        </p:grpSpPr>
        <p:pic>
          <p:nvPicPr>
            <p:cNvPr id="42" name="図 41" descr="Web サイト が含まれている画像&#10;&#10;自動的に生成された説明">
              <a:extLst>
                <a:ext uri="{FF2B5EF4-FFF2-40B4-BE49-F238E27FC236}">
                  <a16:creationId xmlns:a16="http://schemas.microsoft.com/office/drawing/2014/main" id="{28767C7B-D7D3-17A7-BBC7-DF000B50A042}"/>
                </a:ext>
              </a:extLst>
            </p:cNvPr>
            <p:cNvPicPr>
              <a:picLocks noChangeAspect="1"/>
            </p:cNvPicPr>
            <p:nvPr/>
          </p:nvPicPr>
          <p:blipFill rotWithShape="1">
            <a:blip r:embed="rId15">
              <a:extLst>
                <a:ext uri="{28A0092B-C50C-407E-A947-70E740481C1C}">
                  <a14:useLocalDpi xmlns:a14="http://schemas.microsoft.com/office/drawing/2010/main" val="0"/>
                </a:ext>
              </a:extLst>
            </a:blip>
            <a:srcRect l="209" t="12946" r="-209" b="11725"/>
            <a:stretch/>
          </p:blipFill>
          <p:spPr>
            <a:xfrm>
              <a:off x="9839682" y="2763033"/>
              <a:ext cx="1569471" cy="886680"/>
            </a:xfrm>
            <a:prstGeom prst="rect">
              <a:avLst/>
            </a:prstGeom>
          </p:spPr>
        </p:pic>
        <p:sp>
          <p:nvSpPr>
            <p:cNvPr id="26" name="テキスト ボックス 4">
              <a:extLst>
                <a:ext uri="{FF2B5EF4-FFF2-40B4-BE49-F238E27FC236}">
                  <a16:creationId xmlns:a16="http://schemas.microsoft.com/office/drawing/2014/main" id="{01B00EDA-3A77-9833-F326-2D3BE0926CE2}"/>
                </a:ext>
              </a:extLst>
            </p:cNvPr>
            <p:cNvSpPr txBox="1"/>
            <p:nvPr/>
          </p:nvSpPr>
          <p:spPr>
            <a:xfrm>
              <a:off x="9829705" y="3750285"/>
              <a:ext cx="1688479" cy="369332"/>
            </a:xfrm>
            <a:prstGeom prst="rect">
              <a:avLst/>
            </a:prstGeom>
            <a:noFill/>
          </p:spPr>
          <p:txBody>
            <a:bodyPr wrap="square" lIns="0" tIns="0" rIns="0" bIns="0">
              <a:spAutoFit/>
            </a:bodyPr>
            <a:lstStyle/>
            <a:p>
              <a:r>
                <a:rPr lang="en-US" altLang="ja-JP" sz="800">
                  <a:latin typeface="+mn-ea"/>
                  <a:ea typeface="+mn-ea"/>
                </a:rPr>
                <a:t>【</a:t>
              </a:r>
              <a:r>
                <a:rPr lang="ja-JP" altLang="en-US" sz="800">
                  <a:latin typeface="+mn-ea"/>
                  <a:ea typeface="+mn-ea"/>
                </a:rPr>
                <a:t>松岡修造のみんながん晴れ</a:t>
              </a:r>
              <a:r>
                <a:rPr lang="en-US" altLang="ja-JP" sz="800">
                  <a:latin typeface="+mn-ea"/>
                  <a:ea typeface="+mn-ea"/>
                </a:rPr>
                <a:t>】</a:t>
              </a:r>
              <a:r>
                <a:rPr lang="ja-JP" altLang="en-US" sz="800">
                  <a:latin typeface="+mn-ea"/>
                  <a:ea typeface="+mn-ea"/>
                </a:rPr>
                <a:t>母子家庭の“安全地帯”シェアハウス</a:t>
              </a:r>
              <a:r>
                <a:rPr lang="en-US" altLang="ja-JP" sz="800">
                  <a:latin typeface="+mn-ea"/>
                  <a:ea typeface="+mn-ea"/>
                </a:rPr>
                <a:t>(2023</a:t>
              </a:r>
              <a:r>
                <a:rPr lang="ja-JP" altLang="en-US" sz="800">
                  <a:latin typeface="+mn-ea"/>
                  <a:ea typeface="+mn-ea"/>
                </a:rPr>
                <a:t>年</a:t>
              </a:r>
              <a:r>
                <a:rPr lang="en-US" altLang="ja-JP" sz="800">
                  <a:latin typeface="+mn-ea"/>
                  <a:ea typeface="+mn-ea"/>
                </a:rPr>
                <a:t>1</a:t>
              </a:r>
              <a:r>
                <a:rPr lang="ja-JP" altLang="en-US" sz="800">
                  <a:latin typeface="+mn-ea"/>
                  <a:ea typeface="+mn-ea"/>
                </a:rPr>
                <a:t>月</a:t>
              </a:r>
              <a:r>
                <a:rPr lang="en-US" altLang="ja-JP" sz="800">
                  <a:latin typeface="+mn-ea"/>
                  <a:ea typeface="+mn-ea"/>
                </a:rPr>
                <a:t>22</a:t>
              </a:r>
              <a:r>
                <a:rPr lang="ja-JP" altLang="en-US" sz="800">
                  <a:latin typeface="+mn-ea"/>
                  <a:ea typeface="+mn-ea"/>
                </a:rPr>
                <a:t>日</a:t>
              </a:r>
              <a:r>
                <a:rPr lang="en-US" altLang="ja-JP" sz="800">
                  <a:latin typeface="+mn-ea"/>
                  <a:ea typeface="+mn-ea"/>
                </a:rPr>
                <a:t>)</a:t>
              </a:r>
              <a:endParaRPr lang="en-US" altLang="ja-JP" sz="800" dirty="0">
                <a:latin typeface="+mn-ea"/>
                <a:ea typeface="+mn-ea"/>
              </a:endParaRPr>
            </a:p>
          </p:txBody>
        </p:sp>
        <p:sp>
          <p:nvSpPr>
            <p:cNvPr id="27" name="テキスト ボックス 4">
              <a:extLst>
                <a:ext uri="{FF2B5EF4-FFF2-40B4-BE49-F238E27FC236}">
                  <a16:creationId xmlns:a16="http://schemas.microsoft.com/office/drawing/2014/main" id="{4E08964B-FEDC-629A-6406-43391B6CFFA7}"/>
                </a:ext>
              </a:extLst>
            </p:cNvPr>
            <p:cNvSpPr txBox="1"/>
            <p:nvPr/>
          </p:nvSpPr>
          <p:spPr>
            <a:xfrm>
              <a:off x="9829705" y="4163809"/>
              <a:ext cx="1688479" cy="92333"/>
            </a:xfrm>
            <a:prstGeom prst="rect">
              <a:avLst/>
            </a:prstGeom>
            <a:noFill/>
          </p:spPr>
          <p:txBody>
            <a:bodyPr wrap="square" lIns="0" tIns="0" rIns="0" bIns="0">
              <a:spAutoFit/>
            </a:bodyPr>
            <a:lstStyle/>
            <a:p>
              <a:r>
                <a:rPr lang="ja-JP" altLang="en-US" sz="600">
                  <a:solidFill>
                    <a:schemeClr val="accent1"/>
                  </a:solidFill>
                  <a:hlinkClick r:id="rId16">
                    <a:extLst>
                      <a:ext uri="{A12FA001-AC4F-418D-AE19-62706E023703}">
                        <ahyp:hlinkClr xmlns:ahyp="http://schemas.microsoft.com/office/drawing/2018/hyperlinkcolor" val="tx"/>
                      </a:ext>
                    </a:extLst>
                  </a:hlinkClick>
                </a:rPr>
                <a:t>youtube.com/watch?v=7EDNosi58Ck</a:t>
              </a:r>
              <a:endParaRPr lang="en-US" altLang="ja-JP" sz="600" dirty="0">
                <a:solidFill>
                  <a:schemeClr val="accent1"/>
                </a:solidFill>
              </a:endParaRPr>
            </a:p>
          </p:txBody>
        </p:sp>
        <p:grpSp>
          <p:nvGrpSpPr>
            <p:cNvPr id="28" name="Group 27">
              <a:extLst>
                <a:ext uri="{FF2B5EF4-FFF2-40B4-BE49-F238E27FC236}">
                  <a16:creationId xmlns:a16="http://schemas.microsoft.com/office/drawing/2014/main" id="{928652CD-5BEA-0E0B-9420-8771273D1096}"/>
                </a:ext>
              </a:extLst>
            </p:cNvPr>
            <p:cNvGrpSpPr/>
            <p:nvPr/>
          </p:nvGrpSpPr>
          <p:grpSpPr>
            <a:xfrm>
              <a:off x="10396621" y="2994399"/>
              <a:ext cx="423949" cy="423949"/>
              <a:chOff x="1351686" y="3268298"/>
              <a:chExt cx="423949" cy="423949"/>
            </a:xfrm>
          </p:grpSpPr>
          <p:sp>
            <p:nvSpPr>
              <p:cNvPr id="29" name="Oval 28">
                <a:extLst>
                  <a:ext uri="{FF2B5EF4-FFF2-40B4-BE49-F238E27FC236}">
                    <a16:creationId xmlns:a16="http://schemas.microsoft.com/office/drawing/2014/main" id="{B62EEBCE-114B-4CA4-873A-DFF8B09C3974}"/>
                  </a:ext>
                </a:extLst>
              </p:cNvPr>
              <p:cNvSpPr/>
              <p:nvPr/>
            </p:nvSpPr>
            <p:spPr>
              <a:xfrm>
                <a:off x="1351686" y="3268298"/>
                <a:ext cx="423949" cy="423949"/>
              </a:xfrm>
              <a:prstGeom prst="ellipse">
                <a:avLst/>
              </a:prstGeom>
              <a:solidFill>
                <a:schemeClr val="tx1">
                  <a:alpha val="601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30" name="Triangle 29">
                <a:extLst>
                  <a:ext uri="{FF2B5EF4-FFF2-40B4-BE49-F238E27FC236}">
                    <a16:creationId xmlns:a16="http://schemas.microsoft.com/office/drawing/2014/main" id="{4C5C6328-91B2-2329-D406-B2C71B075AD2}"/>
                  </a:ext>
                </a:extLst>
              </p:cNvPr>
              <p:cNvSpPr/>
              <p:nvPr/>
            </p:nvSpPr>
            <p:spPr>
              <a:xfrm rot="5400000">
                <a:off x="1500626" y="3411830"/>
                <a:ext cx="169504" cy="144000"/>
              </a:xfrm>
              <a:prstGeom prst="triangle">
                <a:avLst>
                  <a:gd name="adj" fmla="val 5519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grpSp>
    </p:spTree>
    <p:extLst>
      <p:ext uri="{BB962C8B-B14F-4D97-AF65-F5344CB8AC3E}">
        <p14:creationId xmlns:p14="http://schemas.microsoft.com/office/powerpoint/2010/main" val="31183179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064291-7667-9775-898D-1A2466E0E956}"/>
              </a:ext>
            </a:extLst>
          </p:cNvPr>
          <p:cNvSpPr txBox="1"/>
          <p:nvPr/>
        </p:nvSpPr>
        <p:spPr>
          <a:xfrm>
            <a:off x="513408" y="3443790"/>
            <a:ext cx="6710352" cy="923330"/>
          </a:xfrm>
          <a:prstGeom prst="rect">
            <a:avLst/>
          </a:prstGeom>
          <a:noFill/>
        </p:spPr>
        <p:txBody>
          <a:bodyPr wrap="square" lIns="0" tIns="0" rIns="0" bIns="0" rtlCol="0">
            <a:spAutoFit/>
          </a:bodyPr>
          <a:lstStyle/>
          <a:p>
            <a:r>
              <a:rPr lang="ja-JP" altLang="en-US" sz="6000" b="1" spc="-150" dirty="0">
                <a:latin typeface="+mj-ea"/>
                <a:ea typeface="+mj-ea"/>
              </a:rPr>
              <a:t>議論当日に向けて</a:t>
            </a:r>
          </a:p>
        </p:txBody>
      </p:sp>
      <p:sp>
        <p:nvSpPr>
          <p:cNvPr id="4" name="スライド番号プレースホルダー 5">
            <a:extLst>
              <a:ext uri="{FF2B5EF4-FFF2-40B4-BE49-F238E27FC236}">
                <a16:creationId xmlns:a16="http://schemas.microsoft.com/office/drawing/2014/main" id="{084D4646-C812-2ECA-2C4D-9AB362E773DD}"/>
              </a:ext>
            </a:extLst>
          </p:cNvPr>
          <p:cNvSpPr txBox="1">
            <a:spLocks/>
          </p:cNvSpPr>
          <p:nvPr/>
        </p:nvSpPr>
        <p:spPr>
          <a:xfrm>
            <a:off x="513408" y="2987653"/>
            <a:ext cx="5400000" cy="188301"/>
          </a:xfrm>
          <a:prstGeom prst="rect">
            <a:avLst/>
          </a:prstGeom>
        </p:spPr>
        <p:txBody>
          <a:bodyPr wrap="none" lIns="0" tIns="0" rIns="0" bIns="0" anchor="ctr"/>
          <a:lstStyle>
            <a:defPPr>
              <a:defRPr lang="ja-JP"/>
            </a:defPPr>
            <a:lvl1pPr algn="r" rtl="0" fontAlgn="base">
              <a:spcBef>
                <a:spcPct val="0"/>
              </a:spcBef>
              <a:spcAft>
                <a:spcPct val="0"/>
              </a:spcAft>
              <a:defRPr kumimoji="1" sz="1200" b="1" kern="1200">
                <a:solidFill>
                  <a:schemeClr val="bg1">
                    <a:lumMod val="50000"/>
                  </a:schemeClr>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l"/>
            <a:r>
              <a:rPr lang="en-US" altLang="ja-JP" sz="2400" b="0" spc="110" dirty="0">
                <a:solidFill>
                  <a:schemeClr val="accent1"/>
                </a:solidFill>
              </a:rPr>
              <a:t>For The Day of Discussion</a:t>
            </a:r>
            <a:endParaRPr kumimoji="1" lang="en" altLang="ja-JP" sz="2400" b="0" i="0" kern="1200" spc="110" dirty="0">
              <a:solidFill>
                <a:schemeClr val="accent1"/>
              </a:solidFill>
              <a:effectLst/>
              <a:latin typeface="+mn-lt"/>
              <a:ea typeface="+mn-ea"/>
              <a:cs typeface="+mn-cs"/>
            </a:endParaRPr>
          </a:p>
        </p:txBody>
      </p:sp>
      <p:sp>
        <p:nvSpPr>
          <p:cNvPr id="6" name="スライド番号プレースホルダー 5">
            <a:extLst>
              <a:ext uri="{FF2B5EF4-FFF2-40B4-BE49-F238E27FC236}">
                <a16:creationId xmlns:a16="http://schemas.microsoft.com/office/drawing/2014/main" id="{8C725EBD-CCDA-C98F-44EA-A90C8CF540B4}"/>
              </a:ext>
            </a:extLst>
          </p:cNvPr>
          <p:cNvSpPr txBox="1">
            <a:spLocks/>
          </p:cNvSpPr>
          <p:nvPr/>
        </p:nvSpPr>
        <p:spPr>
          <a:xfrm>
            <a:off x="513408" y="2641192"/>
            <a:ext cx="5400000" cy="188301"/>
          </a:xfrm>
          <a:prstGeom prst="rect">
            <a:avLst/>
          </a:prstGeom>
        </p:spPr>
        <p:txBody>
          <a:bodyPr wrap="none" lIns="0" tIns="0" rIns="0" bIns="0" anchor="ctr"/>
          <a:lstStyle>
            <a:defPPr>
              <a:defRPr lang="ja-JP"/>
            </a:defPPr>
            <a:lvl1pPr algn="r" rtl="0" fontAlgn="base">
              <a:spcBef>
                <a:spcPct val="0"/>
              </a:spcBef>
              <a:spcAft>
                <a:spcPct val="0"/>
              </a:spcAft>
              <a:defRPr kumimoji="1" sz="1200" b="1" kern="1200">
                <a:solidFill>
                  <a:schemeClr val="bg1">
                    <a:lumMod val="50000"/>
                  </a:schemeClr>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l"/>
            <a:r>
              <a:rPr kumimoji="1" lang="en-US" altLang="ja-JP" sz="2400" b="0" i="0" kern="1200" spc="110" dirty="0">
                <a:solidFill>
                  <a:schemeClr val="accent1"/>
                </a:solidFill>
                <a:effectLst/>
                <a:latin typeface="+mn-lt"/>
                <a:ea typeface="+mn-ea"/>
                <a:cs typeface="+mn-cs"/>
              </a:rPr>
              <a:t>#04</a:t>
            </a:r>
            <a:endParaRPr kumimoji="1" lang="en" altLang="ja-JP" sz="2400" b="0" i="0" kern="1200" spc="110" dirty="0">
              <a:solidFill>
                <a:schemeClr val="accent1"/>
              </a:solidFill>
              <a:effectLst/>
              <a:latin typeface="+mn-lt"/>
              <a:ea typeface="+mn-ea"/>
              <a:cs typeface="+mn-cs"/>
            </a:endParaRPr>
          </a:p>
        </p:txBody>
      </p:sp>
    </p:spTree>
    <p:extLst>
      <p:ext uri="{BB962C8B-B14F-4D97-AF65-F5344CB8AC3E}">
        <p14:creationId xmlns:p14="http://schemas.microsoft.com/office/powerpoint/2010/main" val="1661826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70277-AC4D-0F4D-1723-9E278418D6AE}"/>
              </a:ext>
            </a:extLst>
          </p:cNvPr>
          <p:cNvSpPr>
            <a:spLocks noGrp="1"/>
          </p:cNvSpPr>
          <p:nvPr>
            <p:ph type="title"/>
          </p:nvPr>
        </p:nvSpPr>
        <p:spPr/>
        <p:txBody>
          <a:bodyPr/>
          <a:lstStyle/>
          <a:p>
            <a:r>
              <a:rPr lang="ja-JP" altLang="en-US"/>
              <a:t>パナソニック コネクトでの実施結果</a:t>
            </a:r>
            <a:endParaRPr lang="en-JP"/>
          </a:p>
        </p:txBody>
      </p:sp>
      <p:sp>
        <p:nvSpPr>
          <p:cNvPr id="3" name="Text Placeholder 2">
            <a:extLst>
              <a:ext uri="{FF2B5EF4-FFF2-40B4-BE49-F238E27FC236}">
                <a16:creationId xmlns:a16="http://schemas.microsoft.com/office/drawing/2014/main" id="{54876E06-4E4A-61CB-06E1-408B970F5145}"/>
              </a:ext>
            </a:extLst>
          </p:cNvPr>
          <p:cNvSpPr>
            <a:spLocks noGrp="1"/>
          </p:cNvSpPr>
          <p:nvPr>
            <p:ph type="body" sz="quarter" idx="10"/>
          </p:nvPr>
        </p:nvSpPr>
        <p:spPr/>
        <p:txBody>
          <a:bodyPr/>
          <a:lstStyle/>
          <a:p>
            <a:r>
              <a:rPr lang="en-US" dirty="0"/>
              <a:t>Gemba Roundtable at Panasonic Connect</a:t>
            </a:r>
            <a:endParaRPr lang="en-JP"/>
          </a:p>
        </p:txBody>
      </p:sp>
      <p:sp>
        <p:nvSpPr>
          <p:cNvPr id="10" name="テキスト プレースホルダー 2">
            <a:extLst>
              <a:ext uri="{FF2B5EF4-FFF2-40B4-BE49-F238E27FC236}">
                <a16:creationId xmlns:a16="http://schemas.microsoft.com/office/drawing/2014/main" id="{08206582-6B9D-692B-B8A9-4C436281A41D}"/>
              </a:ext>
            </a:extLst>
          </p:cNvPr>
          <p:cNvSpPr txBox="1">
            <a:spLocks/>
          </p:cNvSpPr>
          <p:nvPr/>
        </p:nvSpPr>
        <p:spPr>
          <a:xfrm>
            <a:off x="747676" y="1878339"/>
            <a:ext cx="10541008" cy="1326995"/>
          </a:xfrm>
          <a:prstGeom prst="rect">
            <a:avLst/>
          </a:prstGeom>
        </p:spPr>
        <p:txBody>
          <a:bodyPr lIns="0" tIns="0" rIns="0" bIns="0" anchor="t"/>
          <a:lstStyle>
            <a:lvl1pPr marL="342908" indent="-342908" algn="l" defTabSz="914423" rtl="0" eaLnBrk="1" latinLnBrk="0" hangingPunct="1">
              <a:spcBef>
                <a:spcPct val="20000"/>
              </a:spcBef>
              <a:buFont typeface="Arial" panose="020B0604020202020204" pitchFamily="34" charset="0"/>
              <a:buChar char="•"/>
              <a:defRPr kumimoji="1" sz="2400" kern="1200" spc="0" baseline="0">
                <a:solidFill>
                  <a:schemeClr val="tx1"/>
                </a:solidFill>
                <a:latin typeface="+mn-ea"/>
                <a:ea typeface="+mn-ea"/>
                <a:cs typeface="+mn-cs"/>
              </a:defRPr>
            </a:lvl1pPr>
            <a:lvl2pPr marL="742969" indent="-285757" algn="l" defTabSz="914423" rtl="0" eaLnBrk="1" latinLnBrk="0" hangingPunct="1">
              <a:spcBef>
                <a:spcPct val="20000"/>
              </a:spcBef>
              <a:buFont typeface="Arial" panose="020B0604020202020204" pitchFamily="34" charset="0"/>
              <a:buChar char="–"/>
              <a:defRPr kumimoji="1" sz="2400" kern="1200" spc="0" baseline="0">
                <a:solidFill>
                  <a:schemeClr val="tx1"/>
                </a:solidFill>
                <a:latin typeface="+mn-ea"/>
                <a:ea typeface="+mn-ea"/>
                <a:cs typeface="+mn-cs"/>
              </a:defRPr>
            </a:lvl2pPr>
            <a:lvl3pPr marL="1143028" indent="-228606" algn="l" defTabSz="914423" rtl="0" eaLnBrk="1" latinLnBrk="0" hangingPunct="1">
              <a:spcBef>
                <a:spcPct val="20000"/>
              </a:spcBef>
              <a:buFont typeface="Arial" panose="020B0604020202020204" pitchFamily="34" charset="0"/>
              <a:buChar char="•"/>
              <a:defRPr kumimoji="1" sz="1800" kern="1200" spc="0" baseline="0">
                <a:solidFill>
                  <a:schemeClr val="tx1"/>
                </a:solidFill>
                <a:latin typeface="+mn-ea"/>
                <a:ea typeface="+mn-ea"/>
                <a:cs typeface="+mn-cs"/>
              </a:defRPr>
            </a:lvl3pPr>
            <a:lvl4pPr marL="1600240" indent="-228606" algn="l" defTabSz="914423" rtl="0" eaLnBrk="1" latinLnBrk="0" hangingPunct="1">
              <a:spcBef>
                <a:spcPct val="20000"/>
              </a:spcBef>
              <a:buFont typeface="Arial" panose="020B0604020202020204" pitchFamily="34" charset="0"/>
              <a:buChar char="–"/>
              <a:defRPr kumimoji="1" sz="1800" kern="1200" spc="0" baseline="0">
                <a:solidFill>
                  <a:schemeClr val="tx1"/>
                </a:solidFill>
                <a:latin typeface="+mn-ea"/>
                <a:ea typeface="+mn-ea"/>
                <a:cs typeface="+mn-cs"/>
              </a:defRPr>
            </a:lvl4pPr>
            <a:lvl5pPr marL="2057452" indent="-228606" algn="l" defTabSz="914423" rtl="0" eaLnBrk="1" latinLnBrk="0" hangingPunct="1">
              <a:spcBef>
                <a:spcPct val="20000"/>
              </a:spcBef>
              <a:buFont typeface="Arial" panose="020B0604020202020204" pitchFamily="34" charset="0"/>
              <a:buChar char="»"/>
              <a:defRPr kumimoji="1" sz="1800" kern="1200" spc="0" baseline="0">
                <a:solidFill>
                  <a:schemeClr val="tx1"/>
                </a:solidFill>
                <a:latin typeface="+mn-ea"/>
                <a:ea typeface="+mn-ea"/>
                <a:cs typeface="+mn-cs"/>
              </a:defRPr>
            </a:lvl5pPr>
            <a:lvl6pPr marL="2514663" indent="-228606" algn="l" defTabSz="914423"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fontAlgn="auto">
              <a:lnSpc>
                <a:spcPct val="120000"/>
              </a:lnSpc>
              <a:spcAft>
                <a:spcPts val="0"/>
              </a:spcAft>
              <a:buNone/>
            </a:pPr>
            <a:r>
              <a:rPr lang="ja-JP" altLang="en-US" b="1">
                <a:latin typeface="+mj-ea"/>
                <a:ea typeface="+mj-ea"/>
              </a:rPr>
              <a:t>様々な分野にまたがる</a:t>
            </a:r>
            <a:r>
              <a:rPr lang="en-US" altLang="ja-JP" b="1" dirty="0">
                <a:solidFill>
                  <a:schemeClr val="accent1">
                    <a:lumMod val="60000"/>
                    <a:lumOff val="40000"/>
                  </a:schemeClr>
                </a:solidFill>
                <a:latin typeface="+mj-ea"/>
                <a:ea typeface="+mj-ea"/>
              </a:rPr>
              <a:t>53</a:t>
            </a:r>
            <a:r>
              <a:rPr lang="ja-JP" altLang="en-US" b="1">
                <a:solidFill>
                  <a:schemeClr val="accent1">
                    <a:lumMod val="60000"/>
                    <a:lumOff val="40000"/>
                  </a:schemeClr>
                </a:solidFill>
                <a:latin typeface="+mj-ea"/>
                <a:ea typeface="+mj-ea"/>
              </a:rPr>
              <a:t>のアクションの種</a:t>
            </a:r>
            <a:r>
              <a:rPr lang="ja-JP" altLang="en-US" b="1">
                <a:latin typeface="+mj-ea"/>
                <a:ea typeface="+mj-ea"/>
              </a:rPr>
              <a:t>が見つかり、社内の改善や活動につなげています。</a:t>
            </a:r>
            <a:endParaRPr lang="en-US" altLang="ja-JP" b="1" dirty="0">
              <a:latin typeface="+mj-ea"/>
              <a:ea typeface="+mj-ea"/>
            </a:endParaRPr>
          </a:p>
        </p:txBody>
      </p:sp>
      <p:pic>
        <p:nvPicPr>
          <p:cNvPr id="9" name="図 4" descr="屋内, 天井, 人, シーン が含まれている画像&#10;&#10;自動的に生成された説明">
            <a:extLst>
              <a:ext uri="{FF2B5EF4-FFF2-40B4-BE49-F238E27FC236}">
                <a16:creationId xmlns:a16="http://schemas.microsoft.com/office/drawing/2014/main" id="{0D6010B1-7CEC-1116-B41A-9755CE42B072}"/>
              </a:ext>
            </a:extLst>
          </p:cNvPr>
          <p:cNvPicPr>
            <a:picLocks noChangeAspect="1"/>
          </p:cNvPicPr>
          <p:nvPr/>
        </p:nvPicPr>
        <p:blipFill rotWithShape="1">
          <a:blip r:embed="rId3">
            <a:extLst>
              <a:ext uri="{28A0092B-C50C-407E-A947-70E740481C1C}">
                <a14:useLocalDpi xmlns:a14="http://schemas.microsoft.com/office/drawing/2010/main" val="0"/>
              </a:ext>
            </a:extLst>
          </a:blip>
          <a:srcRect l="1" t="17756" r="449" b="7721"/>
          <a:stretch/>
        </p:blipFill>
        <p:spPr>
          <a:xfrm>
            <a:off x="3772596" y="3205334"/>
            <a:ext cx="4491167" cy="2521481"/>
          </a:xfrm>
          <a:prstGeom prst="rect">
            <a:avLst/>
          </a:prstGeom>
        </p:spPr>
      </p:pic>
      <p:sp>
        <p:nvSpPr>
          <p:cNvPr id="11" name="Rounded Rectangle 52">
            <a:extLst>
              <a:ext uri="{FF2B5EF4-FFF2-40B4-BE49-F238E27FC236}">
                <a16:creationId xmlns:a16="http://schemas.microsoft.com/office/drawing/2014/main" id="{31430B50-A177-787C-D9B6-58C6AD739E5B}"/>
              </a:ext>
            </a:extLst>
          </p:cNvPr>
          <p:cNvSpPr/>
          <p:nvPr/>
        </p:nvSpPr>
        <p:spPr>
          <a:xfrm flipH="1">
            <a:off x="708309" y="4585631"/>
            <a:ext cx="2562513" cy="12598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2" name="正方形/長方形 19">
            <a:extLst>
              <a:ext uri="{FF2B5EF4-FFF2-40B4-BE49-F238E27FC236}">
                <a16:creationId xmlns:a16="http://schemas.microsoft.com/office/drawing/2014/main" id="{6574B9B1-0962-8E80-9449-A1E336FADCBA}"/>
              </a:ext>
            </a:extLst>
          </p:cNvPr>
          <p:cNvSpPr/>
          <p:nvPr/>
        </p:nvSpPr>
        <p:spPr>
          <a:xfrm>
            <a:off x="797784" y="4803692"/>
            <a:ext cx="2428020" cy="8459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nSpc>
                <a:spcPct val="120000"/>
              </a:lnSpc>
              <a:spcAft>
                <a:spcPts val="600"/>
              </a:spcAft>
            </a:pPr>
            <a:r>
              <a:rPr lang="ja-JP" altLang="en-US" sz="1200" b="1">
                <a:solidFill>
                  <a:schemeClr val="bg1"/>
                </a:solidFill>
                <a:latin typeface="+mj-ea"/>
                <a:ea typeface="+mj-ea"/>
              </a:rPr>
              <a:t>多様な家族への理解促進</a:t>
            </a:r>
            <a:endParaRPr lang="en-US" altLang="ja-JP" sz="1200" b="1" dirty="0">
              <a:solidFill>
                <a:schemeClr val="bg1"/>
              </a:solidFill>
              <a:latin typeface="+mj-ea"/>
              <a:ea typeface="+mj-ea"/>
            </a:endParaRPr>
          </a:p>
          <a:p>
            <a:pPr>
              <a:lnSpc>
                <a:spcPct val="120000"/>
              </a:lnSpc>
              <a:spcAft>
                <a:spcPts val="600"/>
              </a:spcAft>
            </a:pPr>
            <a:r>
              <a:rPr lang="ja-JP" altLang="en-US" sz="1000" b="1">
                <a:solidFill>
                  <a:schemeClr val="bg1"/>
                </a:solidFill>
                <a:latin typeface="+mj-ea"/>
                <a:ea typeface="+mj-ea"/>
              </a:rPr>
              <a:t>働き方の前提となる「家族」のあり方が多様になっていく。お互いにさらに理解を深めていくためには？</a:t>
            </a:r>
          </a:p>
        </p:txBody>
      </p:sp>
      <p:sp>
        <p:nvSpPr>
          <p:cNvPr id="13" name="Triangle 2">
            <a:extLst>
              <a:ext uri="{FF2B5EF4-FFF2-40B4-BE49-F238E27FC236}">
                <a16:creationId xmlns:a16="http://schemas.microsoft.com/office/drawing/2014/main" id="{40EEC631-82DB-E6CD-0B5D-B717B24A895A}"/>
              </a:ext>
            </a:extLst>
          </p:cNvPr>
          <p:cNvSpPr/>
          <p:nvPr/>
        </p:nvSpPr>
        <p:spPr>
          <a:xfrm rot="5400000">
            <a:off x="3238480" y="3478809"/>
            <a:ext cx="280335" cy="3477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4" name="Rounded Rectangle 52">
            <a:extLst>
              <a:ext uri="{FF2B5EF4-FFF2-40B4-BE49-F238E27FC236}">
                <a16:creationId xmlns:a16="http://schemas.microsoft.com/office/drawing/2014/main" id="{C3D4CC22-E3ED-23B3-C06C-E84E9D75A4BD}"/>
              </a:ext>
            </a:extLst>
          </p:cNvPr>
          <p:cNvSpPr/>
          <p:nvPr/>
        </p:nvSpPr>
        <p:spPr>
          <a:xfrm flipH="1">
            <a:off x="708309" y="3072703"/>
            <a:ext cx="2562513" cy="12598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5" name="正方形/長方形 19">
            <a:extLst>
              <a:ext uri="{FF2B5EF4-FFF2-40B4-BE49-F238E27FC236}">
                <a16:creationId xmlns:a16="http://schemas.microsoft.com/office/drawing/2014/main" id="{641C4904-9C10-1A8B-3C2C-5BCB6966CE29}"/>
              </a:ext>
            </a:extLst>
          </p:cNvPr>
          <p:cNvSpPr/>
          <p:nvPr/>
        </p:nvSpPr>
        <p:spPr>
          <a:xfrm>
            <a:off x="797784" y="3317995"/>
            <a:ext cx="2271297" cy="8067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nSpc>
                <a:spcPct val="120000"/>
              </a:lnSpc>
              <a:spcAft>
                <a:spcPts val="600"/>
              </a:spcAft>
            </a:pPr>
            <a:r>
              <a:rPr lang="ja-JP" altLang="en-US" sz="1200" b="1">
                <a:solidFill>
                  <a:schemeClr val="bg1"/>
                </a:solidFill>
                <a:latin typeface="+mj-ea"/>
                <a:ea typeface="+mj-ea"/>
              </a:rPr>
              <a:t>高齢社員の労働環境</a:t>
            </a:r>
            <a:endParaRPr lang="en-US" altLang="ja-JP" sz="1200" b="1" dirty="0">
              <a:solidFill>
                <a:schemeClr val="bg1"/>
              </a:solidFill>
              <a:latin typeface="+mj-ea"/>
              <a:ea typeface="+mj-ea"/>
            </a:endParaRPr>
          </a:p>
          <a:p>
            <a:pPr>
              <a:lnSpc>
                <a:spcPct val="120000"/>
              </a:lnSpc>
              <a:spcAft>
                <a:spcPts val="600"/>
              </a:spcAft>
            </a:pPr>
            <a:r>
              <a:rPr lang="ja-JP" altLang="en-US" sz="1000" b="1">
                <a:solidFill>
                  <a:schemeClr val="bg1"/>
                </a:solidFill>
                <a:latin typeface="+mj-ea"/>
                <a:ea typeface="+mj-ea"/>
              </a:rPr>
              <a:t>これから増えていく高齢社員。老衰による体力、知力の衰えは必ず起きる。働き方を今から考えよう。</a:t>
            </a:r>
          </a:p>
        </p:txBody>
      </p:sp>
      <p:sp>
        <p:nvSpPr>
          <p:cNvPr id="16" name="Triangle 2">
            <a:extLst>
              <a:ext uri="{FF2B5EF4-FFF2-40B4-BE49-F238E27FC236}">
                <a16:creationId xmlns:a16="http://schemas.microsoft.com/office/drawing/2014/main" id="{83EF2EEE-FF2B-9A91-E1C1-AA6BA1C42324}"/>
              </a:ext>
            </a:extLst>
          </p:cNvPr>
          <p:cNvSpPr/>
          <p:nvPr/>
        </p:nvSpPr>
        <p:spPr>
          <a:xfrm rot="5400000">
            <a:off x="3232500" y="5053191"/>
            <a:ext cx="280335" cy="3477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7" name="Rounded Rectangle 52">
            <a:extLst>
              <a:ext uri="{FF2B5EF4-FFF2-40B4-BE49-F238E27FC236}">
                <a16:creationId xmlns:a16="http://schemas.microsoft.com/office/drawing/2014/main" id="{51BD0126-BAA3-1E59-8A06-89A2454191DC}"/>
              </a:ext>
            </a:extLst>
          </p:cNvPr>
          <p:cNvSpPr/>
          <p:nvPr/>
        </p:nvSpPr>
        <p:spPr>
          <a:xfrm flipH="1">
            <a:off x="8680826" y="3022766"/>
            <a:ext cx="2562513" cy="12598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8" name="正方形/長方形 19">
            <a:extLst>
              <a:ext uri="{FF2B5EF4-FFF2-40B4-BE49-F238E27FC236}">
                <a16:creationId xmlns:a16="http://schemas.microsoft.com/office/drawing/2014/main" id="{CF92E20C-9E5B-CC68-77F5-84E0AE9B0D98}"/>
              </a:ext>
            </a:extLst>
          </p:cNvPr>
          <p:cNvSpPr/>
          <p:nvPr/>
        </p:nvSpPr>
        <p:spPr>
          <a:xfrm>
            <a:off x="8860664" y="3317995"/>
            <a:ext cx="2271297" cy="6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nSpc>
                <a:spcPct val="120000"/>
              </a:lnSpc>
              <a:spcAft>
                <a:spcPts val="600"/>
              </a:spcAft>
            </a:pPr>
            <a:r>
              <a:rPr lang="ja-JP" altLang="en-US" sz="1200" b="1">
                <a:solidFill>
                  <a:schemeClr val="bg1"/>
                </a:solidFill>
                <a:latin typeface="+mj-ea"/>
                <a:ea typeface="+mj-ea"/>
              </a:rPr>
              <a:t>介護開始フェーズの支援</a:t>
            </a:r>
            <a:endParaRPr lang="en-US" altLang="ja-JP" sz="1200" b="1" dirty="0">
              <a:solidFill>
                <a:schemeClr val="bg1"/>
              </a:solidFill>
              <a:latin typeface="+mj-ea"/>
              <a:ea typeface="+mj-ea"/>
            </a:endParaRPr>
          </a:p>
          <a:p>
            <a:pPr>
              <a:lnSpc>
                <a:spcPct val="120000"/>
              </a:lnSpc>
              <a:spcAft>
                <a:spcPts val="600"/>
              </a:spcAft>
            </a:pPr>
            <a:r>
              <a:rPr lang="ja-JP" altLang="en-US" sz="1000" b="1">
                <a:solidFill>
                  <a:schemeClr val="bg1"/>
                </a:solidFill>
                <a:latin typeface="+mj-ea"/>
                <a:ea typeface="+mj-ea"/>
              </a:rPr>
              <a:t>介護はある日、急に始まる。会社としてサポート体制を整えておけると、社員も気兼ねなく使いやすい。</a:t>
            </a:r>
          </a:p>
        </p:txBody>
      </p:sp>
      <p:sp>
        <p:nvSpPr>
          <p:cNvPr id="19" name="Triangle 2">
            <a:extLst>
              <a:ext uri="{FF2B5EF4-FFF2-40B4-BE49-F238E27FC236}">
                <a16:creationId xmlns:a16="http://schemas.microsoft.com/office/drawing/2014/main" id="{4DFCD1FB-3CF5-BA7E-043B-3E0266106E75}"/>
              </a:ext>
            </a:extLst>
          </p:cNvPr>
          <p:cNvSpPr/>
          <p:nvPr/>
        </p:nvSpPr>
        <p:spPr>
          <a:xfrm rot="16200000">
            <a:off x="8412145" y="3478808"/>
            <a:ext cx="280335" cy="3477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0" name="Rounded Rectangle 52">
            <a:extLst>
              <a:ext uri="{FF2B5EF4-FFF2-40B4-BE49-F238E27FC236}">
                <a16:creationId xmlns:a16="http://schemas.microsoft.com/office/drawing/2014/main" id="{A4BCDBF3-E453-ED6F-4942-761672E1770B}"/>
              </a:ext>
            </a:extLst>
          </p:cNvPr>
          <p:cNvSpPr/>
          <p:nvPr/>
        </p:nvSpPr>
        <p:spPr>
          <a:xfrm flipH="1">
            <a:off x="8680826" y="4467015"/>
            <a:ext cx="2562513" cy="12598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1" name="正方形/長方形 19">
            <a:extLst>
              <a:ext uri="{FF2B5EF4-FFF2-40B4-BE49-F238E27FC236}">
                <a16:creationId xmlns:a16="http://schemas.microsoft.com/office/drawing/2014/main" id="{15650E3D-5F62-FFC0-C6D6-F708817A696D}"/>
              </a:ext>
            </a:extLst>
          </p:cNvPr>
          <p:cNvSpPr/>
          <p:nvPr/>
        </p:nvSpPr>
        <p:spPr>
          <a:xfrm>
            <a:off x="8849106" y="4619646"/>
            <a:ext cx="2271297" cy="9545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nSpc>
                <a:spcPct val="120000"/>
              </a:lnSpc>
              <a:spcAft>
                <a:spcPts val="600"/>
              </a:spcAft>
            </a:pPr>
            <a:r>
              <a:rPr lang="ja-JP" altLang="en-US" sz="1200" b="1">
                <a:solidFill>
                  <a:schemeClr val="bg1"/>
                </a:solidFill>
                <a:latin typeface="+mj-ea"/>
                <a:ea typeface="+mj-ea"/>
              </a:rPr>
              <a:t>世界から集まる社員への対応</a:t>
            </a:r>
            <a:endParaRPr lang="en-US" altLang="ja-JP" sz="1200" b="1" dirty="0">
              <a:solidFill>
                <a:schemeClr val="bg1"/>
              </a:solidFill>
              <a:latin typeface="+mj-ea"/>
              <a:ea typeface="+mj-ea"/>
            </a:endParaRPr>
          </a:p>
          <a:p>
            <a:pPr>
              <a:lnSpc>
                <a:spcPct val="120000"/>
              </a:lnSpc>
              <a:spcAft>
                <a:spcPts val="600"/>
              </a:spcAft>
            </a:pPr>
            <a:r>
              <a:rPr lang="ja-JP" altLang="en-US" sz="1000" b="1">
                <a:solidFill>
                  <a:schemeClr val="bg1"/>
                </a:solidFill>
                <a:latin typeface="+mj-ea"/>
                <a:ea typeface="+mj-ea"/>
              </a:rPr>
              <a:t>日本人だけの職場は減っていく。文化や宗教の違いに対し、今の会社の環境や制度を調整していこう。</a:t>
            </a:r>
            <a:endParaRPr lang="en-US" altLang="ja-JP" sz="1000" b="1" dirty="0">
              <a:solidFill>
                <a:schemeClr val="bg1"/>
              </a:solidFill>
              <a:latin typeface="+mj-ea"/>
              <a:ea typeface="+mj-ea"/>
            </a:endParaRPr>
          </a:p>
        </p:txBody>
      </p:sp>
      <p:sp>
        <p:nvSpPr>
          <p:cNvPr id="22" name="Triangle 2">
            <a:extLst>
              <a:ext uri="{FF2B5EF4-FFF2-40B4-BE49-F238E27FC236}">
                <a16:creationId xmlns:a16="http://schemas.microsoft.com/office/drawing/2014/main" id="{A5612484-5663-3A02-6085-C7B908C01B6F}"/>
              </a:ext>
            </a:extLst>
          </p:cNvPr>
          <p:cNvSpPr/>
          <p:nvPr/>
        </p:nvSpPr>
        <p:spPr>
          <a:xfrm rot="16200000">
            <a:off x="8412145" y="4923057"/>
            <a:ext cx="280335" cy="3477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Tree>
    <p:extLst>
      <p:ext uri="{BB962C8B-B14F-4D97-AF65-F5344CB8AC3E}">
        <p14:creationId xmlns:p14="http://schemas.microsoft.com/office/powerpoint/2010/main" val="39667045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87836-65F1-907B-A08B-71DCDC61790D}"/>
              </a:ext>
            </a:extLst>
          </p:cNvPr>
          <p:cNvSpPr>
            <a:spLocks noGrp="1"/>
          </p:cNvSpPr>
          <p:nvPr>
            <p:ph type="title"/>
          </p:nvPr>
        </p:nvSpPr>
        <p:spPr/>
        <p:txBody>
          <a:bodyPr/>
          <a:lstStyle/>
          <a:p>
            <a:r>
              <a:rPr lang="ja-JP" altLang="en-US"/>
              <a:t>議論当日</a:t>
            </a:r>
            <a:endParaRPr lang="en-JP"/>
          </a:p>
        </p:txBody>
      </p:sp>
      <p:sp>
        <p:nvSpPr>
          <p:cNvPr id="3" name="Text Placeholder 2">
            <a:extLst>
              <a:ext uri="{FF2B5EF4-FFF2-40B4-BE49-F238E27FC236}">
                <a16:creationId xmlns:a16="http://schemas.microsoft.com/office/drawing/2014/main" id="{4ABBFC7D-FE15-52F6-46E4-308A001AED9D}"/>
              </a:ext>
            </a:extLst>
          </p:cNvPr>
          <p:cNvSpPr>
            <a:spLocks noGrp="1"/>
          </p:cNvSpPr>
          <p:nvPr>
            <p:ph type="body" sz="quarter" idx="10"/>
          </p:nvPr>
        </p:nvSpPr>
        <p:spPr/>
        <p:txBody>
          <a:bodyPr/>
          <a:lstStyle/>
          <a:p>
            <a:r>
              <a:rPr lang="en-US" dirty="0"/>
              <a:t>Discussion day</a:t>
            </a:r>
            <a:endParaRPr lang="en-JP"/>
          </a:p>
        </p:txBody>
      </p:sp>
      <p:sp>
        <p:nvSpPr>
          <p:cNvPr id="7" name="Rounded Rectangle 6">
            <a:extLst>
              <a:ext uri="{FF2B5EF4-FFF2-40B4-BE49-F238E27FC236}">
                <a16:creationId xmlns:a16="http://schemas.microsoft.com/office/drawing/2014/main" id="{6483BB3E-D082-815B-B4BF-66357597343F}"/>
              </a:ext>
            </a:extLst>
          </p:cNvPr>
          <p:cNvSpPr/>
          <p:nvPr/>
        </p:nvSpPr>
        <p:spPr>
          <a:xfrm>
            <a:off x="432000" y="1850528"/>
            <a:ext cx="3426322" cy="3498322"/>
          </a:xfrm>
          <a:prstGeom prst="roundRect">
            <a:avLst>
              <a:gd name="adj" fmla="val 2025"/>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9" name="テキスト ボックス 12">
            <a:extLst>
              <a:ext uri="{FF2B5EF4-FFF2-40B4-BE49-F238E27FC236}">
                <a16:creationId xmlns:a16="http://schemas.microsoft.com/office/drawing/2014/main" id="{36C1958D-F60E-F719-A13B-41DC738E3A29}"/>
              </a:ext>
            </a:extLst>
          </p:cNvPr>
          <p:cNvSpPr txBox="1"/>
          <p:nvPr/>
        </p:nvSpPr>
        <p:spPr>
          <a:xfrm>
            <a:off x="687430" y="2037427"/>
            <a:ext cx="842005" cy="615553"/>
          </a:xfrm>
          <a:prstGeom prst="rect">
            <a:avLst/>
          </a:prstGeom>
          <a:noFill/>
        </p:spPr>
        <p:txBody>
          <a:bodyPr wrap="square" lIns="0" tIns="0" rIns="0" bIns="0" rtlCol="0">
            <a:spAutoFit/>
          </a:bodyPr>
          <a:lstStyle/>
          <a:p>
            <a:pPr algn="l"/>
            <a:r>
              <a:rPr kumimoji="1" lang="en-US" altLang="ja-JP" sz="4000" b="1" dirty="0">
                <a:solidFill>
                  <a:schemeClr val="accent1"/>
                </a:solidFill>
                <a:latin typeface="+mj-ea"/>
                <a:ea typeface="+mj-ea"/>
                <a:cs typeface="Calibri" panose="020F0502020204030204" pitchFamily="34" charset="0"/>
              </a:rPr>
              <a:t>01</a:t>
            </a:r>
            <a:endParaRPr kumimoji="1" lang="ja-JP" altLang="en-US" sz="4000" b="1" dirty="0">
              <a:solidFill>
                <a:schemeClr val="accent1"/>
              </a:solidFill>
              <a:latin typeface="+mj-ea"/>
              <a:ea typeface="+mj-ea"/>
              <a:cs typeface="Calibri" panose="020F0502020204030204" pitchFamily="34" charset="0"/>
            </a:endParaRPr>
          </a:p>
        </p:txBody>
      </p:sp>
      <p:sp>
        <p:nvSpPr>
          <p:cNvPr id="20" name="テキスト ボックス 16">
            <a:extLst>
              <a:ext uri="{FF2B5EF4-FFF2-40B4-BE49-F238E27FC236}">
                <a16:creationId xmlns:a16="http://schemas.microsoft.com/office/drawing/2014/main" id="{08202B38-8DAB-66FE-710C-F2C1C7B10716}"/>
              </a:ext>
            </a:extLst>
          </p:cNvPr>
          <p:cNvSpPr txBox="1"/>
          <p:nvPr/>
        </p:nvSpPr>
        <p:spPr>
          <a:xfrm>
            <a:off x="687430" y="3419008"/>
            <a:ext cx="2907799" cy="1095941"/>
          </a:xfrm>
          <a:prstGeom prst="rect">
            <a:avLst/>
          </a:prstGeom>
          <a:noFill/>
        </p:spPr>
        <p:txBody>
          <a:bodyPr wrap="square" lIns="0" tIns="0" rIns="0" bIns="0" rtlCol="0">
            <a:spAutoFit/>
          </a:bodyPr>
          <a:lstStyle/>
          <a:p>
            <a:pPr algn="l">
              <a:lnSpc>
                <a:spcPct val="120000"/>
              </a:lnSpc>
            </a:pPr>
            <a:r>
              <a:rPr lang="ja-JP" altLang="en-US" sz="1200">
                <a:latin typeface="+mj-ea"/>
                <a:ea typeface="+mj-ea"/>
              </a:rPr>
              <a:t>事前に一度集まり、全員で未来予測のデータを把握します。</a:t>
            </a:r>
            <a:endParaRPr lang="en-US" altLang="ja-JP" sz="1200">
              <a:latin typeface="+mj-ea"/>
              <a:ea typeface="+mj-ea"/>
            </a:endParaRPr>
          </a:p>
          <a:p>
            <a:pPr algn="l">
              <a:lnSpc>
                <a:spcPct val="120000"/>
              </a:lnSpc>
            </a:pPr>
            <a:r>
              <a:rPr lang="ja-JP" altLang="en-US" sz="1200">
                <a:latin typeface="+mj-ea"/>
                <a:ea typeface="+mj-ea"/>
              </a:rPr>
              <a:t>多様な家族のイメージを湧かせるために、ニュース動画の視聴を議論当日までの宿題にします。</a:t>
            </a:r>
            <a:endParaRPr lang="en-US" altLang="ja-JP" sz="1200" dirty="0">
              <a:latin typeface="+mj-ea"/>
              <a:ea typeface="+mj-ea"/>
            </a:endParaRPr>
          </a:p>
        </p:txBody>
      </p:sp>
      <p:sp>
        <p:nvSpPr>
          <p:cNvPr id="21" name="テキスト ボックス 12">
            <a:extLst>
              <a:ext uri="{FF2B5EF4-FFF2-40B4-BE49-F238E27FC236}">
                <a16:creationId xmlns:a16="http://schemas.microsoft.com/office/drawing/2014/main" id="{8572FE2E-5818-62A6-C3E0-C94202C32F94}"/>
              </a:ext>
            </a:extLst>
          </p:cNvPr>
          <p:cNvSpPr txBox="1"/>
          <p:nvPr/>
        </p:nvSpPr>
        <p:spPr>
          <a:xfrm>
            <a:off x="687430" y="2940489"/>
            <a:ext cx="1929008" cy="276999"/>
          </a:xfrm>
          <a:prstGeom prst="rect">
            <a:avLst/>
          </a:prstGeom>
          <a:noFill/>
        </p:spPr>
        <p:txBody>
          <a:bodyPr wrap="square" lIns="0" tIns="0" rIns="0" bIns="0" rtlCol="0">
            <a:spAutoFit/>
          </a:bodyPr>
          <a:lstStyle/>
          <a:p>
            <a:pPr algn="l"/>
            <a:r>
              <a:rPr kumimoji="1" lang="ja-JP" altLang="en-US" b="1">
                <a:latin typeface="+mj-ea"/>
                <a:ea typeface="+mj-ea"/>
              </a:rPr>
              <a:t>未来予測を学ぶ</a:t>
            </a:r>
            <a:endParaRPr kumimoji="1" lang="ja-JP" altLang="en-US" b="1" dirty="0">
              <a:latin typeface="+mj-ea"/>
              <a:ea typeface="+mj-ea"/>
            </a:endParaRPr>
          </a:p>
        </p:txBody>
      </p:sp>
      <p:sp>
        <p:nvSpPr>
          <p:cNvPr id="23" name="Triangle 22">
            <a:extLst>
              <a:ext uri="{FF2B5EF4-FFF2-40B4-BE49-F238E27FC236}">
                <a16:creationId xmlns:a16="http://schemas.microsoft.com/office/drawing/2014/main" id="{405DD763-0BA1-D6AF-1CF8-012A9B3BAB86}"/>
              </a:ext>
            </a:extLst>
          </p:cNvPr>
          <p:cNvSpPr/>
          <p:nvPr/>
        </p:nvSpPr>
        <p:spPr>
          <a:xfrm rot="5400000">
            <a:off x="3967794" y="3432893"/>
            <a:ext cx="318027" cy="169378"/>
          </a:xfrm>
          <a:prstGeom prst="triangle">
            <a:avLst>
              <a:gd name="adj" fmla="val 47607"/>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4" name="正方形/長方形 19">
            <a:extLst>
              <a:ext uri="{FF2B5EF4-FFF2-40B4-BE49-F238E27FC236}">
                <a16:creationId xmlns:a16="http://schemas.microsoft.com/office/drawing/2014/main" id="{D51B8B07-3945-77A3-9940-3914F1072350}"/>
              </a:ext>
            </a:extLst>
          </p:cNvPr>
          <p:cNvSpPr/>
          <p:nvPr/>
        </p:nvSpPr>
        <p:spPr>
          <a:xfrm>
            <a:off x="1381621" y="2322084"/>
            <a:ext cx="1311649" cy="2482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Aft>
                <a:spcPts val="600"/>
              </a:spcAft>
            </a:pPr>
            <a:r>
              <a:rPr kumimoji="1" lang="ja-JP" altLang="en-US" sz="1200" b="1">
                <a:solidFill>
                  <a:schemeClr val="accent1"/>
                </a:solidFill>
                <a:latin typeface="+mj-ea"/>
                <a:ea typeface="+mj-ea"/>
              </a:rPr>
              <a:t>議</a:t>
            </a:r>
            <a:r>
              <a:rPr kumimoji="1" lang="en-US" altLang="ja-JP" sz="1200" b="1">
                <a:solidFill>
                  <a:schemeClr val="accent1"/>
                </a:solidFill>
                <a:latin typeface="+mj-ea"/>
                <a:ea typeface="+mj-ea"/>
              </a:rPr>
              <a:t> </a:t>
            </a:r>
            <a:r>
              <a:rPr kumimoji="1" lang="ja-JP" altLang="en-US" sz="1200" b="1">
                <a:solidFill>
                  <a:schemeClr val="accent1"/>
                </a:solidFill>
                <a:latin typeface="+mj-ea"/>
                <a:ea typeface="+mj-ea"/>
              </a:rPr>
              <a:t>論</a:t>
            </a:r>
            <a:r>
              <a:rPr kumimoji="1" lang="en-US" altLang="ja-JP" sz="1200" b="1">
                <a:solidFill>
                  <a:schemeClr val="accent1"/>
                </a:solidFill>
                <a:latin typeface="+mj-ea"/>
                <a:ea typeface="+mj-ea"/>
              </a:rPr>
              <a:t> </a:t>
            </a:r>
            <a:r>
              <a:rPr kumimoji="1" lang="ja-JP" altLang="en-US" sz="1200" b="1">
                <a:solidFill>
                  <a:schemeClr val="accent1"/>
                </a:solidFill>
                <a:latin typeface="+mj-ea"/>
                <a:ea typeface="+mj-ea"/>
              </a:rPr>
              <a:t>前</a:t>
            </a:r>
            <a:endParaRPr kumimoji="1" lang="ja-JP" altLang="en-US" sz="1200" b="1" dirty="0">
              <a:solidFill>
                <a:schemeClr val="accent1"/>
              </a:solidFill>
              <a:latin typeface="+mj-ea"/>
              <a:ea typeface="+mj-ea"/>
            </a:endParaRPr>
          </a:p>
        </p:txBody>
      </p:sp>
      <p:sp>
        <p:nvSpPr>
          <p:cNvPr id="25" name="Rounded Rectangle 24">
            <a:extLst>
              <a:ext uri="{FF2B5EF4-FFF2-40B4-BE49-F238E27FC236}">
                <a16:creationId xmlns:a16="http://schemas.microsoft.com/office/drawing/2014/main" id="{DD93DD73-C962-065A-1CAD-AEE62C896597}"/>
              </a:ext>
            </a:extLst>
          </p:cNvPr>
          <p:cNvSpPr/>
          <p:nvPr/>
        </p:nvSpPr>
        <p:spPr>
          <a:xfrm>
            <a:off x="4383798" y="1850527"/>
            <a:ext cx="3426322" cy="3498323"/>
          </a:xfrm>
          <a:prstGeom prst="roundRect">
            <a:avLst>
              <a:gd name="adj" fmla="val 2025"/>
            </a:avLst>
          </a:prstGeom>
          <a:solidFill>
            <a:schemeClr val="bg1">
              <a:alpha val="9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6" name="テキスト ボックス 12">
            <a:extLst>
              <a:ext uri="{FF2B5EF4-FFF2-40B4-BE49-F238E27FC236}">
                <a16:creationId xmlns:a16="http://schemas.microsoft.com/office/drawing/2014/main" id="{7122D54C-FB86-0E2A-FE38-EBB99DD01C41}"/>
              </a:ext>
            </a:extLst>
          </p:cNvPr>
          <p:cNvSpPr txBox="1"/>
          <p:nvPr/>
        </p:nvSpPr>
        <p:spPr>
          <a:xfrm>
            <a:off x="4639228" y="2037427"/>
            <a:ext cx="842005" cy="615553"/>
          </a:xfrm>
          <a:prstGeom prst="rect">
            <a:avLst/>
          </a:prstGeom>
          <a:noFill/>
        </p:spPr>
        <p:txBody>
          <a:bodyPr wrap="square" lIns="0" tIns="0" rIns="0" bIns="0" rtlCol="0">
            <a:spAutoFit/>
          </a:bodyPr>
          <a:lstStyle/>
          <a:p>
            <a:pPr algn="l"/>
            <a:r>
              <a:rPr kumimoji="1" lang="en-US" altLang="ja-JP" sz="4000" b="1" dirty="0">
                <a:solidFill>
                  <a:schemeClr val="accent1"/>
                </a:solidFill>
                <a:latin typeface="+mj-ea"/>
                <a:ea typeface="+mj-ea"/>
                <a:cs typeface="Calibri" panose="020F0502020204030204" pitchFamily="34" charset="0"/>
              </a:rPr>
              <a:t>02</a:t>
            </a:r>
            <a:endParaRPr kumimoji="1" lang="ja-JP" altLang="en-US" sz="4000" b="1" dirty="0">
              <a:solidFill>
                <a:schemeClr val="accent1"/>
              </a:solidFill>
              <a:latin typeface="+mj-ea"/>
              <a:ea typeface="+mj-ea"/>
              <a:cs typeface="Calibri" panose="020F0502020204030204" pitchFamily="34" charset="0"/>
            </a:endParaRPr>
          </a:p>
        </p:txBody>
      </p:sp>
      <p:sp>
        <p:nvSpPr>
          <p:cNvPr id="27" name="テキスト ボックス 16">
            <a:extLst>
              <a:ext uri="{FF2B5EF4-FFF2-40B4-BE49-F238E27FC236}">
                <a16:creationId xmlns:a16="http://schemas.microsoft.com/office/drawing/2014/main" id="{E623EA98-C95B-0F75-EA9E-F2D658695307}"/>
              </a:ext>
            </a:extLst>
          </p:cNvPr>
          <p:cNvSpPr txBox="1"/>
          <p:nvPr/>
        </p:nvSpPr>
        <p:spPr>
          <a:xfrm>
            <a:off x="4639228" y="3419008"/>
            <a:ext cx="2907799" cy="874342"/>
          </a:xfrm>
          <a:prstGeom prst="rect">
            <a:avLst/>
          </a:prstGeom>
          <a:noFill/>
        </p:spPr>
        <p:txBody>
          <a:bodyPr wrap="square" lIns="0" tIns="0" rIns="0" bIns="0" rtlCol="0">
            <a:spAutoFit/>
          </a:bodyPr>
          <a:lstStyle/>
          <a:p>
            <a:pPr algn="l">
              <a:lnSpc>
                <a:spcPct val="120000"/>
              </a:lnSpc>
            </a:pPr>
            <a:r>
              <a:rPr lang="ja-JP" altLang="en-US" sz="1200">
                <a:latin typeface="+mj-ea"/>
                <a:ea typeface="+mj-ea"/>
              </a:rPr>
              <a:t>議論の当日、多様な家族に属する社員が増えていったときのことを想像します。</a:t>
            </a:r>
            <a:endParaRPr lang="en-US" altLang="ja-JP" sz="1200">
              <a:latin typeface="+mj-ea"/>
              <a:ea typeface="+mj-ea"/>
            </a:endParaRPr>
          </a:p>
          <a:p>
            <a:pPr algn="l">
              <a:lnSpc>
                <a:spcPct val="120000"/>
              </a:lnSpc>
            </a:pPr>
            <a:r>
              <a:rPr lang="ja-JP" altLang="en-US" sz="1200">
                <a:latin typeface="+mj-ea"/>
                <a:ea typeface="+mj-ea"/>
              </a:rPr>
              <a:t>業務の現場ではどのような課題が出てくるのか、今後どんなことが必要か議論します。</a:t>
            </a:r>
          </a:p>
        </p:txBody>
      </p:sp>
      <p:sp>
        <p:nvSpPr>
          <p:cNvPr id="28" name="テキスト ボックス 12">
            <a:extLst>
              <a:ext uri="{FF2B5EF4-FFF2-40B4-BE49-F238E27FC236}">
                <a16:creationId xmlns:a16="http://schemas.microsoft.com/office/drawing/2014/main" id="{F9F4E1AC-BE63-CBE5-8676-E39552CBC5C2}"/>
              </a:ext>
            </a:extLst>
          </p:cNvPr>
          <p:cNvSpPr txBox="1"/>
          <p:nvPr/>
        </p:nvSpPr>
        <p:spPr>
          <a:xfrm>
            <a:off x="4639228" y="2940489"/>
            <a:ext cx="2907798" cy="276999"/>
          </a:xfrm>
          <a:prstGeom prst="rect">
            <a:avLst/>
          </a:prstGeom>
          <a:noFill/>
        </p:spPr>
        <p:txBody>
          <a:bodyPr wrap="square" lIns="0" tIns="0" rIns="0" bIns="0" rtlCol="0">
            <a:spAutoFit/>
          </a:bodyPr>
          <a:lstStyle/>
          <a:p>
            <a:pPr algn="l"/>
            <a:r>
              <a:rPr kumimoji="1" lang="ja-JP" altLang="en-US" b="1">
                <a:latin typeface="+mj-ea"/>
                <a:ea typeface="+mj-ea"/>
              </a:rPr>
              <a:t>起こりうる課題を洗い出す</a:t>
            </a:r>
            <a:endParaRPr kumimoji="1" lang="ja-JP" altLang="en-US" b="1" dirty="0">
              <a:latin typeface="+mj-ea"/>
              <a:ea typeface="+mj-ea"/>
            </a:endParaRPr>
          </a:p>
        </p:txBody>
      </p:sp>
      <p:sp>
        <p:nvSpPr>
          <p:cNvPr id="29" name="正方形/長方形 19">
            <a:extLst>
              <a:ext uri="{FF2B5EF4-FFF2-40B4-BE49-F238E27FC236}">
                <a16:creationId xmlns:a16="http://schemas.microsoft.com/office/drawing/2014/main" id="{265EC39B-0D3F-F07C-F19D-7BFCD02B791E}"/>
              </a:ext>
            </a:extLst>
          </p:cNvPr>
          <p:cNvSpPr/>
          <p:nvPr/>
        </p:nvSpPr>
        <p:spPr>
          <a:xfrm>
            <a:off x="5333419" y="2322084"/>
            <a:ext cx="1311649" cy="2482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Aft>
                <a:spcPts val="600"/>
              </a:spcAft>
            </a:pPr>
            <a:r>
              <a:rPr kumimoji="1" lang="ja-JP" altLang="en-US" sz="1200" b="1">
                <a:solidFill>
                  <a:schemeClr val="accent1"/>
                </a:solidFill>
                <a:latin typeface="+mj-ea"/>
                <a:ea typeface="+mj-ea"/>
              </a:rPr>
              <a:t>議</a:t>
            </a:r>
            <a:r>
              <a:rPr kumimoji="1" lang="en-US" altLang="ja-JP" sz="1200" b="1">
                <a:solidFill>
                  <a:schemeClr val="accent1"/>
                </a:solidFill>
                <a:latin typeface="+mj-ea"/>
                <a:ea typeface="+mj-ea"/>
              </a:rPr>
              <a:t> </a:t>
            </a:r>
            <a:r>
              <a:rPr kumimoji="1" lang="ja-JP" altLang="en-US" sz="1200" b="1">
                <a:solidFill>
                  <a:schemeClr val="accent1"/>
                </a:solidFill>
                <a:latin typeface="+mj-ea"/>
                <a:ea typeface="+mj-ea"/>
              </a:rPr>
              <a:t>論</a:t>
            </a:r>
            <a:r>
              <a:rPr kumimoji="1" lang="en-US" altLang="ja-JP" sz="1200" b="1">
                <a:solidFill>
                  <a:schemeClr val="accent1"/>
                </a:solidFill>
                <a:latin typeface="+mj-ea"/>
                <a:ea typeface="+mj-ea"/>
              </a:rPr>
              <a:t> </a:t>
            </a:r>
            <a:r>
              <a:rPr kumimoji="1" lang="ja-JP" altLang="en-US" sz="1200" b="1">
                <a:solidFill>
                  <a:schemeClr val="accent1"/>
                </a:solidFill>
                <a:latin typeface="+mj-ea"/>
                <a:ea typeface="+mj-ea"/>
              </a:rPr>
              <a:t>中</a:t>
            </a:r>
            <a:endParaRPr kumimoji="1" lang="ja-JP" altLang="en-US" sz="1200" b="1" dirty="0">
              <a:solidFill>
                <a:schemeClr val="accent1"/>
              </a:solidFill>
              <a:latin typeface="+mj-ea"/>
              <a:ea typeface="+mj-ea"/>
            </a:endParaRPr>
          </a:p>
        </p:txBody>
      </p:sp>
      <p:sp>
        <p:nvSpPr>
          <p:cNvPr id="30" name="Rounded Rectangle 29">
            <a:extLst>
              <a:ext uri="{FF2B5EF4-FFF2-40B4-BE49-F238E27FC236}">
                <a16:creationId xmlns:a16="http://schemas.microsoft.com/office/drawing/2014/main" id="{E842AF6E-BB1F-4236-E0EC-23A1F196843F}"/>
              </a:ext>
            </a:extLst>
          </p:cNvPr>
          <p:cNvSpPr/>
          <p:nvPr/>
        </p:nvSpPr>
        <p:spPr>
          <a:xfrm>
            <a:off x="8319693" y="1850528"/>
            <a:ext cx="3426322" cy="3498323"/>
          </a:xfrm>
          <a:prstGeom prst="roundRect">
            <a:avLst>
              <a:gd name="adj" fmla="val 2025"/>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31" name="テキスト ボックス 12">
            <a:extLst>
              <a:ext uri="{FF2B5EF4-FFF2-40B4-BE49-F238E27FC236}">
                <a16:creationId xmlns:a16="http://schemas.microsoft.com/office/drawing/2014/main" id="{D59DA463-A1FC-8DA9-2D1C-61A4385231A3}"/>
              </a:ext>
            </a:extLst>
          </p:cNvPr>
          <p:cNvSpPr txBox="1"/>
          <p:nvPr/>
        </p:nvSpPr>
        <p:spPr>
          <a:xfrm>
            <a:off x="8575123" y="2037427"/>
            <a:ext cx="842005" cy="615553"/>
          </a:xfrm>
          <a:prstGeom prst="rect">
            <a:avLst/>
          </a:prstGeom>
          <a:noFill/>
        </p:spPr>
        <p:txBody>
          <a:bodyPr wrap="square" lIns="0" tIns="0" rIns="0" bIns="0" rtlCol="0">
            <a:spAutoFit/>
          </a:bodyPr>
          <a:lstStyle/>
          <a:p>
            <a:pPr algn="l"/>
            <a:r>
              <a:rPr kumimoji="1" lang="en-US" altLang="ja-JP" sz="4000" b="1" dirty="0">
                <a:solidFill>
                  <a:schemeClr val="accent1"/>
                </a:solidFill>
                <a:latin typeface="+mj-ea"/>
                <a:ea typeface="+mj-ea"/>
                <a:cs typeface="Calibri" panose="020F0502020204030204" pitchFamily="34" charset="0"/>
              </a:rPr>
              <a:t>03</a:t>
            </a:r>
            <a:endParaRPr kumimoji="1" lang="ja-JP" altLang="en-US" sz="4000" b="1" dirty="0">
              <a:solidFill>
                <a:schemeClr val="accent1"/>
              </a:solidFill>
              <a:latin typeface="+mj-ea"/>
              <a:ea typeface="+mj-ea"/>
              <a:cs typeface="Calibri" panose="020F0502020204030204" pitchFamily="34" charset="0"/>
            </a:endParaRPr>
          </a:p>
        </p:txBody>
      </p:sp>
      <p:sp>
        <p:nvSpPr>
          <p:cNvPr id="32" name="テキスト ボックス 16">
            <a:extLst>
              <a:ext uri="{FF2B5EF4-FFF2-40B4-BE49-F238E27FC236}">
                <a16:creationId xmlns:a16="http://schemas.microsoft.com/office/drawing/2014/main" id="{E4AA8DB6-1E8C-B47C-9CF9-412398F1FBF3}"/>
              </a:ext>
            </a:extLst>
          </p:cNvPr>
          <p:cNvSpPr txBox="1"/>
          <p:nvPr/>
        </p:nvSpPr>
        <p:spPr>
          <a:xfrm>
            <a:off x="8575123" y="3419008"/>
            <a:ext cx="2907799" cy="1317540"/>
          </a:xfrm>
          <a:prstGeom prst="rect">
            <a:avLst/>
          </a:prstGeom>
          <a:noFill/>
        </p:spPr>
        <p:txBody>
          <a:bodyPr wrap="square" lIns="0" tIns="0" rIns="0" bIns="0" rtlCol="0">
            <a:spAutoFit/>
          </a:bodyPr>
          <a:lstStyle/>
          <a:p>
            <a:pPr algn="l">
              <a:lnSpc>
                <a:spcPct val="120000"/>
              </a:lnSpc>
            </a:pPr>
            <a:r>
              <a:rPr lang="ja-JP" altLang="en-US" sz="1200" dirty="0">
                <a:latin typeface="+mj-ea"/>
                <a:ea typeface="+mj-ea"/>
              </a:rPr>
              <a:t>洗い出した課題を見ながら、今から始めていくべき取り組みを検討します。</a:t>
            </a:r>
          </a:p>
          <a:p>
            <a:pPr algn="l">
              <a:lnSpc>
                <a:spcPct val="120000"/>
              </a:lnSpc>
            </a:pPr>
            <a:endParaRPr lang="ja-JP" altLang="en-US" sz="1200" dirty="0">
              <a:latin typeface="+mj-ea"/>
              <a:ea typeface="+mj-ea"/>
            </a:endParaRPr>
          </a:p>
          <a:p>
            <a:pPr algn="l">
              <a:lnSpc>
                <a:spcPct val="120000"/>
              </a:lnSpc>
            </a:pPr>
            <a:r>
              <a:rPr lang="ja-JP" altLang="en-US" sz="1200" dirty="0">
                <a:latin typeface="+mj-ea"/>
                <a:ea typeface="+mj-ea"/>
              </a:rPr>
              <a:t>マネジメントを担当している社員や</a:t>
            </a:r>
            <a:r>
              <a:rPr lang="en-US" altLang="ja-JP" sz="1200" dirty="0">
                <a:latin typeface="+mj-ea"/>
                <a:ea typeface="+mj-ea"/>
              </a:rPr>
              <a:t>DEI</a:t>
            </a:r>
            <a:r>
              <a:rPr lang="ja-JP" altLang="en-US" sz="1200" dirty="0">
                <a:latin typeface="+mj-ea"/>
                <a:ea typeface="+mj-ea"/>
              </a:rPr>
              <a:t>推進に関わる社員が議論の場にいることで、その後のステップに進めやすくなります。</a:t>
            </a:r>
          </a:p>
        </p:txBody>
      </p:sp>
      <p:sp>
        <p:nvSpPr>
          <p:cNvPr id="33" name="テキスト ボックス 12">
            <a:extLst>
              <a:ext uri="{FF2B5EF4-FFF2-40B4-BE49-F238E27FC236}">
                <a16:creationId xmlns:a16="http://schemas.microsoft.com/office/drawing/2014/main" id="{C2BD0269-28B5-4A5C-6ABD-7E4C6DBE0B86}"/>
              </a:ext>
            </a:extLst>
          </p:cNvPr>
          <p:cNvSpPr txBox="1"/>
          <p:nvPr/>
        </p:nvSpPr>
        <p:spPr>
          <a:xfrm>
            <a:off x="8575123" y="2940489"/>
            <a:ext cx="2907798" cy="276999"/>
          </a:xfrm>
          <a:prstGeom prst="rect">
            <a:avLst/>
          </a:prstGeom>
          <a:noFill/>
        </p:spPr>
        <p:txBody>
          <a:bodyPr wrap="square" lIns="0" tIns="0" rIns="0" bIns="0" rtlCol="0">
            <a:spAutoFit/>
          </a:bodyPr>
          <a:lstStyle/>
          <a:p>
            <a:pPr algn="l"/>
            <a:r>
              <a:rPr kumimoji="1" lang="ja-JP" altLang="en-US" b="1">
                <a:latin typeface="+mj-ea"/>
                <a:ea typeface="+mj-ea"/>
              </a:rPr>
              <a:t>取り組みを検討する</a:t>
            </a:r>
            <a:endParaRPr kumimoji="1" lang="ja-JP" altLang="en-US" b="1" dirty="0">
              <a:latin typeface="+mj-ea"/>
              <a:ea typeface="+mj-ea"/>
            </a:endParaRPr>
          </a:p>
        </p:txBody>
      </p:sp>
      <p:sp>
        <p:nvSpPr>
          <p:cNvPr id="34" name="正方形/長方形 19">
            <a:extLst>
              <a:ext uri="{FF2B5EF4-FFF2-40B4-BE49-F238E27FC236}">
                <a16:creationId xmlns:a16="http://schemas.microsoft.com/office/drawing/2014/main" id="{89CD6A72-5B8F-82CB-597A-5E81E0CC7716}"/>
              </a:ext>
            </a:extLst>
          </p:cNvPr>
          <p:cNvSpPr/>
          <p:nvPr/>
        </p:nvSpPr>
        <p:spPr>
          <a:xfrm>
            <a:off x="9269314" y="2322084"/>
            <a:ext cx="1311649" cy="2482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Aft>
                <a:spcPts val="600"/>
              </a:spcAft>
            </a:pPr>
            <a:r>
              <a:rPr kumimoji="1" lang="ja-JP" altLang="en-US" sz="1200" b="1">
                <a:solidFill>
                  <a:schemeClr val="accent1"/>
                </a:solidFill>
                <a:latin typeface="+mj-ea"/>
                <a:ea typeface="+mj-ea"/>
              </a:rPr>
              <a:t>議</a:t>
            </a:r>
            <a:r>
              <a:rPr kumimoji="1" lang="en-US" altLang="ja-JP" sz="1200" b="1">
                <a:solidFill>
                  <a:schemeClr val="accent1"/>
                </a:solidFill>
                <a:latin typeface="+mj-ea"/>
                <a:ea typeface="+mj-ea"/>
              </a:rPr>
              <a:t> </a:t>
            </a:r>
            <a:r>
              <a:rPr kumimoji="1" lang="ja-JP" altLang="en-US" sz="1200" b="1">
                <a:solidFill>
                  <a:schemeClr val="accent1"/>
                </a:solidFill>
                <a:latin typeface="+mj-ea"/>
                <a:ea typeface="+mj-ea"/>
              </a:rPr>
              <a:t>論</a:t>
            </a:r>
            <a:r>
              <a:rPr kumimoji="1" lang="en-US" altLang="ja-JP" sz="1200" b="1">
                <a:solidFill>
                  <a:schemeClr val="accent1"/>
                </a:solidFill>
                <a:latin typeface="+mj-ea"/>
                <a:ea typeface="+mj-ea"/>
              </a:rPr>
              <a:t> </a:t>
            </a:r>
            <a:r>
              <a:rPr kumimoji="1" lang="ja-JP" altLang="en-US" sz="1200" b="1">
                <a:solidFill>
                  <a:schemeClr val="accent1"/>
                </a:solidFill>
                <a:latin typeface="+mj-ea"/>
                <a:ea typeface="+mj-ea"/>
              </a:rPr>
              <a:t>後</a:t>
            </a:r>
            <a:endParaRPr kumimoji="1" lang="ja-JP" altLang="en-US" sz="1200" b="1" dirty="0">
              <a:solidFill>
                <a:schemeClr val="accent1"/>
              </a:solidFill>
              <a:latin typeface="+mj-ea"/>
              <a:ea typeface="+mj-ea"/>
            </a:endParaRPr>
          </a:p>
        </p:txBody>
      </p:sp>
      <p:sp>
        <p:nvSpPr>
          <p:cNvPr id="35" name="Triangle 34">
            <a:extLst>
              <a:ext uri="{FF2B5EF4-FFF2-40B4-BE49-F238E27FC236}">
                <a16:creationId xmlns:a16="http://schemas.microsoft.com/office/drawing/2014/main" id="{86358350-D68E-7769-ECC3-8DF0AC29FA67}"/>
              </a:ext>
            </a:extLst>
          </p:cNvPr>
          <p:cNvSpPr/>
          <p:nvPr/>
        </p:nvSpPr>
        <p:spPr>
          <a:xfrm rot="5400000">
            <a:off x="7911643" y="3432894"/>
            <a:ext cx="318027" cy="169378"/>
          </a:xfrm>
          <a:prstGeom prst="triangle">
            <a:avLst>
              <a:gd name="adj" fmla="val 47607"/>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Tree>
    <p:extLst>
      <p:ext uri="{BB962C8B-B14F-4D97-AF65-F5344CB8AC3E}">
        <p14:creationId xmlns:p14="http://schemas.microsoft.com/office/powerpoint/2010/main" val="22655378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70277-AC4D-0F4D-1723-9E278418D6AE}"/>
              </a:ext>
            </a:extLst>
          </p:cNvPr>
          <p:cNvSpPr>
            <a:spLocks noGrp="1"/>
          </p:cNvSpPr>
          <p:nvPr>
            <p:ph type="title"/>
          </p:nvPr>
        </p:nvSpPr>
        <p:spPr/>
        <p:txBody>
          <a:bodyPr/>
          <a:lstStyle/>
          <a:p>
            <a:r>
              <a:rPr lang="ja-JP" altLang="en-US"/>
              <a:t>議論当日のスケジュール </a:t>
            </a:r>
            <a:r>
              <a:rPr lang="en-US" altLang="ja-JP" dirty="0"/>
              <a:t>(2</a:t>
            </a:r>
            <a:r>
              <a:rPr lang="ja-JP" altLang="en-US"/>
              <a:t>時間</a:t>
            </a:r>
            <a:r>
              <a:rPr lang="en-US" altLang="ja-JP" dirty="0"/>
              <a:t>30</a:t>
            </a:r>
            <a:r>
              <a:rPr lang="ja-JP" altLang="en-US"/>
              <a:t>分</a:t>
            </a:r>
            <a:r>
              <a:rPr lang="en-US" altLang="ja-JP" dirty="0"/>
              <a:t>)</a:t>
            </a:r>
          </a:p>
        </p:txBody>
      </p:sp>
      <p:sp>
        <p:nvSpPr>
          <p:cNvPr id="3" name="Text Placeholder 2">
            <a:extLst>
              <a:ext uri="{FF2B5EF4-FFF2-40B4-BE49-F238E27FC236}">
                <a16:creationId xmlns:a16="http://schemas.microsoft.com/office/drawing/2014/main" id="{54876E06-4E4A-61CB-06E1-408B970F5145}"/>
              </a:ext>
            </a:extLst>
          </p:cNvPr>
          <p:cNvSpPr>
            <a:spLocks noGrp="1"/>
          </p:cNvSpPr>
          <p:nvPr>
            <p:ph type="body" sz="quarter" idx="10"/>
          </p:nvPr>
        </p:nvSpPr>
        <p:spPr/>
        <p:txBody>
          <a:bodyPr/>
          <a:lstStyle/>
          <a:p>
            <a:r>
              <a:rPr lang="en-US" dirty="0"/>
              <a:t>Schedule</a:t>
            </a:r>
            <a:endParaRPr lang="en-JP"/>
          </a:p>
        </p:txBody>
      </p:sp>
      <p:graphicFrame>
        <p:nvGraphicFramePr>
          <p:cNvPr id="5" name="表 4">
            <a:extLst>
              <a:ext uri="{FF2B5EF4-FFF2-40B4-BE49-F238E27FC236}">
                <a16:creationId xmlns:a16="http://schemas.microsoft.com/office/drawing/2014/main" id="{E0369BCD-E70A-2789-C344-DC2E0A88755F}"/>
              </a:ext>
            </a:extLst>
          </p:cNvPr>
          <p:cNvGraphicFramePr>
            <a:graphicFrameLocks noGrp="1"/>
          </p:cNvGraphicFramePr>
          <p:nvPr>
            <p:extLst>
              <p:ext uri="{D42A27DB-BD31-4B8C-83A1-F6EECF244321}">
                <p14:modId xmlns:p14="http://schemas.microsoft.com/office/powerpoint/2010/main" val="2372669099"/>
              </p:ext>
            </p:extLst>
          </p:nvPr>
        </p:nvGraphicFramePr>
        <p:xfrm>
          <a:off x="780349" y="1959318"/>
          <a:ext cx="10631301" cy="4073224"/>
        </p:xfrm>
        <a:graphic>
          <a:graphicData uri="http://schemas.openxmlformats.org/drawingml/2006/table">
            <a:tbl>
              <a:tblPr firstRow="1" bandRow="1"/>
              <a:tblGrid>
                <a:gridCol w="568673">
                  <a:extLst>
                    <a:ext uri="{9D8B030D-6E8A-4147-A177-3AD203B41FA5}">
                      <a16:colId xmlns:a16="http://schemas.microsoft.com/office/drawing/2014/main" val="2846058576"/>
                    </a:ext>
                  </a:extLst>
                </a:gridCol>
                <a:gridCol w="1382889">
                  <a:extLst>
                    <a:ext uri="{9D8B030D-6E8A-4147-A177-3AD203B41FA5}">
                      <a16:colId xmlns:a16="http://schemas.microsoft.com/office/drawing/2014/main" val="120623559"/>
                    </a:ext>
                  </a:extLst>
                </a:gridCol>
                <a:gridCol w="795867">
                  <a:extLst>
                    <a:ext uri="{9D8B030D-6E8A-4147-A177-3AD203B41FA5}">
                      <a16:colId xmlns:a16="http://schemas.microsoft.com/office/drawing/2014/main" val="2399021661"/>
                    </a:ext>
                  </a:extLst>
                </a:gridCol>
                <a:gridCol w="7883872">
                  <a:extLst>
                    <a:ext uri="{9D8B030D-6E8A-4147-A177-3AD203B41FA5}">
                      <a16:colId xmlns:a16="http://schemas.microsoft.com/office/drawing/2014/main" val="1267372463"/>
                    </a:ext>
                  </a:extLst>
                </a:gridCol>
              </a:tblGrid>
              <a:tr h="609559">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01</a:t>
                      </a:r>
                      <a:endParaRPr kumimoji="1" lang="ja-JP" altLang="en-US" sz="1600" dirty="0">
                        <a:solidFill>
                          <a:schemeClr val="accent1"/>
                        </a:solidFill>
                        <a:latin typeface="+mn-ea"/>
                        <a:ea typeface="+mn-ea"/>
                      </a:endParaRP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00:00-00:15</a:t>
                      </a:r>
                      <a:endParaRPr kumimoji="1" lang="ja-JP" altLang="en-US" sz="1600" dirty="0">
                        <a:solidFill>
                          <a:schemeClr val="tx1"/>
                        </a:solidFill>
                        <a:latin typeface="+mj-ea"/>
                        <a:ea typeface="+mj-ea"/>
                      </a:endParaRPr>
                    </a:p>
                  </a:txBody>
                  <a:tcPr anchor="ctr">
                    <a:lnL w="12700" cmpd="sng">
                      <a:noFill/>
                    </a:lnL>
                    <a:lnR w="12700" cmpd="sng">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15 </a:t>
                      </a:r>
                      <a:r>
                        <a:rPr kumimoji="1" lang="en-US" altLang="ja-JP" sz="1200" dirty="0">
                          <a:solidFill>
                            <a:schemeClr val="tx1"/>
                          </a:solidFill>
                          <a:latin typeface="+mj-ea"/>
                          <a:ea typeface="+mj-ea"/>
                        </a:rPr>
                        <a:t>min</a:t>
                      </a:r>
                      <a:endParaRPr kumimoji="1" lang="ja-JP" altLang="en-US" sz="1200" dirty="0">
                        <a:solidFill>
                          <a:schemeClr val="tx1"/>
                        </a:solidFill>
                        <a:latin typeface="+mj-ea"/>
                        <a:ea typeface="+mj-ea"/>
                      </a:endParaRPr>
                    </a:p>
                  </a:txBody>
                  <a:tcPr anchor="ctr">
                    <a:lnL w="12700" cmpd="sng">
                      <a:noFill/>
                    </a:lnL>
                    <a:lnR w="12700" cmpd="sng">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  </a:t>
                      </a:r>
                      <a:r>
                        <a:rPr kumimoji="1" lang="ja-JP" altLang="en-US" sz="1600" dirty="0">
                          <a:solidFill>
                            <a:schemeClr val="tx1"/>
                          </a:solidFill>
                          <a:latin typeface="+mj-ea"/>
                          <a:ea typeface="+mj-ea"/>
                        </a:rPr>
                        <a:t>オープニング・アイスブレイク</a:t>
                      </a:r>
                    </a:p>
                  </a:txBody>
                  <a:tcPr anchor="ctr">
                    <a:lnL w="12700" cmpd="sng">
                      <a:noFill/>
                    </a:lnL>
                    <a:lnR w="12700" cmpd="sng">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26299802"/>
                  </a:ext>
                </a:extLst>
              </a:tr>
              <a:tr h="576861">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02</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00:15-00:55</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40</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  </a:t>
                      </a:r>
                      <a:r>
                        <a:rPr kumimoji="1" lang="en-US" altLang="ja-JP" sz="1600" b="1" dirty="0">
                          <a:solidFill>
                            <a:schemeClr val="tx1"/>
                          </a:solidFill>
                          <a:latin typeface="+mj-ea"/>
                          <a:ea typeface="+mj-ea"/>
                        </a:rPr>
                        <a:t>Step1: 5</a:t>
                      </a:r>
                      <a:r>
                        <a:rPr kumimoji="1" lang="ja-JP" altLang="en-US" sz="1600" b="1" dirty="0">
                          <a:solidFill>
                            <a:schemeClr val="tx1"/>
                          </a:solidFill>
                          <a:latin typeface="+mj-ea"/>
                          <a:ea typeface="+mj-ea"/>
                        </a:rPr>
                        <a:t>つの家族を振り返る</a:t>
                      </a: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8052374"/>
                  </a:ext>
                </a:extLst>
              </a:tr>
              <a:tr h="617787">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03</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00:55-01:00</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5</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tx1"/>
                          </a:solidFill>
                          <a:latin typeface="+mj-ea"/>
                          <a:ea typeface="+mj-ea"/>
                          <a:cs typeface="+mn-cs"/>
                        </a:rPr>
                        <a:t> </a:t>
                      </a:r>
                      <a:r>
                        <a:rPr kumimoji="1" lang="ja-JP" altLang="en-US" sz="1600" kern="1200" dirty="0">
                          <a:solidFill>
                            <a:schemeClr val="tx1"/>
                          </a:solidFill>
                          <a:latin typeface="+mj-ea"/>
                          <a:ea typeface="+mj-ea"/>
                          <a:cs typeface="+mn-cs"/>
                        </a:rPr>
                        <a:t>休憩</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69563602"/>
                  </a:ext>
                </a:extLst>
              </a:tr>
              <a:tr h="603747">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04</a:t>
                      </a:r>
                      <a:endParaRPr kumimoji="1" lang="ja-JP" altLang="en-US" sz="2000" dirty="0">
                        <a:solidFill>
                          <a:schemeClr val="accent1"/>
                        </a:solidFill>
                        <a:latin typeface="+mn-ea"/>
                        <a:ea typeface="+mn-ea"/>
                      </a:endParaRPr>
                    </a:p>
                  </a:txBody>
                  <a:tcPr marL="0" marR="0" marT="0" marB="0" anchor="ctr">
                    <a:lnL w="12700" cmpd="sng">
                      <a:noFill/>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01:00-01:50</a:t>
                      </a:r>
                      <a:endParaRPr kumimoji="1" lang="ja-JP" altLang="en-US" sz="1600" dirty="0">
                        <a:solidFill>
                          <a:schemeClr val="tx1"/>
                        </a:solidFill>
                        <a:latin typeface="+mj-ea"/>
                        <a:ea typeface="+mj-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50</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tx1"/>
                          </a:solidFill>
                          <a:latin typeface="+mj-ea"/>
                          <a:ea typeface="+mj-ea"/>
                          <a:cs typeface="+mn-cs"/>
                        </a:rPr>
                        <a:t>  </a:t>
                      </a:r>
                      <a:r>
                        <a:rPr kumimoji="1" lang="en-US" altLang="ja-JP" sz="1600" b="1" kern="1200" dirty="0">
                          <a:solidFill>
                            <a:schemeClr val="tx1"/>
                          </a:solidFill>
                          <a:latin typeface="+mj-ea"/>
                          <a:ea typeface="+mj-ea"/>
                          <a:cs typeface="+mn-cs"/>
                        </a:rPr>
                        <a:t>Step2: 1</a:t>
                      </a:r>
                      <a:r>
                        <a:rPr kumimoji="1" lang="ja-JP" altLang="en-US" sz="1600" b="1" kern="1200" dirty="0">
                          <a:solidFill>
                            <a:schemeClr val="tx1"/>
                          </a:solidFill>
                          <a:latin typeface="+mj-ea"/>
                          <a:ea typeface="+mj-ea"/>
                          <a:cs typeface="+mn-cs"/>
                        </a:rPr>
                        <a:t>つの家族を考える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91413077"/>
                  </a:ext>
                </a:extLst>
              </a:tr>
              <a:tr h="596726">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05</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01:50-01:55</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5</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tx1"/>
                          </a:solidFill>
                          <a:latin typeface="+mj-ea"/>
                          <a:ea typeface="+mj-ea"/>
                          <a:cs typeface="+mn-cs"/>
                        </a:rPr>
                        <a:t>  </a:t>
                      </a:r>
                      <a:r>
                        <a:rPr kumimoji="1" lang="ja-JP" altLang="en-US" sz="1600" kern="1200" dirty="0">
                          <a:solidFill>
                            <a:schemeClr val="tx1"/>
                          </a:solidFill>
                          <a:latin typeface="+mj-ea"/>
                          <a:ea typeface="+mj-ea"/>
                          <a:cs typeface="+mn-cs"/>
                        </a:rPr>
                        <a:t>休憩</a:t>
                      </a: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31278685"/>
                  </a:ext>
                </a:extLst>
              </a:tr>
              <a:tr h="534272">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06</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01:55-02:20</a:t>
                      </a:r>
                      <a:endParaRPr kumimoji="1" lang="ja-JP" altLang="en-US" sz="1600" dirty="0">
                        <a:solidFill>
                          <a:schemeClr val="tx1"/>
                        </a:solidFill>
                        <a:latin typeface="+mj-ea"/>
                        <a:ea typeface="+mj-ea"/>
                      </a:endParaRPr>
                    </a:p>
                  </a:txBody>
                  <a:tcPr anchor="ctr">
                    <a:lnL w="12700" cap="flat" cmpd="sng" algn="ctr">
                      <a:no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25</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dirty="0">
                          <a:solidFill>
                            <a:schemeClr val="tx1"/>
                          </a:solidFill>
                          <a:latin typeface="+mj-ea"/>
                          <a:ea typeface="+mj-ea"/>
                        </a:rPr>
                        <a:t>  Step3: </a:t>
                      </a:r>
                      <a:r>
                        <a:rPr kumimoji="1" lang="ja-JP" altLang="en-US" sz="1600" b="1" dirty="0">
                          <a:solidFill>
                            <a:schemeClr val="tx1"/>
                          </a:solidFill>
                          <a:latin typeface="+mj-ea"/>
                          <a:ea typeface="+mj-ea"/>
                        </a:rPr>
                        <a:t>働きやすさの未来を考える</a:t>
                      </a: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2790593"/>
                  </a:ext>
                </a:extLst>
              </a:tr>
              <a:tr h="534272">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07</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02:20-02:30</a:t>
                      </a:r>
                      <a:endParaRPr kumimoji="1" lang="ja-JP" altLang="en-US" sz="1600" dirty="0">
                        <a:solidFill>
                          <a:schemeClr val="tx1"/>
                        </a:solidFill>
                        <a:latin typeface="+mj-ea"/>
                        <a:ea typeface="+mj-ea"/>
                      </a:endParaRPr>
                    </a:p>
                  </a:txBody>
                  <a:tcPr anchor="ctr">
                    <a:lnL w="12700" cap="flat" cmpd="sng" algn="ctr">
                      <a:no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10</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  </a:t>
                      </a:r>
                      <a:r>
                        <a:rPr kumimoji="1" lang="ja-JP" altLang="en-US" sz="1600" dirty="0">
                          <a:solidFill>
                            <a:schemeClr val="tx1"/>
                          </a:solidFill>
                          <a:latin typeface="+mj-ea"/>
                          <a:ea typeface="+mj-ea"/>
                        </a:rPr>
                        <a:t>クロージング</a:t>
                      </a:r>
                    </a:p>
                  </a:txBody>
                  <a:tcPr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36364444"/>
                  </a:ext>
                </a:extLst>
              </a:tr>
            </a:tbl>
          </a:graphicData>
        </a:graphic>
      </p:graphicFrame>
      <p:sp>
        <p:nvSpPr>
          <p:cNvPr id="4" name="Rounded Rectangle 52">
            <a:extLst>
              <a:ext uri="{FF2B5EF4-FFF2-40B4-BE49-F238E27FC236}">
                <a16:creationId xmlns:a16="http://schemas.microsoft.com/office/drawing/2014/main" id="{36553D44-E99B-F15A-0A1E-1D801EB1B3B7}"/>
              </a:ext>
            </a:extLst>
          </p:cNvPr>
          <p:cNvSpPr/>
          <p:nvPr/>
        </p:nvSpPr>
        <p:spPr>
          <a:xfrm flipH="1">
            <a:off x="7804133" y="2169200"/>
            <a:ext cx="2562513" cy="12598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6" name="正方形/長方形 19">
            <a:extLst>
              <a:ext uri="{FF2B5EF4-FFF2-40B4-BE49-F238E27FC236}">
                <a16:creationId xmlns:a16="http://schemas.microsoft.com/office/drawing/2014/main" id="{D38F0AFA-34B1-4D16-1FA5-CB2697257595}"/>
              </a:ext>
            </a:extLst>
          </p:cNvPr>
          <p:cNvSpPr/>
          <p:nvPr/>
        </p:nvSpPr>
        <p:spPr>
          <a:xfrm>
            <a:off x="7983971" y="2464429"/>
            <a:ext cx="2271297" cy="6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nSpc>
                <a:spcPct val="120000"/>
              </a:lnSpc>
              <a:spcAft>
                <a:spcPts val="600"/>
              </a:spcAft>
            </a:pPr>
            <a:r>
              <a:rPr lang="en-US" altLang="ja-JP" sz="1200" b="1" dirty="0">
                <a:solidFill>
                  <a:schemeClr val="bg1"/>
                </a:solidFill>
                <a:latin typeface="+mj-ea"/>
                <a:ea typeface="+mj-ea"/>
              </a:rPr>
              <a:t>5</a:t>
            </a:r>
            <a:r>
              <a:rPr lang="ja-JP" altLang="en-US" sz="1200" b="1">
                <a:solidFill>
                  <a:schemeClr val="bg1"/>
                </a:solidFill>
                <a:latin typeface="+mj-ea"/>
                <a:ea typeface="+mj-ea"/>
              </a:rPr>
              <a:t>つの家族の形を持つ社員が今の現場で働くときどんな課題が出てくるか想像してみよう</a:t>
            </a:r>
          </a:p>
        </p:txBody>
      </p:sp>
      <p:sp>
        <p:nvSpPr>
          <p:cNvPr id="7" name="Triangle 2">
            <a:extLst>
              <a:ext uri="{FF2B5EF4-FFF2-40B4-BE49-F238E27FC236}">
                <a16:creationId xmlns:a16="http://schemas.microsoft.com/office/drawing/2014/main" id="{391CDF1D-BF38-E284-8BC5-B6EC7DAFD1E4}"/>
              </a:ext>
            </a:extLst>
          </p:cNvPr>
          <p:cNvSpPr/>
          <p:nvPr/>
        </p:nvSpPr>
        <p:spPr>
          <a:xfrm rot="16200000">
            <a:off x="7558567" y="2625242"/>
            <a:ext cx="280335" cy="3477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Tree>
    <p:extLst>
      <p:ext uri="{BB962C8B-B14F-4D97-AF65-F5344CB8AC3E}">
        <p14:creationId xmlns:p14="http://schemas.microsoft.com/office/powerpoint/2010/main" val="13557730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70277-AC4D-0F4D-1723-9E278418D6AE}"/>
              </a:ext>
            </a:extLst>
          </p:cNvPr>
          <p:cNvSpPr>
            <a:spLocks noGrp="1"/>
          </p:cNvSpPr>
          <p:nvPr>
            <p:ph type="title"/>
          </p:nvPr>
        </p:nvSpPr>
        <p:spPr/>
        <p:txBody>
          <a:bodyPr/>
          <a:lstStyle/>
          <a:p>
            <a:r>
              <a:rPr lang="ja-JP" altLang="en-US"/>
              <a:t>議論当日のスケジュール </a:t>
            </a:r>
            <a:r>
              <a:rPr lang="en-US" altLang="ja-JP" dirty="0"/>
              <a:t>(2</a:t>
            </a:r>
            <a:r>
              <a:rPr lang="ja-JP" altLang="en-US"/>
              <a:t>時間</a:t>
            </a:r>
            <a:r>
              <a:rPr lang="en-US" altLang="ja-JP" dirty="0"/>
              <a:t>30</a:t>
            </a:r>
            <a:r>
              <a:rPr lang="ja-JP" altLang="en-US"/>
              <a:t>分</a:t>
            </a:r>
            <a:r>
              <a:rPr lang="en-US" altLang="ja-JP" dirty="0"/>
              <a:t>)</a:t>
            </a:r>
          </a:p>
        </p:txBody>
      </p:sp>
      <p:sp>
        <p:nvSpPr>
          <p:cNvPr id="3" name="Text Placeholder 2">
            <a:extLst>
              <a:ext uri="{FF2B5EF4-FFF2-40B4-BE49-F238E27FC236}">
                <a16:creationId xmlns:a16="http://schemas.microsoft.com/office/drawing/2014/main" id="{54876E06-4E4A-61CB-06E1-408B970F5145}"/>
              </a:ext>
            </a:extLst>
          </p:cNvPr>
          <p:cNvSpPr>
            <a:spLocks noGrp="1"/>
          </p:cNvSpPr>
          <p:nvPr>
            <p:ph type="body" sz="quarter" idx="10"/>
          </p:nvPr>
        </p:nvSpPr>
        <p:spPr/>
        <p:txBody>
          <a:bodyPr/>
          <a:lstStyle/>
          <a:p>
            <a:r>
              <a:rPr lang="en-US" dirty="0"/>
              <a:t>Schedule</a:t>
            </a:r>
            <a:endParaRPr lang="en-JP"/>
          </a:p>
        </p:txBody>
      </p:sp>
      <p:graphicFrame>
        <p:nvGraphicFramePr>
          <p:cNvPr id="5" name="表 4">
            <a:extLst>
              <a:ext uri="{FF2B5EF4-FFF2-40B4-BE49-F238E27FC236}">
                <a16:creationId xmlns:a16="http://schemas.microsoft.com/office/drawing/2014/main" id="{E0369BCD-E70A-2789-C344-DC2E0A88755F}"/>
              </a:ext>
            </a:extLst>
          </p:cNvPr>
          <p:cNvGraphicFramePr>
            <a:graphicFrameLocks noGrp="1"/>
          </p:cNvGraphicFramePr>
          <p:nvPr>
            <p:extLst>
              <p:ext uri="{D42A27DB-BD31-4B8C-83A1-F6EECF244321}">
                <p14:modId xmlns:p14="http://schemas.microsoft.com/office/powerpoint/2010/main" val="3651231061"/>
              </p:ext>
            </p:extLst>
          </p:nvPr>
        </p:nvGraphicFramePr>
        <p:xfrm>
          <a:off x="780349" y="1959318"/>
          <a:ext cx="10631301" cy="4073224"/>
        </p:xfrm>
        <a:graphic>
          <a:graphicData uri="http://schemas.openxmlformats.org/drawingml/2006/table">
            <a:tbl>
              <a:tblPr firstRow="1" bandRow="1"/>
              <a:tblGrid>
                <a:gridCol w="568673">
                  <a:extLst>
                    <a:ext uri="{9D8B030D-6E8A-4147-A177-3AD203B41FA5}">
                      <a16:colId xmlns:a16="http://schemas.microsoft.com/office/drawing/2014/main" val="2846058576"/>
                    </a:ext>
                  </a:extLst>
                </a:gridCol>
                <a:gridCol w="1382889">
                  <a:extLst>
                    <a:ext uri="{9D8B030D-6E8A-4147-A177-3AD203B41FA5}">
                      <a16:colId xmlns:a16="http://schemas.microsoft.com/office/drawing/2014/main" val="120623559"/>
                    </a:ext>
                  </a:extLst>
                </a:gridCol>
                <a:gridCol w="795867">
                  <a:extLst>
                    <a:ext uri="{9D8B030D-6E8A-4147-A177-3AD203B41FA5}">
                      <a16:colId xmlns:a16="http://schemas.microsoft.com/office/drawing/2014/main" val="2399021661"/>
                    </a:ext>
                  </a:extLst>
                </a:gridCol>
                <a:gridCol w="7883872">
                  <a:extLst>
                    <a:ext uri="{9D8B030D-6E8A-4147-A177-3AD203B41FA5}">
                      <a16:colId xmlns:a16="http://schemas.microsoft.com/office/drawing/2014/main" val="1267372463"/>
                    </a:ext>
                  </a:extLst>
                </a:gridCol>
              </a:tblGrid>
              <a:tr h="609559">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01</a:t>
                      </a:r>
                      <a:endParaRPr kumimoji="1" lang="ja-JP" altLang="en-US" sz="1600" dirty="0">
                        <a:solidFill>
                          <a:schemeClr val="accent1"/>
                        </a:solidFill>
                        <a:latin typeface="+mn-ea"/>
                        <a:ea typeface="+mn-ea"/>
                      </a:endParaRP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00:00-00:15</a:t>
                      </a:r>
                      <a:endParaRPr kumimoji="1" lang="ja-JP" altLang="en-US" sz="1600" dirty="0">
                        <a:solidFill>
                          <a:schemeClr val="tx1"/>
                        </a:solidFill>
                        <a:latin typeface="+mj-ea"/>
                        <a:ea typeface="+mj-ea"/>
                      </a:endParaRPr>
                    </a:p>
                  </a:txBody>
                  <a:tcPr anchor="ctr">
                    <a:lnL w="12700" cmpd="sng">
                      <a:noFill/>
                    </a:lnL>
                    <a:lnR w="12700" cmpd="sng">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15 </a:t>
                      </a:r>
                      <a:r>
                        <a:rPr kumimoji="1" lang="en-US" altLang="ja-JP" sz="1200" dirty="0">
                          <a:solidFill>
                            <a:schemeClr val="tx1"/>
                          </a:solidFill>
                          <a:latin typeface="+mj-ea"/>
                          <a:ea typeface="+mj-ea"/>
                        </a:rPr>
                        <a:t>min</a:t>
                      </a:r>
                      <a:endParaRPr kumimoji="1" lang="ja-JP" altLang="en-US" sz="1200" dirty="0">
                        <a:solidFill>
                          <a:schemeClr val="tx1"/>
                        </a:solidFill>
                        <a:latin typeface="+mj-ea"/>
                        <a:ea typeface="+mj-ea"/>
                      </a:endParaRPr>
                    </a:p>
                  </a:txBody>
                  <a:tcPr anchor="ctr">
                    <a:lnL w="12700" cmpd="sng">
                      <a:noFill/>
                    </a:lnL>
                    <a:lnR w="12700" cmpd="sng">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a:solidFill>
                            <a:schemeClr val="tx1"/>
                          </a:solidFill>
                          <a:latin typeface="+mj-ea"/>
                          <a:ea typeface="+mj-ea"/>
                        </a:rPr>
                        <a:t>  </a:t>
                      </a:r>
                      <a:r>
                        <a:rPr kumimoji="1" lang="ja-JP" altLang="en-US" sz="1600">
                          <a:solidFill>
                            <a:schemeClr val="tx1"/>
                          </a:solidFill>
                          <a:latin typeface="+mj-ea"/>
                          <a:ea typeface="+mj-ea"/>
                        </a:rPr>
                        <a:t>オープニング・アイスブレイク</a:t>
                      </a:r>
                    </a:p>
                  </a:txBody>
                  <a:tcPr anchor="ctr">
                    <a:lnL w="12700" cmpd="sng">
                      <a:noFill/>
                    </a:lnL>
                    <a:lnR w="12700" cmpd="sng">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26299802"/>
                  </a:ext>
                </a:extLst>
              </a:tr>
              <a:tr h="576861">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02</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00:15-00:55</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40</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  </a:t>
                      </a:r>
                      <a:r>
                        <a:rPr kumimoji="1" lang="en-US" altLang="ja-JP" sz="1600" b="1" dirty="0">
                          <a:solidFill>
                            <a:schemeClr val="tx1"/>
                          </a:solidFill>
                          <a:latin typeface="+mj-ea"/>
                          <a:ea typeface="+mj-ea"/>
                        </a:rPr>
                        <a:t>Step1: 5</a:t>
                      </a:r>
                      <a:r>
                        <a:rPr kumimoji="1" lang="ja-JP" altLang="en-US" sz="1600" b="1">
                          <a:solidFill>
                            <a:schemeClr val="tx1"/>
                          </a:solidFill>
                          <a:latin typeface="+mj-ea"/>
                          <a:ea typeface="+mj-ea"/>
                        </a:rPr>
                        <a:t>つの家族を振り返る</a:t>
                      </a: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8052374"/>
                  </a:ext>
                </a:extLst>
              </a:tr>
              <a:tr h="617787">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03</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00:55-01:00</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5</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tx1"/>
                          </a:solidFill>
                          <a:latin typeface="+mj-ea"/>
                          <a:ea typeface="+mj-ea"/>
                          <a:cs typeface="+mn-cs"/>
                        </a:rPr>
                        <a:t> </a:t>
                      </a:r>
                      <a:r>
                        <a:rPr kumimoji="1" lang="ja-JP" altLang="en-US" sz="1600" kern="1200" dirty="0">
                          <a:solidFill>
                            <a:schemeClr val="tx1"/>
                          </a:solidFill>
                          <a:latin typeface="+mj-ea"/>
                          <a:ea typeface="+mj-ea"/>
                          <a:cs typeface="+mn-cs"/>
                        </a:rPr>
                        <a:t>休憩</a:t>
                      </a:r>
                      <a:endParaRPr kumimoji="1" lang="ja-JP" altLang="en-US" sz="160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69563602"/>
                  </a:ext>
                </a:extLst>
              </a:tr>
              <a:tr h="603747">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04</a:t>
                      </a:r>
                      <a:endParaRPr kumimoji="1" lang="ja-JP" altLang="en-US" sz="2000" dirty="0">
                        <a:solidFill>
                          <a:schemeClr val="accent1"/>
                        </a:solidFill>
                        <a:latin typeface="+mn-ea"/>
                        <a:ea typeface="+mn-ea"/>
                      </a:endParaRPr>
                    </a:p>
                  </a:txBody>
                  <a:tcPr marL="0" marR="0" marT="0" marB="0" anchor="ctr">
                    <a:lnL w="12700" cmpd="sng">
                      <a:noFill/>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01:00-01:50</a:t>
                      </a:r>
                      <a:endParaRPr kumimoji="1" lang="ja-JP" altLang="en-US" sz="1600" dirty="0">
                        <a:solidFill>
                          <a:schemeClr val="tx1"/>
                        </a:solidFill>
                        <a:latin typeface="+mj-ea"/>
                        <a:ea typeface="+mj-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50</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tx1"/>
                          </a:solidFill>
                          <a:latin typeface="+mj-ea"/>
                          <a:ea typeface="+mj-ea"/>
                          <a:cs typeface="+mn-cs"/>
                        </a:rPr>
                        <a:t>  </a:t>
                      </a:r>
                      <a:r>
                        <a:rPr kumimoji="1" lang="en-US" altLang="ja-JP" sz="1600" b="1" kern="1200" dirty="0">
                          <a:solidFill>
                            <a:schemeClr val="tx1"/>
                          </a:solidFill>
                          <a:latin typeface="+mj-ea"/>
                          <a:ea typeface="+mj-ea"/>
                          <a:cs typeface="+mn-cs"/>
                        </a:rPr>
                        <a:t>Step2: 1</a:t>
                      </a:r>
                      <a:r>
                        <a:rPr kumimoji="1" lang="ja-JP" altLang="en-US" sz="1600" b="1" kern="1200" dirty="0">
                          <a:solidFill>
                            <a:schemeClr val="tx1"/>
                          </a:solidFill>
                          <a:latin typeface="+mj-ea"/>
                          <a:ea typeface="+mj-ea"/>
                          <a:cs typeface="+mn-cs"/>
                        </a:rPr>
                        <a:t>つの家族を考える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91413077"/>
                  </a:ext>
                </a:extLst>
              </a:tr>
              <a:tr h="596726">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05</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01:50-01:55</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5</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tx1"/>
                          </a:solidFill>
                          <a:latin typeface="+mj-ea"/>
                          <a:ea typeface="+mj-ea"/>
                          <a:cs typeface="+mn-cs"/>
                        </a:rPr>
                        <a:t>  </a:t>
                      </a:r>
                      <a:r>
                        <a:rPr kumimoji="1" lang="ja-JP" altLang="en-US" sz="1600" kern="1200" dirty="0">
                          <a:solidFill>
                            <a:schemeClr val="tx1"/>
                          </a:solidFill>
                          <a:latin typeface="+mj-ea"/>
                          <a:ea typeface="+mj-ea"/>
                          <a:cs typeface="+mn-cs"/>
                        </a:rPr>
                        <a:t>休憩</a:t>
                      </a: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31278685"/>
                  </a:ext>
                </a:extLst>
              </a:tr>
              <a:tr h="534272">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06</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01:55-02:20</a:t>
                      </a:r>
                      <a:endParaRPr kumimoji="1" lang="ja-JP" altLang="en-US" sz="1600" dirty="0">
                        <a:solidFill>
                          <a:schemeClr val="tx1"/>
                        </a:solidFill>
                        <a:latin typeface="+mj-ea"/>
                        <a:ea typeface="+mj-ea"/>
                      </a:endParaRPr>
                    </a:p>
                  </a:txBody>
                  <a:tcPr anchor="ctr">
                    <a:lnL w="12700" cap="flat" cmpd="sng" algn="ctr">
                      <a:no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25</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dirty="0">
                          <a:solidFill>
                            <a:schemeClr val="tx1"/>
                          </a:solidFill>
                          <a:latin typeface="+mj-ea"/>
                          <a:ea typeface="+mj-ea"/>
                        </a:rPr>
                        <a:t>  Step3: </a:t>
                      </a:r>
                      <a:r>
                        <a:rPr kumimoji="1" lang="ja-JP" altLang="en-US" sz="1600" b="1" dirty="0">
                          <a:solidFill>
                            <a:schemeClr val="tx1"/>
                          </a:solidFill>
                          <a:latin typeface="+mj-ea"/>
                          <a:ea typeface="+mj-ea"/>
                        </a:rPr>
                        <a:t>働きやすさの未来を考える</a:t>
                      </a: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2790593"/>
                  </a:ext>
                </a:extLst>
              </a:tr>
              <a:tr h="534272">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07</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02:20-02:30</a:t>
                      </a:r>
                      <a:endParaRPr kumimoji="1" lang="ja-JP" altLang="en-US" sz="1600" dirty="0">
                        <a:solidFill>
                          <a:schemeClr val="tx1"/>
                        </a:solidFill>
                        <a:latin typeface="+mj-ea"/>
                        <a:ea typeface="+mj-ea"/>
                      </a:endParaRPr>
                    </a:p>
                  </a:txBody>
                  <a:tcPr anchor="ctr">
                    <a:lnL w="12700" cap="flat" cmpd="sng" algn="ctr">
                      <a:no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10</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  </a:t>
                      </a:r>
                      <a:r>
                        <a:rPr kumimoji="1" lang="ja-JP" altLang="en-US" sz="1600" dirty="0">
                          <a:solidFill>
                            <a:schemeClr val="tx1"/>
                          </a:solidFill>
                          <a:latin typeface="+mj-ea"/>
                          <a:ea typeface="+mj-ea"/>
                        </a:rPr>
                        <a:t>クロージング</a:t>
                      </a:r>
                    </a:p>
                  </a:txBody>
                  <a:tcPr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36364444"/>
                  </a:ext>
                </a:extLst>
              </a:tr>
            </a:tbl>
          </a:graphicData>
        </a:graphic>
      </p:graphicFrame>
      <p:sp>
        <p:nvSpPr>
          <p:cNvPr id="4" name="Rounded Rectangle 52">
            <a:extLst>
              <a:ext uri="{FF2B5EF4-FFF2-40B4-BE49-F238E27FC236}">
                <a16:creationId xmlns:a16="http://schemas.microsoft.com/office/drawing/2014/main" id="{36553D44-E99B-F15A-0A1E-1D801EB1B3B7}"/>
              </a:ext>
            </a:extLst>
          </p:cNvPr>
          <p:cNvSpPr/>
          <p:nvPr/>
        </p:nvSpPr>
        <p:spPr>
          <a:xfrm flipH="1">
            <a:off x="7804133" y="3429000"/>
            <a:ext cx="2562513" cy="12598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6" name="正方形/長方形 19">
            <a:extLst>
              <a:ext uri="{FF2B5EF4-FFF2-40B4-BE49-F238E27FC236}">
                <a16:creationId xmlns:a16="http://schemas.microsoft.com/office/drawing/2014/main" id="{D38F0AFA-34B1-4D16-1FA5-CB2697257595}"/>
              </a:ext>
            </a:extLst>
          </p:cNvPr>
          <p:cNvSpPr/>
          <p:nvPr/>
        </p:nvSpPr>
        <p:spPr>
          <a:xfrm>
            <a:off x="7894051" y="3724228"/>
            <a:ext cx="2382675" cy="6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nSpc>
                <a:spcPct val="120000"/>
              </a:lnSpc>
              <a:spcAft>
                <a:spcPts val="600"/>
              </a:spcAft>
            </a:pPr>
            <a:r>
              <a:rPr lang="en-US" altLang="ja-JP" sz="1200" b="1" dirty="0">
                <a:solidFill>
                  <a:schemeClr val="bg1"/>
                </a:solidFill>
                <a:latin typeface="+mj-ea"/>
                <a:ea typeface="+mj-ea"/>
              </a:rPr>
              <a:t>1</a:t>
            </a:r>
            <a:r>
              <a:rPr lang="ja-JP" altLang="en-US" sz="1200" b="1">
                <a:solidFill>
                  <a:schemeClr val="bg1"/>
                </a:solidFill>
                <a:latin typeface="+mj-ea"/>
                <a:ea typeface="+mj-ea"/>
              </a:rPr>
              <a:t>つ</a:t>
            </a:r>
            <a:r>
              <a:rPr lang="en-US" altLang="ja-JP" sz="1200" b="1" dirty="0">
                <a:solidFill>
                  <a:schemeClr val="bg1"/>
                </a:solidFill>
                <a:latin typeface="+mj-ea"/>
                <a:ea typeface="+mj-ea"/>
              </a:rPr>
              <a:t>1</a:t>
            </a:r>
            <a:r>
              <a:rPr lang="ja-JP" altLang="en-US" sz="1200" b="1">
                <a:solidFill>
                  <a:schemeClr val="bg1"/>
                </a:solidFill>
                <a:latin typeface="+mj-ea"/>
                <a:ea typeface="+mj-ea"/>
              </a:rPr>
              <a:t>つの家族に属する社員に</a:t>
            </a:r>
            <a:br>
              <a:rPr lang="en-US" altLang="ja-JP" sz="1200" b="1" dirty="0">
                <a:solidFill>
                  <a:schemeClr val="bg1"/>
                </a:solidFill>
                <a:latin typeface="+mj-ea"/>
                <a:ea typeface="+mj-ea"/>
              </a:rPr>
            </a:br>
            <a:r>
              <a:rPr lang="ja-JP" altLang="en-US" sz="1200" b="1">
                <a:solidFill>
                  <a:schemeClr val="bg1"/>
                </a:solidFill>
                <a:latin typeface="+mj-ea"/>
                <a:ea typeface="+mj-ea"/>
              </a:rPr>
              <a:t>ついて考え、解像度を上げよう</a:t>
            </a:r>
          </a:p>
        </p:txBody>
      </p:sp>
      <p:sp>
        <p:nvSpPr>
          <p:cNvPr id="7" name="Triangle 2">
            <a:extLst>
              <a:ext uri="{FF2B5EF4-FFF2-40B4-BE49-F238E27FC236}">
                <a16:creationId xmlns:a16="http://schemas.microsoft.com/office/drawing/2014/main" id="{391CDF1D-BF38-E284-8BC5-B6EC7DAFD1E4}"/>
              </a:ext>
            </a:extLst>
          </p:cNvPr>
          <p:cNvSpPr/>
          <p:nvPr/>
        </p:nvSpPr>
        <p:spPr>
          <a:xfrm rot="16200000">
            <a:off x="7558567" y="3885042"/>
            <a:ext cx="280335" cy="3477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Tree>
    <p:extLst>
      <p:ext uri="{BB962C8B-B14F-4D97-AF65-F5344CB8AC3E}">
        <p14:creationId xmlns:p14="http://schemas.microsoft.com/office/powerpoint/2010/main" val="20184773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70277-AC4D-0F4D-1723-9E278418D6AE}"/>
              </a:ext>
            </a:extLst>
          </p:cNvPr>
          <p:cNvSpPr>
            <a:spLocks noGrp="1"/>
          </p:cNvSpPr>
          <p:nvPr>
            <p:ph type="title"/>
          </p:nvPr>
        </p:nvSpPr>
        <p:spPr/>
        <p:txBody>
          <a:bodyPr/>
          <a:lstStyle/>
          <a:p>
            <a:r>
              <a:rPr lang="ja-JP" altLang="en-US"/>
              <a:t>議論当日のスケジュール </a:t>
            </a:r>
            <a:r>
              <a:rPr lang="en-US" altLang="ja-JP" dirty="0"/>
              <a:t>(2</a:t>
            </a:r>
            <a:r>
              <a:rPr lang="ja-JP" altLang="en-US"/>
              <a:t>時間</a:t>
            </a:r>
            <a:r>
              <a:rPr lang="en-US" altLang="ja-JP" dirty="0"/>
              <a:t>30</a:t>
            </a:r>
            <a:r>
              <a:rPr lang="ja-JP" altLang="en-US"/>
              <a:t>分</a:t>
            </a:r>
            <a:r>
              <a:rPr lang="en-US" altLang="ja-JP" dirty="0"/>
              <a:t>)</a:t>
            </a:r>
          </a:p>
        </p:txBody>
      </p:sp>
      <p:sp>
        <p:nvSpPr>
          <p:cNvPr id="3" name="Text Placeholder 2">
            <a:extLst>
              <a:ext uri="{FF2B5EF4-FFF2-40B4-BE49-F238E27FC236}">
                <a16:creationId xmlns:a16="http://schemas.microsoft.com/office/drawing/2014/main" id="{54876E06-4E4A-61CB-06E1-408B970F5145}"/>
              </a:ext>
            </a:extLst>
          </p:cNvPr>
          <p:cNvSpPr>
            <a:spLocks noGrp="1"/>
          </p:cNvSpPr>
          <p:nvPr>
            <p:ph type="body" sz="quarter" idx="10"/>
          </p:nvPr>
        </p:nvSpPr>
        <p:spPr/>
        <p:txBody>
          <a:bodyPr/>
          <a:lstStyle/>
          <a:p>
            <a:r>
              <a:rPr lang="en-US" dirty="0"/>
              <a:t>Schedule</a:t>
            </a:r>
            <a:endParaRPr lang="en-JP"/>
          </a:p>
        </p:txBody>
      </p:sp>
      <p:graphicFrame>
        <p:nvGraphicFramePr>
          <p:cNvPr id="5" name="表 4">
            <a:extLst>
              <a:ext uri="{FF2B5EF4-FFF2-40B4-BE49-F238E27FC236}">
                <a16:creationId xmlns:a16="http://schemas.microsoft.com/office/drawing/2014/main" id="{E0369BCD-E70A-2789-C344-DC2E0A88755F}"/>
              </a:ext>
            </a:extLst>
          </p:cNvPr>
          <p:cNvGraphicFramePr>
            <a:graphicFrameLocks noGrp="1"/>
          </p:cNvGraphicFramePr>
          <p:nvPr>
            <p:extLst>
              <p:ext uri="{D42A27DB-BD31-4B8C-83A1-F6EECF244321}">
                <p14:modId xmlns:p14="http://schemas.microsoft.com/office/powerpoint/2010/main" val="2350012215"/>
              </p:ext>
            </p:extLst>
          </p:nvPr>
        </p:nvGraphicFramePr>
        <p:xfrm>
          <a:off x="780349" y="1959318"/>
          <a:ext cx="10631301" cy="4073224"/>
        </p:xfrm>
        <a:graphic>
          <a:graphicData uri="http://schemas.openxmlformats.org/drawingml/2006/table">
            <a:tbl>
              <a:tblPr firstRow="1" bandRow="1"/>
              <a:tblGrid>
                <a:gridCol w="568673">
                  <a:extLst>
                    <a:ext uri="{9D8B030D-6E8A-4147-A177-3AD203B41FA5}">
                      <a16:colId xmlns:a16="http://schemas.microsoft.com/office/drawing/2014/main" val="2846058576"/>
                    </a:ext>
                  </a:extLst>
                </a:gridCol>
                <a:gridCol w="1382889">
                  <a:extLst>
                    <a:ext uri="{9D8B030D-6E8A-4147-A177-3AD203B41FA5}">
                      <a16:colId xmlns:a16="http://schemas.microsoft.com/office/drawing/2014/main" val="120623559"/>
                    </a:ext>
                  </a:extLst>
                </a:gridCol>
                <a:gridCol w="795867">
                  <a:extLst>
                    <a:ext uri="{9D8B030D-6E8A-4147-A177-3AD203B41FA5}">
                      <a16:colId xmlns:a16="http://schemas.microsoft.com/office/drawing/2014/main" val="2399021661"/>
                    </a:ext>
                  </a:extLst>
                </a:gridCol>
                <a:gridCol w="7883872">
                  <a:extLst>
                    <a:ext uri="{9D8B030D-6E8A-4147-A177-3AD203B41FA5}">
                      <a16:colId xmlns:a16="http://schemas.microsoft.com/office/drawing/2014/main" val="1267372463"/>
                    </a:ext>
                  </a:extLst>
                </a:gridCol>
              </a:tblGrid>
              <a:tr h="609559">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01</a:t>
                      </a:r>
                      <a:endParaRPr kumimoji="1" lang="ja-JP" altLang="en-US" sz="1600" dirty="0">
                        <a:solidFill>
                          <a:schemeClr val="accent1"/>
                        </a:solidFill>
                        <a:latin typeface="+mn-ea"/>
                        <a:ea typeface="+mn-ea"/>
                      </a:endParaRP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00:00-00:15</a:t>
                      </a:r>
                      <a:endParaRPr kumimoji="1" lang="ja-JP" altLang="en-US" sz="1600" dirty="0">
                        <a:solidFill>
                          <a:schemeClr val="tx1"/>
                        </a:solidFill>
                        <a:latin typeface="+mj-ea"/>
                        <a:ea typeface="+mj-ea"/>
                      </a:endParaRPr>
                    </a:p>
                  </a:txBody>
                  <a:tcPr anchor="ctr">
                    <a:lnL w="12700" cmpd="sng">
                      <a:noFill/>
                    </a:lnL>
                    <a:lnR w="12700" cmpd="sng">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15 </a:t>
                      </a:r>
                      <a:r>
                        <a:rPr kumimoji="1" lang="en-US" altLang="ja-JP" sz="1200" dirty="0">
                          <a:solidFill>
                            <a:schemeClr val="tx1"/>
                          </a:solidFill>
                          <a:latin typeface="+mj-ea"/>
                          <a:ea typeface="+mj-ea"/>
                        </a:rPr>
                        <a:t>min</a:t>
                      </a:r>
                      <a:endParaRPr kumimoji="1" lang="ja-JP" altLang="en-US" sz="1200" dirty="0">
                        <a:solidFill>
                          <a:schemeClr val="tx1"/>
                        </a:solidFill>
                        <a:latin typeface="+mj-ea"/>
                        <a:ea typeface="+mj-ea"/>
                      </a:endParaRPr>
                    </a:p>
                  </a:txBody>
                  <a:tcPr anchor="ctr">
                    <a:lnL w="12700" cmpd="sng">
                      <a:noFill/>
                    </a:lnL>
                    <a:lnR w="12700" cmpd="sng">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a:solidFill>
                            <a:schemeClr val="tx1"/>
                          </a:solidFill>
                          <a:latin typeface="+mj-ea"/>
                          <a:ea typeface="+mj-ea"/>
                        </a:rPr>
                        <a:t>  </a:t>
                      </a:r>
                      <a:r>
                        <a:rPr kumimoji="1" lang="ja-JP" altLang="en-US" sz="1600">
                          <a:solidFill>
                            <a:schemeClr val="tx1"/>
                          </a:solidFill>
                          <a:latin typeface="+mj-ea"/>
                          <a:ea typeface="+mj-ea"/>
                        </a:rPr>
                        <a:t>オープニング・アイスブレイク</a:t>
                      </a:r>
                    </a:p>
                  </a:txBody>
                  <a:tcPr anchor="ctr">
                    <a:lnL w="12700" cmpd="sng">
                      <a:noFill/>
                    </a:lnL>
                    <a:lnR w="12700" cmpd="sng">
                      <a:noFill/>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26299802"/>
                  </a:ext>
                </a:extLst>
              </a:tr>
              <a:tr h="576861">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02</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00:15-00:55</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40</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  </a:t>
                      </a:r>
                      <a:r>
                        <a:rPr kumimoji="1" lang="en-US" altLang="ja-JP" sz="1600" b="1" dirty="0">
                          <a:solidFill>
                            <a:schemeClr val="tx1"/>
                          </a:solidFill>
                          <a:latin typeface="+mj-ea"/>
                          <a:ea typeface="+mj-ea"/>
                        </a:rPr>
                        <a:t>Step1: 5</a:t>
                      </a:r>
                      <a:r>
                        <a:rPr kumimoji="1" lang="ja-JP" altLang="en-US" sz="1600" b="1">
                          <a:solidFill>
                            <a:schemeClr val="tx1"/>
                          </a:solidFill>
                          <a:latin typeface="+mj-ea"/>
                          <a:ea typeface="+mj-ea"/>
                        </a:rPr>
                        <a:t>つの家族を振り返る</a:t>
                      </a: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8052374"/>
                  </a:ext>
                </a:extLst>
              </a:tr>
              <a:tr h="617787">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03</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00:55-01:00</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5</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tx1"/>
                          </a:solidFill>
                          <a:latin typeface="+mj-ea"/>
                          <a:ea typeface="+mj-ea"/>
                          <a:cs typeface="+mn-cs"/>
                        </a:rPr>
                        <a:t> </a:t>
                      </a:r>
                      <a:r>
                        <a:rPr kumimoji="1" lang="ja-JP" altLang="en-US" sz="1600" kern="1200" dirty="0">
                          <a:solidFill>
                            <a:schemeClr val="tx1"/>
                          </a:solidFill>
                          <a:latin typeface="+mj-ea"/>
                          <a:ea typeface="+mj-ea"/>
                          <a:cs typeface="+mn-cs"/>
                        </a:rPr>
                        <a:t>休憩</a:t>
                      </a:r>
                      <a:endParaRPr kumimoji="1" lang="ja-JP" altLang="en-US" sz="160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69563602"/>
                  </a:ext>
                </a:extLst>
              </a:tr>
              <a:tr h="603747">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04</a:t>
                      </a:r>
                      <a:endParaRPr kumimoji="1" lang="ja-JP" altLang="en-US" sz="2000" dirty="0">
                        <a:solidFill>
                          <a:schemeClr val="accent1"/>
                        </a:solidFill>
                        <a:latin typeface="+mn-ea"/>
                        <a:ea typeface="+mn-ea"/>
                      </a:endParaRPr>
                    </a:p>
                  </a:txBody>
                  <a:tcPr marL="0" marR="0" marT="0" marB="0" anchor="ctr">
                    <a:lnL w="12700" cmpd="sng">
                      <a:noFill/>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01:00-01:50</a:t>
                      </a:r>
                      <a:endParaRPr kumimoji="1" lang="ja-JP" altLang="en-US" sz="1600" dirty="0">
                        <a:solidFill>
                          <a:schemeClr val="tx1"/>
                        </a:solidFill>
                        <a:latin typeface="+mj-ea"/>
                        <a:ea typeface="+mj-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50</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tx1"/>
                          </a:solidFill>
                          <a:latin typeface="+mj-ea"/>
                          <a:ea typeface="+mj-ea"/>
                          <a:cs typeface="+mn-cs"/>
                        </a:rPr>
                        <a:t>  </a:t>
                      </a:r>
                      <a:r>
                        <a:rPr kumimoji="1" lang="en-US" altLang="ja-JP" sz="1600" b="1" kern="1200" dirty="0">
                          <a:solidFill>
                            <a:schemeClr val="tx1"/>
                          </a:solidFill>
                          <a:latin typeface="+mj-ea"/>
                          <a:ea typeface="+mj-ea"/>
                          <a:cs typeface="+mn-cs"/>
                        </a:rPr>
                        <a:t>Step2: 1</a:t>
                      </a:r>
                      <a:r>
                        <a:rPr kumimoji="1" lang="ja-JP" altLang="en-US" sz="1600" b="1" kern="1200" dirty="0">
                          <a:solidFill>
                            <a:schemeClr val="tx1"/>
                          </a:solidFill>
                          <a:latin typeface="+mj-ea"/>
                          <a:ea typeface="+mj-ea"/>
                          <a:cs typeface="+mn-cs"/>
                        </a:rPr>
                        <a:t>つの家族を考える</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91413077"/>
                  </a:ext>
                </a:extLst>
              </a:tr>
              <a:tr h="596726">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05</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01:50-01:55</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5</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tx1"/>
                          </a:solidFill>
                          <a:latin typeface="+mj-ea"/>
                          <a:ea typeface="+mj-ea"/>
                          <a:cs typeface="+mn-cs"/>
                        </a:rPr>
                        <a:t>  </a:t>
                      </a:r>
                      <a:r>
                        <a:rPr kumimoji="1" lang="ja-JP" altLang="en-US" sz="1600" kern="1200" dirty="0">
                          <a:solidFill>
                            <a:schemeClr val="tx1"/>
                          </a:solidFill>
                          <a:latin typeface="+mj-ea"/>
                          <a:ea typeface="+mj-ea"/>
                          <a:cs typeface="+mn-cs"/>
                        </a:rPr>
                        <a:t>休憩</a:t>
                      </a: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31278685"/>
                  </a:ext>
                </a:extLst>
              </a:tr>
              <a:tr h="534272">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06</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01:55-02:20</a:t>
                      </a:r>
                      <a:endParaRPr kumimoji="1" lang="ja-JP" altLang="en-US" sz="1600" dirty="0">
                        <a:solidFill>
                          <a:schemeClr val="tx1"/>
                        </a:solidFill>
                        <a:latin typeface="+mj-ea"/>
                        <a:ea typeface="+mj-ea"/>
                      </a:endParaRPr>
                    </a:p>
                  </a:txBody>
                  <a:tcPr anchor="ctr">
                    <a:lnL w="12700" cap="flat" cmpd="sng" algn="ctr">
                      <a:no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25</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1" dirty="0">
                          <a:solidFill>
                            <a:schemeClr val="tx1"/>
                          </a:solidFill>
                          <a:latin typeface="+mj-ea"/>
                          <a:ea typeface="+mj-ea"/>
                        </a:rPr>
                        <a:t>  Step3: </a:t>
                      </a:r>
                      <a:r>
                        <a:rPr kumimoji="1" lang="ja-JP" altLang="en-US" sz="1600" b="1" dirty="0">
                          <a:solidFill>
                            <a:schemeClr val="tx1"/>
                          </a:solidFill>
                          <a:latin typeface="+mj-ea"/>
                          <a:ea typeface="+mj-ea"/>
                        </a:rPr>
                        <a:t>働きやすさの未来を考える</a:t>
                      </a: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2790593"/>
                  </a:ext>
                </a:extLst>
              </a:tr>
              <a:tr h="534272">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07</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02:20-02:30</a:t>
                      </a:r>
                      <a:endParaRPr kumimoji="1" lang="ja-JP" altLang="en-US" sz="1600" dirty="0">
                        <a:solidFill>
                          <a:schemeClr val="tx1"/>
                        </a:solidFill>
                        <a:latin typeface="+mj-ea"/>
                        <a:ea typeface="+mj-ea"/>
                      </a:endParaRPr>
                    </a:p>
                  </a:txBody>
                  <a:tcPr anchor="ctr">
                    <a:lnL w="12700" cap="flat" cmpd="sng" algn="ctr">
                      <a:noFill/>
                      <a:prstDash val="solid"/>
                      <a:round/>
                      <a:headEnd type="none" w="med" len="med"/>
                      <a:tailEnd type="none" w="med" len="med"/>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10</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  </a:t>
                      </a:r>
                      <a:r>
                        <a:rPr kumimoji="1" lang="ja-JP" altLang="en-US" sz="1600" dirty="0">
                          <a:solidFill>
                            <a:schemeClr val="tx1"/>
                          </a:solidFill>
                          <a:latin typeface="+mj-ea"/>
                          <a:ea typeface="+mj-ea"/>
                        </a:rPr>
                        <a:t>クロージング</a:t>
                      </a:r>
                    </a:p>
                  </a:txBody>
                  <a:tcPr anchor="ctr">
                    <a:lnL w="12700" cmpd="sng">
                      <a:noFill/>
                    </a:lnL>
                    <a:lnR w="12700" cmpd="sng">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36364444"/>
                  </a:ext>
                </a:extLst>
              </a:tr>
            </a:tbl>
          </a:graphicData>
        </a:graphic>
      </p:graphicFrame>
      <p:sp>
        <p:nvSpPr>
          <p:cNvPr id="4" name="Rounded Rectangle 52">
            <a:extLst>
              <a:ext uri="{FF2B5EF4-FFF2-40B4-BE49-F238E27FC236}">
                <a16:creationId xmlns:a16="http://schemas.microsoft.com/office/drawing/2014/main" id="{36553D44-E99B-F15A-0A1E-1D801EB1B3B7}"/>
              </a:ext>
            </a:extLst>
          </p:cNvPr>
          <p:cNvSpPr/>
          <p:nvPr/>
        </p:nvSpPr>
        <p:spPr>
          <a:xfrm flipH="1">
            <a:off x="7804133" y="4630012"/>
            <a:ext cx="2562513" cy="12598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6" name="正方形/長方形 19">
            <a:extLst>
              <a:ext uri="{FF2B5EF4-FFF2-40B4-BE49-F238E27FC236}">
                <a16:creationId xmlns:a16="http://schemas.microsoft.com/office/drawing/2014/main" id="{D38F0AFA-34B1-4D16-1FA5-CB2697257595}"/>
              </a:ext>
            </a:extLst>
          </p:cNvPr>
          <p:cNvSpPr/>
          <p:nvPr/>
        </p:nvSpPr>
        <p:spPr>
          <a:xfrm>
            <a:off x="7983971" y="4925241"/>
            <a:ext cx="2271297" cy="6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nSpc>
                <a:spcPct val="120000"/>
              </a:lnSpc>
              <a:spcAft>
                <a:spcPts val="600"/>
              </a:spcAft>
            </a:pPr>
            <a:r>
              <a:rPr lang="ja-JP" altLang="en-US" sz="1200" b="1">
                <a:solidFill>
                  <a:schemeClr val="bg1"/>
                </a:solidFill>
                <a:latin typeface="+mj-ea"/>
                <a:ea typeface="+mj-ea"/>
              </a:rPr>
              <a:t>多様な家族を持つ社員が同じ会社で活き活きと働くには？</a:t>
            </a:r>
          </a:p>
        </p:txBody>
      </p:sp>
      <p:sp>
        <p:nvSpPr>
          <p:cNvPr id="7" name="Triangle 2">
            <a:extLst>
              <a:ext uri="{FF2B5EF4-FFF2-40B4-BE49-F238E27FC236}">
                <a16:creationId xmlns:a16="http://schemas.microsoft.com/office/drawing/2014/main" id="{391CDF1D-BF38-E284-8BC5-B6EC7DAFD1E4}"/>
              </a:ext>
            </a:extLst>
          </p:cNvPr>
          <p:cNvSpPr/>
          <p:nvPr/>
        </p:nvSpPr>
        <p:spPr>
          <a:xfrm rot="16200000">
            <a:off x="7558567" y="5086054"/>
            <a:ext cx="280335" cy="3477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Tree>
    <p:extLst>
      <p:ext uri="{BB962C8B-B14F-4D97-AF65-F5344CB8AC3E}">
        <p14:creationId xmlns:p14="http://schemas.microsoft.com/office/powerpoint/2010/main" val="33658706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70277-AC4D-0F4D-1723-9E278418D6AE}"/>
              </a:ext>
            </a:extLst>
          </p:cNvPr>
          <p:cNvSpPr>
            <a:spLocks noGrp="1"/>
          </p:cNvSpPr>
          <p:nvPr>
            <p:ph type="title"/>
          </p:nvPr>
        </p:nvSpPr>
        <p:spPr/>
        <p:txBody>
          <a:bodyPr/>
          <a:lstStyle/>
          <a:p>
            <a:r>
              <a:rPr lang="ja-JP" altLang="en-US"/>
              <a:t>集合について</a:t>
            </a:r>
          </a:p>
        </p:txBody>
      </p:sp>
      <p:sp>
        <p:nvSpPr>
          <p:cNvPr id="3" name="Text Placeholder 2">
            <a:extLst>
              <a:ext uri="{FF2B5EF4-FFF2-40B4-BE49-F238E27FC236}">
                <a16:creationId xmlns:a16="http://schemas.microsoft.com/office/drawing/2014/main" id="{54876E06-4E4A-61CB-06E1-408B970F5145}"/>
              </a:ext>
            </a:extLst>
          </p:cNvPr>
          <p:cNvSpPr>
            <a:spLocks noGrp="1"/>
          </p:cNvSpPr>
          <p:nvPr>
            <p:ph type="body" sz="quarter" idx="10"/>
          </p:nvPr>
        </p:nvSpPr>
        <p:spPr/>
        <p:txBody>
          <a:bodyPr/>
          <a:lstStyle/>
          <a:p>
            <a:r>
              <a:rPr lang="en-US"/>
              <a:t>Meeting Time</a:t>
            </a:r>
            <a:endParaRPr lang="en-JP"/>
          </a:p>
        </p:txBody>
      </p:sp>
      <p:sp>
        <p:nvSpPr>
          <p:cNvPr id="5" name="テキスト ボックス 5">
            <a:extLst>
              <a:ext uri="{FF2B5EF4-FFF2-40B4-BE49-F238E27FC236}">
                <a16:creationId xmlns:a16="http://schemas.microsoft.com/office/drawing/2014/main" id="{CC41ED9C-0CF1-E091-3E2C-81394CD4E9E3}"/>
              </a:ext>
            </a:extLst>
          </p:cNvPr>
          <p:cNvSpPr txBox="1"/>
          <p:nvPr/>
        </p:nvSpPr>
        <p:spPr>
          <a:xfrm>
            <a:off x="5702840" y="2308886"/>
            <a:ext cx="2116562" cy="3132717"/>
          </a:xfrm>
          <a:prstGeom prst="rect">
            <a:avLst/>
          </a:prstGeom>
          <a:noFill/>
        </p:spPr>
        <p:txBody>
          <a:bodyPr wrap="square" lIns="0" tIns="0" rIns="0" bIns="0">
            <a:spAutoFit/>
          </a:bodyPr>
          <a:lstStyle/>
          <a:p>
            <a:pPr>
              <a:lnSpc>
                <a:spcPct val="220000"/>
              </a:lnSpc>
            </a:pPr>
            <a:r>
              <a:rPr kumimoji="1" lang="ja-JP" altLang="en-US" sz="2400" b="1" dirty="0">
                <a:solidFill>
                  <a:schemeClr val="accent1"/>
                </a:solidFill>
                <a:latin typeface="+mj-ea"/>
                <a:ea typeface="+mj-ea"/>
              </a:rPr>
              <a:t>集合時刻</a:t>
            </a:r>
          </a:p>
          <a:p>
            <a:pPr>
              <a:lnSpc>
                <a:spcPct val="220000"/>
              </a:lnSpc>
            </a:pPr>
            <a:r>
              <a:rPr kumimoji="1" lang="ja-JP" altLang="en-US" sz="2400" b="1" dirty="0">
                <a:solidFill>
                  <a:schemeClr val="accent1"/>
                </a:solidFill>
                <a:latin typeface="+mj-ea"/>
                <a:ea typeface="+mj-ea"/>
              </a:rPr>
              <a:t>集合場所</a:t>
            </a:r>
          </a:p>
          <a:p>
            <a:pPr>
              <a:lnSpc>
                <a:spcPct val="220000"/>
              </a:lnSpc>
            </a:pPr>
            <a:r>
              <a:rPr kumimoji="1" lang="ja-JP" altLang="en-US" sz="2400" b="1" dirty="0">
                <a:solidFill>
                  <a:schemeClr val="accent1"/>
                </a:solidFill>
                <a:latin typeface="+mj-ea"/>
                <a:ea typeface="+mj-ea"/>
              </a:rPr>
              <a:t>終了予定時刻</a:t>
            </a:r>
          </a:p>
          <a:p>
            <a:pPr>
              <a:lnSpc>
                <a:spcPct val="220000"/>
              </a:lnSpc>
            </a:pPr>
            <a:r>
              <a:rPr kumimoji="1" lang="ja-JP" altLang="en-US" sz="2400" b="1" dirty="0">
                <a:solidFill>
                  <a:schemeClr val="accent1"/>
                </a:solidFill>
                <a:latin typeface="+mj-ea"/>
                <a:ea typeface="+mj-ea"/>
              </a:rPr>
              <a:t>持ち物</a:t>
            </a:r>
          </a:p>
        </p:txBody>
      </p:sp>
      <p:sp>
        <p:nvSpPr>
          <p:cNvPr id="6" name="テキスト ボックス 5">
            <a:extLst>
              <a:ext uri="{FF2B5EF4-FFF2-40B4-BE49-F238E27FC236}">
                <a16:creationId xmlns:a16="http://schemas.microsoft.com/office/drawing/2014/main" id="{D75B6F47-5C46-C182-813D-80D1637ABEB8}"/>
              </a:ext>
            </a:extLst>
          </p:cNvPr>
          <p:cNvSpPr txBox="1"/>
          <p:nvPr/>
        </p:nvSpPr>
        <p:spPr>
          <a:xfrm>
            <a:off x="1359991" y="2317432"/>
            <a:ext cx="3495443" cy="1114601"/>
          </a:xfrm>
          <a:prstGeom prst="rect">
            <a:avLst/>
          </a:prstGeom>
          <a:noFill/>
          <a:ln w="15875">
            <a:noFill/>
          </a:ln>
        </p:spPr>
        <p:txBody>
          <a:bodyPr wrap="square" lIns="0" tIns="0" rIns="0" bIns="0">
            <a:spAutoFit/>
          </a:bodyPr>
          <a:lstStyle/>
          <a:p>
            <a:pPr>
              <a:lnSpc>
                <a:spcPct val="130000"/>
              </a:lnSpc>
            </a:pPr>
            <a:r>
              <a:rPr kumimoji="1" lang="en-US" altLang="ja-JP" sz="6000" b="1" dirty="0">
                <a:solidFill>
                  <a:schemeClr val="accent1"/>
                </a:solidFill>
                <a:latin typeface="+mj-ea"/>
                <a:ea typeface="+mj-ea"/>
              </a:rPr>
              <a:t>0</a:t>
            </a:r>
            <a:r>
              <a:rPr kumimoji="1" lang="ja-JP" altLang="en-US" sz="3600" b="1" dirty="0">
                <a:solidFill>
                  <a:schemeClr val="accent1"/>
                </a:solidFill>
                <a:latin typeface="+mj-ea"/>
                <a:ea typeface="+mj-ea"/>
              </a:rPr>
              <a:t>月</a:t>
            </a:r>
            <a:r>
              <a:rPr kumimoji="1" lang="en-US" altLang="ja-JP" sz="6000" b="1" dirty="0">
                <a:solidFill>
                  <a:schemeClr val="accent1"/>
                </a:solidFill>
                <a:latin typeface="+mj-ea"/>
                <a:ea typeface="+mj-ea"/>
              </a:rPr>
              <a:t>00</a:t>
            </a:r>
            <a:r>
              <a:rPr kumimoji="1" lang="ja-JP" altLang="en-US" sz="3600" b="1" dirty="0">
                <a:solidFill>
                  <a:schemeClr val="accent1"/>
                </a:solidFill>
                <a:latin typeface="+mj-ea"/>
                <a:ea typeface="+mj-ea"/>
              </a:rPr>
              <a:t>日</a:t>
            </a:r>
            <a:r>
              <a:rPr kumimoji="1" lang="en-US" altLang="ja-JP" sz="3600" b="1" dirty="0">
                <a:solidFill>
                  <a:schemeClr val="accent1"/>
                </a:solidFill>
                <a:latin typeface="+mj-ea"/>
                <a:ea typeface="+mj-ea"/>
              </a:rPr>
              <a:t>(</a:t>
            </a:r>
            <a:r>
              <a:rPr kumimoji="1" lang="ja-JP" altLang="en-US" sz="3600" b="1" dirty="0">
                <a:solidFill>
                  <a:schemeClr val="accent1"/>
                </a:solidFill>
                <a:latin typeface="+mj-ea"/>
                <a:ea typeface="+mj-ea"/>
              </a:rPr>
              <a:t>月</a:t>
            </a:r>
            <a:r>
              <a:rPr kumimoji="1" lang="en-US" altLang="ja-JP" sz="3600" b="1" dirty="0">
                <a:solidFill>
                  <a:schemeClr val="accent1"/>
                </a:solidFill>
                <a:latin typeface="+mj-ea"/>
                <a:ea typeface="+mj-ea"/>
              </a:rPr>
              <a:t>)</a:t>
            </a:r>
            <a:endParaRPr kumimoji="1" lang="ja-JP" altLang="en-US" sz="4000" b="1" dirty="0">
              <a:solidFill>
                <a:schemeClr val="accent1"/>
              </a:solidFill>
              <a:latin typeface="+mj-ea"/>
              <a:ea typeface="+mj-ea"/>
            </a:endParaRPr>
          </a:p>
        </p:txBody>
      </p:sp>
      <p:sp>
        <p:nvSpPr>
          <p:cNvPr id="7" name="テキスト ボックス 5">
            <a:extLst>
              <a:ext uri="{FF2B5EF4-FFF2-40B4-BE49-F238E27FC236}">
                <a16:creationId xmlns:a16="http://schemas.microsoft.com/office/drawing/2014/main" id="{0F2F6FDE-1952-A62E-0C19-3A4613F9702F}"/>
              </a:ext>
            </a:extLst>
          </p:cNvPr>
          <p:cNvSpPr txBox="1"/>
          <p:nvPr/>
        </p:nvSpPr>
        <p:spPr>
          <a:xfrm>
            <a:off x="7921951" y="2308886"/>
            <a:ext cx="3673935" cy="3132717"/>
          </a:xfrm>
          <a:prstGeom prst="rect">
            <a:avLst/>
          </a:prstGeom>
          <a:noFill/>
        </p:spPr>
        <p:txBody>
          <a:bodyPr wrap="square" lIns="0" tIns="0" rIns="0" bIns="0">
            <a:spAutoFit/>
          </a:bodyPr>
          <a:lstStyle/>
          <a:p>
            <a:pPr>
              <a:lnSpc>
                <a:spcPct val="220000"/>
              </a:lnSpc>
            </a:pPr>
            <a:r>
              <a:rPr lang="en-US" altLang="ja-JP" sz="2400" b="1" dirty="0">
                <a:latin typeface="+mj-ea"/>
                <a:ea typeface="+mj-ea"/>
              </a:rPr>
              <a:t>00:00</a:t>
            </a:r>
          </a:p>
          <a:p>
            <a:pPr>
              <a:lnSpc>
                <a:spcPct val="220000"/>
              </a:lnSpc>
            </a:pPr>
            <a:r>
              <a:rPr kumimoji="1" lang="ja-JP" altLang="en-US" sz="2400" b="1" dirty="0">
                <a:latin typeface="+mj-ea"/>
                <a:ea typeface="+mj-ea"/>
              </a:rPr>
              <a:t>●●●会議室</a:t>
            </a:r>
            <a:endParaRPr kumimoji="1" lang="en-US" altLang="ja-JP" sz="2400" b="1" dirty="0">
              <a:latin typeface="+mj-ea"/>
              <a:ea typeface="+mj-ea"/>
            </a:endParaRPr>
          </a:p>
          <a:p>
            <a:pPr>
              <a:lnSpc>
                <a:spcPct val="220000"/>
              </a:lnSpc>
            </a:pPr>
            <a:r>
              <a:rPr lang="en-US" altLang="ja-JP" sz="2400" b="1" dirty="0">
                <a:latin typeface="+mj-ea"/>
                <a:ea typeface="+mj-ea"/>
              </a:rPr>
              <a:t>00:00</a:t>
            </a:r>
          </a:p>
          <a:p>
            <a:pPr>
              <a:lnSpc>
                <a:spcPct val="220000"/>
              </a:lnSpc>
            </a:pPr>
            <a:r>
              <a:rPr kumimoji="1" lang="ja-JP" altLang="en-US" sz="2400" b="1" dirty="0">
                <a:latin typeface="+mj-ea"/>
                <a:ea typeface="+mj-ea"/>
              </a:rPr>
              <a:t>●●●</a:t>
            </a:r>
            <a:r>
              <a:rPr kumimoji="1" lang="ja-JP" altLang="en-US" sz="2400" b="1" dirty="0">
                <a:latin typeface="Yu Gothic UI" panose="020B0500000000000000" pitchFamily="34" charset="-128"/>
                <a:ea typeface="Yu Gothic UI" panose="020B0500000000000000" pitchFamily="34" charset="-128"/>
              </a:rPr>
              <a:t>、</a:t>
            </a:r>
            <a:r>
              <a:rPr kumimoji="1" lang="ja-JP" altLang="en-US" sz="2400" b="1" dirty="0">
                <a:latin typeface="+mj-ea"/>
                <a:ea typeface="+mj-ea"/>
              </a:rPr>
              <a:t> ●●●</a:t>
            </a:r>
          </a:p>
        </p:txBody>
      </p:sp>
    </p:spTree>
    <p:extLst>
      <p:ext uri="{BB962C8B-B14F-4D97-AF65-F5344CB8AC3E}">
        <p14:creationId xmlns:p14="http://schemas.microsoft.com/office/powerpoint/2010/main" val="11475340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17A6CE-280E-A014-DB43-D42CEACB8E99}"/>
              </a:ext>
            </a:extLst>
          </p:cNvPr>
          <p:cNvSpPr txBox="1"/>
          <p:nvPr/>
        </p:nvSpPr>
        <p:spPr>
          <a:xfrm>
            <a:off x="4656667" y="2220254"/>
            <a:ext cx="7545493" cy="1431610"/>
          </a:xfrm>
          <a:prstGeom prst="rect">
            <a:avLst/>
          </a:prstGeom>
          <a:noFill/>
        </p:spPr>
        <p:txBody>
          <a:bodyPr wrap="square" lIns="0" tIns="0" rIns="0" bIns="0" rtlCol="0">
            <a:spAutoFit/>
          </a:bodyPr>
          <a:lstStyle/>
          <a:p>
            <a:pPr algn="ctr">
              <a:lnSpc>
                <a:spcPct val="110000"/>
              </a:lnSpc>
            </a:pPr>
            <a:r>
              <a:rPr lang="en-US" altLang="ja-JP" sz="8800" b="1" spc="-300" dirty="0">
                <a:solidFill>
                  <a:schemeClr val="tx1"/>
                </a:solidFill>
                <a:latin typeface="+mj-ea"/>
                <a:ea typeface="+mj-ea"/>
              </a:rPr>
              <a:t>Q&amp;A</a:t>
            </a:r>
          </a:p>
        </p:txBody>
      </p:sp>
      <p:sp>
        <p:nvSpPr>
          <p:cNvPr id="3" name="TextBox 2">
            <a:extLst>
              <a:ext uri="{FF2B5EF4-FFF2-40B4-BE49-F238E27FC236}">
                <a16:creationId xmlns:a16="http://schemas.microsoft.com/office/drawing/2014/main" id="{DF0C5ACA-C02E-54A2-5674-D7EBA817A056}"/>
              </a:ext>
            </a:extLst>
          </p:cNvPr>
          <p:cNvSpPr txBox="1"/>
          <p:nvPr/>
        </p:nvSpPr>
        <p:spPr>
          <a:xfrm>
            <a:off x="5420030" y="3832642"/>
            <a:ext cx="6018766" cy="771621"/>
          </a:xfrm>
          <a:prstGeom prst="rect">
            <a:avLst/>
          </a:prstGeom>
          <a:noFill/>
        </p:spPr>
        <p:txBody>
          <a:bodyPr wrap="square" lIns="0" tIns="0" rIns="0" bIns="0" rtlCol="0">
            <a:spAutoFit/>
          </a:bodyPr>
          <a:lstStyle/>
          <a:p>
            <a:pPr algn="ctr">
              <a:lnSpc>
                <a:spcPct val="130000"/>
              </a:lnSpc>
            </a:pPr>
            <a:r>
              <a:rPr lang="ja-JP" altLang="en-US" sz="2000" b="1" dirty="0">
                <a:latin typeface="+mj-ea"/>
                <a:ea typeface="+mj-ea"/>
              </a:rPr>
              <a:t>質問等ある方は遠慮なく</a:t>
            </a:r>
            <a:endParaRPr lang="en-US" altLang="ja-JP" sz="2000" b="1" dirty="0">
              <a:latin typeface="+mj-ea"/>
              <a:ea typeface="+mj-ea"/>
            </a:endParaRPr>
          </a:p>
          <a:p>
            <a:pPr algn="ctr">
              <a:lnSpc>
                <a:spcPct val="130000"/>
              </a:lnSpc>
            </a:pPr>
            <a:r>
              <a:rPr lang="ja-JP" altLang="en-US" sz="2000" b="1" dirty="0">
                <a:latin typeface="+mj-ea"/>
                <a:ea typeface="+mj-ea"/>
              </a:rPr>
              <a:t>お願いいたします</a:t>
            </a:r>
            <a:r>
              <a:rPr lang="ja-JP" altLang="en-US" sz="2000" b="1" dirty="0">
                <a:latin typeface="Yu Gothic UI" panose="020B0500000000000000" pitchFamily="34" charset="-128"/>
                <a:ea typeface="Yu Gothic UI" panose="020B0500000000000000" pitchFamily="34" charset="-128"/>
              </a:rPr>
              <a:t>！</a:t>
            </a:r>
          </a:p>
        </p:txBody>
      </p:sp>
    </p:spTree>
    <p:extLst>
      <p:ext uri="{BB962C8B-B14F-4D97-AF65-F5344CB8AC3E}">
        <p14:creationId xmlns:p14="http://schemas.microsoft.com/office/powerpoint/2010/main" val="18332910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5">
            <a:extLst>
              <a:ext uri="{FF2B5EF4-FFF2-40B4-BE49-F238E27FC236}">
                <a16:creationId xmlns:a16="http://schemas.microsoft.com/office/drawing/2014/main" id="{2F2FE824-4751-D6EC-E870-78A1EBEEFAE2}"/>
              </a:ext>
            </a:extLst>
          </p:cNvPr>
          <p:cNvSpPr txBox="1"/>
          <p:nvPr/>
        </p:nvSpPr>
        <p:spPr>
          <a:xfrm>
            <a:off x="3001819" y="1963843"/>
            <a:ext cx="6188364" cy="1789529"/>
          </a:xfrm>
          <a:prstGeom prst="rect">
            <a:avLst/>
          </a:prstGeom>
          <a:noFill/>
        </p:spPr>
        <p:txBody>
          <a:bodyPr wrap="square" lIns="0" tIns="0" rIns="0" bIns="0">
            <a:spAutoFit/>
          </a:bodyPr>
          <a:lstStyle/>
          <a:p>
            <a:pPr algn="ctr">
              <a:lnSpc>
                <a:spcPct val="200000"/>
              </a:lnSpc>
            </a:pPr>
            <a:r>
              <a:rPr kumimoji="1" lang="ja-JP" altLang="en-US" b="1" dirty="0">
                <a:solidFill>
                  <a:schemeClr val="accent1"/>
                </a:solidFill>
                <a:latin typeface="+mj-ea"/>
                <a:ea typeface="+mj-ea"/>
              </a:rPr>
              <a:t>ご留意事項</a:t>
            </a:r>
          </a:p>
          <a:p>
            <a:pPr>
              <a:lnSpc>
                <a:spcPct val="200000"/>
              </a:lnSpc>
            </a:pPr>
            <a:r>
              <a:rPr kumimoji="1" lang="ja-JP" altLang="en-US" sz="1400" dirty="0">
                <a:latin typeface="+mj-ea"/>
                <a:ea typeface="+mj-ea"/>
              </a:rPr>
              <a:t>・本資料の著作権は、パナソニック コネクト株式会社が保有しています。</a:t>
            </a:r>
          </a:p>
          <a:p>
            <a:pPr>
              <a:lnSpc>
                <a:spcPct val="200000"/>
              </a:lnSpc>
            </a:pPr>
            <a:r>
              <a:rPr kumimoji="1" lang="ja-JP" altLang="en-US" sz="1400" dirty="0">
                <a:latin typeface="+mj-ea"/>
                <a:ea typeface="+mj-ea"/>
              </a:rPr>
              <a:t>・本プログラムの目的以外で資料を無断で使用することはお控えください。</a:t>
            </a:r>
            <a:endParaRPr kumimoji="1" lang="en-US" altLang="ja-JP" sz="1400" dirty="0">
              <a:latin typeface="+mj-ea"/>
              <a:ea typeface="+mj-ea"/>
            </a:endParaRPr>
          </a:p>
          <a:p>
            <a:pPr>
              <a:lnSpc>
                <a:spcPct val="200000"/>
              </a:lnSpc>
            </a:pPr>
            <a:r>
              <a:rPr kumimoji="1" lang="ja-JP" altLang="en-US" sz="1400" dirty="0">
                <a:latin typeface="+mj-ea"/>
                <a:ea typeface="+mj-ea"/>
              </a:rPr>
              <a:t>　（複製・改変・アップロード等）</a:t>
            </a:r>
          </a:p>
        </p:txBody>
      </p:sp>
    </p:spTree>
    <p:extLst>
      <p:ext uri="{BB962C8B-B14F-4D97-AF65-F5344CB8AC3E}">
        <p14:creationId xmlns:p14="http://schemas.microsoft.com/office/powerpoint/2010/main" val="243831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87836-65F1-907B-A08B-71DCDC61790D}"/>
              </a:ext>
            </a:extLst>
          </p:cNvPr>
          <p:cNvSpPr>
            <a:spLocks noGrp="1"/>
          </p:cNvSpPr>
          <p:nvPr>
            <p:ph type="title"/>
          </p:nvPr>
        </p:nvSpPr>
        <p:spPr/>
        <p:txBody>
          <a:bodyPr/>
          <a:lstStyle/>
          <a:p>
            <a:r>
              <a:rPr lang="ja-JP" altLang="en-US"/>
              <a:t>議論のステップ</a:t>
            </a:r>
            <a:endParaRPr lang="en-JP"/>
          </a:p>
        </p:txBody>
      </p:sp>
      <p:sp>
        <p:nvSpPr>
          <p:cNvPr id="3" name="Text Placeholder 2">
            <a:extLst>
              <a:ext uri="{FF2B5EF4-FFF2-40B4-BE49-F238E27FC236}">
                <a16:creationId xmlns:a16="http://schemas.microsoft.com/office/drawing/2014/main" id="{4ABBFC7D-FE15-52F6-46E4-308A001AED9D}"/>
              </a:ext>
            </a:extLst>
          </p:cNvPr>
          <p:cNvSpPr>
            <a:spLocks noGrp="1"/>
          </p:cNvSpPr>
          <p:nvPr>
            <p:ph type="body" sz="quarter" idx="10"/>
          </p:nvPr>
        </p:nvSpPr>
        <p:spPr/>
        <p:txBody>
          <a:bodyPr/>
          <a:lstStyle/>
          <a:p>
            <a:r>
              <a:rPr lang="en-US" altLang="ja-JP" dirty="0"/>
              <a:t>Discussion Steps</a:t>
            </a:r>
            <a:endParaRPr lang="en-JP"/>
          </a:p>
        </p:txBody>
      </p:sp>
      <p:sp>
        <p:nvSpPr>
          <p:cNvPr id="7" name="Rounded Rectangle 6">
            <a:extLst>
              <a:ext uri="{FF2B5EF4-FFF2-40B4-BE49-F238E27FC236}">
                <a16:creationId xmlns:a16="http://schemas.microsoft.com/office/drawing/2014/main" id="{6483BB3E-D082-815B-B4BF-66357597343F}"/>
              </a:ext>
            </a:extLst>
          </p:cNvPr>
          <p:cNvSpPr/>
          <p:nvPr/>
        </p:nvSpPr>
        <p:spPr>
          <a:xfrm>
            <a:off x="432000" y="1850528"/>
            <a:ext cx="3426322" cy="3498322"/>
          </a:xfrm>
          <a:prstGeom prst="roundRect">
            <a:avLst>
              <a:gd name="adj" fmla="val 2025"/>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19" name="テキスト ボックス 12">
            <a:extLst>
              <a:ext uri="{FF2B5EF4-FFF2-40B4-BE49-F238E27FC236}">
                <a16:creationId xmlns:a16="http://schemas.microsoft.com/office/drawing/2014/main" id="{36C1958D-F60E-F719-A13B-41DC738E3A29}"/>
              </a:ext>
            </a:extLst>
          </p:cNvPr>
          <p:cNvSpPr txBox="1"/>
          <p:nvPr/>
        </p:nvSpPr>
        <p:spPr>
          <a:xfrm>
            <a:off x="687430" y="2037427"/>
            <a:ext cx="842005" cy="615553"/>
          </a:xfrm>
          <a:prstGeom prst="rect">
            <a:avLst/>
          </a:prstGeom>
          <a:noFill/>
        </p:spPr>
        <p:txBody>
          <a:bodyPr wrap="square" lIns="0" tIns="0" rIns="0" bIns="0" rtlCol="0">
            <a:spAutoFit/>
          </a:bodyPr>
          <a:lstStyle/>
          <a:p>
            <a:pPr algn="l"/>
            <a:r>
              <a:rPr kumimoji="1" lang="en-US" altLang="ja-JP" sz="4000" b="1" dirty="0">
                <a:solidFill>
                  <a:schemeClr val="accent1"/>
                </a:solidFill>
                <a:latin typeface="+mj-ea"/>
                <a:ea typeface="+mj-ea"/>
                <a:cs typeface="Calibri" panose="020F0502020204030204" pitchFamily="34" charset="0"/>
              </a:rPr>
              <a:t>01</a:t>
            </a:r>
            <a:endParaRPr kumimoji="1" lang="ja-JP" altLang="en-US" sz="4000" b="1" dirty="0">
              <a:solidFill>
                <a:schemeClr val="accent1"/>
              </a:solidFill>
              <a:latin typeface="+mj-ea"/>
              <a:ea typeface="+mj-ea"/>
              <a:cs typeface="Calibri" panose="020F0502020204030204" pitchFamily="34" charset="0"/>
            </a:endParaRPr>
          </a:p>
        </p:txBody>
      </p:sp>
      <p:sp>
        <p:nvSpPr>
          <p:cNvPr id="20" name="テキスト ボックス 16">
            <a:extLst>
              <a:ext uri="{FF2B5EF4-FFF2-40B4-BE49-F238E27FC236}">
                <a16:creationId xmlns:a16="http://schemas.microsoft.com/office/drawing/2014/main" id="{08202B38-8DAB-66FE-710C-F2C1C7B10716}"/>
              </a:ext>
            </a:extLst>
          </p:cNvPr>
          <p:cNvSpPr txBox="1"/>
          <p:nvPr/>
        </p:nvSpPr>
        <p:spPr>
          <a:xfrm>
            <a:off x="687430" y="3419008"/>
            <a:ext cx="2907799" cy="1095941"/>
          </a:xfrm>
          <a:prstGeom prst="rect">
            <a:avLst/>
          </a:prstGeom>
          <a:noFill/>
        </p:spPr>
        <p:txBody>
          <a:bodyPr wrap="square" lIns="0" tIns="0" rIns="0" bIns="0" rtlCol="0">
            <a:spAutoFit/>
          </a:bodyPr>
          <a:lstStyle/>
          <a:p>
            <a:pPr algn="l">
              <a:lnSpc>
                <a:spcPct val="120000"/>
              </a:lnSpc>
            </a:pPr>
            <a:r>
              <a:rPr lang="ja-JP" altLang="en-US" sz="1200">
                <a:latin typeface="+mj-ea"/>
                <a:ea typeface="+mj-ea"/>
              </a:rPr>
              <a:t>事前に一度集まり、全員で未来予測のデータを把握します。</a:t>
            </a:r>
            <a:endParaRPr lang="en-US" altLang="ja-JP" sz="1200">
              <a:latin typeface="+mj-ea"/>
              <a:ea typeface="+mj-ea"/>
            </a:endParaRPr>
          </a:p>
          <a:p>
            <a:pPr algn="l">
              <a:lnSpc>
                <a:spcPct val="120000"/>
              </a:lnSpc>
            </a:pPr>
            <a:r>
              <a:rPr lang="ja-JP" altLang="en-US" sz="1200">
                <a:latin typeface="+mj-ea"/>
                <a:ea typeface="+mj-ea"/>
              </a:rPr>
              <a:t>多様な家族のイメージを湧かせるために、ニュース動画の視聴を議論当日までの宿題にします。</a:t>
            </a:r>
            <a:endParaRPr lang="en-US" altLang="ja-JP" sz="1200" dirty="0">
              <a:latin typeface="+mj-ea"/>
              <a:ea typeface="+mj-ea"/>
            </a:endParaRPr>
          </a:p>
        </p:txBody>
      </p:sp>
      <p:sp>
        <p:nvSpPr>
          <p:cNvPr id="21" name="テキスト ボックス 12">
            <a:extLst>
              <a:ext uri="{FF2B5EF4-FFF2-40B4-BE49-F238E27FC236}">
                <a16:creationId xmlns:a16="http://schemas.microsoft.com/office/drawing/2014/main" id="{8572FE2E-5818-62A6-C3E0-C94202C32F94}"/>
              </a:ext>
            </a:extLst>
          </p:cNvPr>
          <p:cNvSpPr txBox="1"/>
          <p:nvPr/>
        </p:nvSpPr>
        <p:spPr>
          <a:xfrm>
            <a:off x="687430" y="2940489"/>
            <a:ext cx="1929008" cy="276999"/>
          </a:xfrm>
          <a:prstGeom prst="rect">
            <a:avLst/>
          </a:prstGeom>
          <a:noFill/>
        </p:spPr>
        <p:txBody>
          <a:bodyPr wrap="square" lIns="0" tIns="0" rIns="0" bIns="0" rtlCol="0">
            <a:spAutoFit/>
          </a:bodyPr>
          <a:lstStyle/>
          <a:p>
            <a:pPr algn="l"/>
            <a:r>
              <a:rPr kumimoji="1" lang="ja-JP" altLang="en-US" b="1">
                <a:latin typeface="+mj-ea"/>
                <a:ea typeface="+mj-ea"/>
              </a:rPr>
              <a:t>未来予測を学ぶ</a:t>
            </a:r>
            <a:endParaRPr kumimoji="1" lang="ja-JP" altLang="en-US" b="1" dirty="0">
              <a:latin typeface="+mj-ea"/>
              <a:ea typeface="+mj-ea"/>
            </a:endParaRPr>
          </a:p>
        </p:txBody>
      </p:sp>
      <p:sp>
        <p:nvSpPr>
          <p:cNvPr id="23" name="Triangle 22">
            <a:extLst>
              <a:ext uri="{FF2B5EF4-FFF2-40B4-BE49-F238E27FC236}">
                <a16:creationId xmlns:a16="http://schemas.microsoft.com/office/drawing/2014/main" id="{405DD763-0BA1-D6AF-1CF8-012A9B3BAB86}"/>
              </a:ext>
            </a:extLst>
          </p:cNvPr>
          <p:cNvSpPr/>
          <p:nvPr/>
        </p:nvSpPr>
        <p:spPr>
          <a:xfrm rot="5400000">
            <a:off x="3967794" y="3432893"/>
            <a:ext cx="318027" cy="169378"/>
          </a:xfrm>
          <a:prstGeom prst="triangle">
            <a:avLst>
              <a:gd name="adj" fmla="val 47607"/>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4" name="正方形/長方形 19">
            <a:extLst>
              <a:ext uri="{FF2B5EF4-FFF2-40B4-BE49-F238E27FC236}">
                <a16:creationId xmlns:a16="http://schemas.microsoft.com/office/drawing/2014/main" id="{D51B8B07-3945-77A3-9940-3914F1072350}"/>
              </a:ext>
            </a:extLst>
          </p:cNvPr>
          <p:cNvSpPr/>
          <p:nvPr/>
        </p:nvSpPr>
        <p:spPr>
          <a:xfrm>
            <a:off x="1381621" y="2322084"/>
            <a:ext cx="1311649" cy="2482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Aft>
                <a:spcPts val="600"/>
              </a:spcAft>
            </a:pPr>
            <a:r>
              <a:rPr kumimoji="1" lang="ja-JP" altLang="en-US" sz="1200" b="1">
                <a:solidFill>
                  <a:schemeClr val="accent1"/>
                </a:solidFill>
                <a:latin typeface="+mj-ea"/>
                <a:ea typeface="+mj-ea"/>
              </a:rPr>
              <a:t>議</a:t>
            </a:r>
            <a:r>
              <a:rPr kumimoji="1" lang="en-US" altLang="ja-JP" sz="1200" b="1">
                <a:solidFill>
                  <a:schemeClr val="accent1"/>
                </a:solidFill>
                <a:latin typeface="+mj-ea"/>
                <a:ea typeface="+mj-ea"/>
              </a:rPr>
              <a:t> </a:t>
            </a:r>
            <a:r>
              <a:rPr kumimoji="1" lang="ja-JP" altLang="en-US" sz="1200" b="1">
                <a:solidFill>
                  <a:schemeClr val="accent1"/>
                </a:solidFill>
                <a:latin typeface="+mj-ea"/>
                <a:ea typeface="+mj-ea"/>
              </a:rPr>
              <a:t>論</a:t>
            </a:r>
            <a:r>
              <a:rPr kumimoji="1" lang="en-US" altLang="ja-JP" sz="1200" b="1">
                <a:solidFill>
                  <a:schemeClr val="accent1"/>
                </a:solidFill>
                <a:latin typeface="+mj-ea"/>
                <a:ea typeface="+mj-ea"/>
              </a:rPr>
              <a:t> </a:t>
            </a:r>
            <a:r>
              <a:rPr kumimoji="1" lang="ja-JP" altLang="en-US" sz="1200" b="1">
                <a:solidFill>
                  <a:schemeClr val="accent1"/>
                </a:solidFill>
                <a:latin typeface="+mj-ea"/>
                <a:ea typeface="+mj-ea"/>
              </a:rPr>
              <a:t>前</a:t>
            </a:r>
            <a:endParaRPr kumimoji="1" lang="ja-JP" altLang="en-US" sz="1200" b="1" dirty="0">
              <a:solidFill>
                <a:schemeClr val="accent1"/>
              </a:solidFill>
              <a:latin typeface="+mj-ea"/>
              <a:ea typeface="+mj-ea"/>
            </a:endParaRPr>
          </a:p>
        </p:txBody>
      </p:sp>
      <p:sp>
        <p:nvSpPr>
          <p:cNvPr id="25" name="Rounded Rectangle 24">
            <a:extLst>
              <a:ext uri="{FF2B5EF4-FFF2-40B4-BE49-F238E27FC236}">
                <a16:creationId xmlns:a16="http://schemas.microsoft.com/office/drawing/2014/main" id="{DD93DD73-C962-065A-1CAD-AEE62C896597}"/>
              </a:ext>
            </a:extLst>
          </p:cNvPr>
          <p:cNvSpPr/>
          <p:nvPr/>
        </p:nvSpPr>
        <p:spPr>
          <a:xfrm>
            <a:off x="4383798" y="1850527"/>
            <a:ext cx="3426322" cy="3498323"/>
          </a:xfrm>
          <a:prstGeom prst="roundRect">
            <a:avLst>
              <a:gd name="adj" fmla="val 2025"/>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26" name="テキスト ボックス 12">
            <a:extLst>
              <a:ext uri="{FF2B5EF4-FFF2-40B4-BE49-F238E27FC236}">
                <a16:creationId xmlns:a16="http://schemas.microsoft.com/office/drawing/2014/main" id="{7122D54C-FB86-0E2A-FE38-EBB99DD01C41}"/>
              </a:ext>
            </a:extLst>
          </p:cNvPr>
          <p:cNvSpPr txBox="1"/>
          <p:nvPr/>
        </p:nvSpPr>
        <p:spPr>
          <a:xfrm>
            <a:off x="4639228" y="2037427"/>
            <a:ext cx="842005" cy="615553"/>
          </a:xfrm>
          <a:prstGeom prst="rect">
            <a:avLst/>
          </a:prstGeom>
          <a:noFill/>
        </p:spPr>
        <p:txBody>
          <a:bodyPr wrap="square" lIns="0" tIns="0" rIns="0" bIns="0" rtlCol="0">
            <a:spAutoFit/>
          </a:bodyPr>
          <a:lstStyle/>
          <a:p>
            <a:pPr algn="l"/>
            <a:r>
              <a:rPr kumimoji="1" lang="en-US" altLang="ja-JP" sz="4000" b="1" dirty="0">
                <a:solidFill>
                  <a:schemeClr val="accent1"/>
                </a:solidFill>
                <a:latin typeface="+mj-ea"/>
                <a:ea typeface="+mj-ea"/>
                <a:cs typeface="Calibri" panose="020F0502020204030204" pitchFamily="34" charset="0"/>
              </a:rPr>
              <a:t>02</a:t>
            </a:r>
            <a:endParaRPr kumimoji="1" lang="ja-JP" altLang="en-US" sz="4000" b="1" dirty="0">
              <a:solidFill>
                <a:schemeClr val="accent1"/>
              </a:solidFill>
              <a:latin typeface="+mj-ea"/>
              <a:ea typeface="+mj-ea"/>
              <a:cs typeface="Calibri" panose="020F0502020204030204" pitchFamily="34" charset="0"/>
            </a:endParaRPr>
          </a:p>
        </p:txBody>
      </p:sp>
      <p:sp>
        <p:nvSpPr>
          <p:cNvPr id="27" name="テキスト ボックス 16">
            <a:extLst>
              <a:ext uri="{FF2B5EF4-FFF2-40B4-BE49-F238E27FC236}">
                <a16:creationId xmlns:a16="http://schemas.microsoft.com/office/drawing/2014/main" id="{E623EA98-C95B-0F75-EA9E-F2D658695307}"/>
              </a:ext>
            </a:extLst>
          </p:cNvPr>
          <p:cNvSpPr txBox="1"/>
          <p:nvPr/>
        </p:nvSpPr>
        <p:spPr>
          <a:xfrm>
            <a:off x="4639228" y="3419008"/>
            <a:ext cx="2907799" cy="874342"/>
          </a:xfrm>
          <a:prstGeom prst="rect">
            <a:avLst/>
          </a:prstGeom>
          <a:noFill/>
        </p:spPr>
        <p:txBody>
          <a:bodyPr wrap="square" lIns="0" tIns="0" rIns="0" bIns="0" rtlCol="0">
            <a:spAutoFit/>
          </a:bodyPr>
          <a:lstStyle/>
          <a:p>
            <a:pPr algn="l">
              <a:lnSpc>
                <a:spcPct val="120000"/>
              </a:lnSpc>
            </a:pPr>
            <a:r>
              <a:rPr lang="ja-JP" altLang="en-US" sz="1200">
                <a:latin typeface="+mj-ea"/>
                <a:ea typeface="+mj-ea"/>
              </a:rPr>
              <a:t>議論の当日、多様な家族に属する社員が増えていったときのことを想像します。</a:t>
            </a:r>
            <a:endParaRPr lang="en-US" altLang="ja-JP" sz="1200">
              <a:latin typeface="+mj-ea"/>
              <a:ea typeface="+mj-ea"/>
            </a:endParaRPr>
          </a:p>
          <a:p>
            <a:pPr algn="l">
              <a:lnSpc>
                <a:spcPct val="120000"/>
              </a:lnSpc>
            </a:pPr>
            <a:r>
              <a:rPr lang="ja-JP" altLang="en-US" sz="1200">
                <a:latin typeface="+mj-ea"/>
                <a:ea typeface="+mj-ea"/>
              </a:rPr>
              <a:t>業務の現場ではどのような課題が出てくるのか、今後どんなことが必要か議論します。</a:t>
            </a:r>
          </a:p>
        </p:txBody>
      </p:sp>
      <p:sp>
        <p:nvSpPr>
          <p:cNvPr id="28" name="テキスト ボックス 12">
            <a:extLst>
              <a:ext uri="{FF2B5EF4-FFF2-40B4-BE49-F238E27FC236}">
                <a16:creationId xmlns:a16="http://schemas.microsoft.com/office/drawing/2014/main" id="{F9F4E1AC-BE63-CBE5-8676-E39552CBC5C2}"/>
              </a:ext>
            </a:extLst>
          </p:cNvPr>
          <p:cNvSpPr txBox="1"/>
          <p:nvPr/>
        </p:nvSpPr>
        <p:spPr>
          <a:xfrm>
            <a:off x="4639228" y="2940489"/>
            <a:ext cx="2907798" cy="276999"/>
          </a:xfrm>
          <a:prstGeom prst="rect">
            <a:avLst/>
          </a:prstGeom>
          <a:noFill/>
        </p:spPr>
        <p:txBody>
          <a:bodyPr wrap="square" lIns="0" tIns="0" rIns="0" bIns="0" rtlCol="0">
            <a:spAutoFit/>
          </a:bodyPr>
          <a:lstStyle/>
          <a:p>
            <a:pPr algn="l"/>
            <a:r>
              <a:rPr kumimoji="1" lang="ja-JP" altLang="en-US" b="1">
                <a:latin typeface="+mj-ea"/>
                <a:ea typeface="+mj-ea"/>
              </a:rPr>
              <a:t>起こりうる課題を洗い出す</a:t>
            </a:r>
            <a:endParaRPr kumimoji="1" lang="ja-JP" altLang="en-US" b="1" dirty="0">
              <a:latin typeface="+mj-ea"/>
              <a:ea typeface="+mj-ea"/>
            </a:endParaRPr>
          </a:p>
        </p:txBody>
      </p:sp>
      <p:sp>
        <p:nvSpPr>
          <p:cNvPr id="29" name="正方形/長方形 19">
            <a:extLst>
              <a:ext uri="{FF2B5EF4-FFF2-40B4-BE49-F238E27FC236}">
                <a16:creationId xmlns:a16="http://schemas.microsoft.com/office/drawing/2014/main" id="{265EC39B-0D3F-F07C-F19D-7BFCD02B791E}"/>
              </a:ext>
            </a:extLst>
          </p:cNvPr>
          <p:cNvSpPr/>
          <p:nvPr/>
        </p:nvSpPr>
        <p:spPr>
          <a:xfrm>
            <a:off x="5333419" y="2322084"/>
            <a:ext cx="1311649" cy="2482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Aft>
                <a:spcPts val="600"/>
              </a:spcAft>
            </a:pPr>
            <a:r>
              <a:rPr kumimoji="1" lang="ja-JP" altLang="en-US" sz="1200" b="1">
                <a:solidFill>
                  <a:schemeClr val="accent1"/>
                </a:solidFill>
                <a:latin typeface="+mj-ea"/>
                <a:ea typeface="+mj-ea"/>
              </a:rPr>
              <a:t>議</a:t>
            </a:r>
            <a:r>
              <a:rPr kumimoji="1" lang="en-US" altLang="ja-JP" sz="1200" b="1">
                <a:solidFill>
                  <a:schemeClr val="accent1"/>
                </a:solidFill>
                <a:latin typeface="+mj-ea"/>
                <a:ea typeface="+mj-ea"/>
              </a:rPr>
              <a:t> </a:t>
            </a:r>
            <a:r>
              <a:rPr kumimoji="1" lang="ja-JP" altLang="en-US" sz="1200" b="1">
                <a:solidFill>
                  <a:schemeClr val="accent1"/>
                </a:solidFill>
                <a:latin typeface="+mj-ea"/>
                <a:ea typeface="+mj-ea"/>
              </a:rPr>
              <a:t>論</a:t>
            </a:r>
            <a:r>
              <a:rPr kumimoji="1" lang="en-US" altLang="ja-JP" sz="1200" b="1">
                <a:solidFill>
                  <a:schemeClr val="accent1"/>
                </a:solidFill>
                <a:latin typeface="+mj-ea"/>
                <a:ea typeface="+mj-ea"/>
              </a:rPr>
              <a:t> </a:t>
            </a:r>
            <a:r>
              <a:rPr kumimoji="1" lang="ja-JP" altLang="en-US" sz="1200" b="1">
                <a:solidFill>
                  <a:schemeClr val="accent1"/>
                </a:solidFill>
                <a:latin typeface="+mj-ea"/>
                <a:ea typeface="+mj-ea"/>
              </a:rPr>
              <a:t>中</a:t>
            </a:r>
            <a:endParaRPr kumimoji="1" lang="ja-JP" altLang="en-US" sz="1200" b="1" dirty="0">
              <a:solidFill>
                <a:schemeClr val="accent1"/>
              </a:solidFill>
              <a:latin typeface="+mj-ea"/>
              <a:ea typeface="+mj-ea"/>
            </a:endParaRPr>
          </a:p>
        </p:txBody>
      </p:sp>
      <p:sp>
        <p:nvSpPr>
          <p:cNvPr id="30" name="Rounded Rectangle 29">
            <a:extLst>
              <a:ext uri="{FF2B5EF4-FFF2-40B4-BE49-F238E27FC236}">
                <a16:creationId xmlns:a16="http://schemas.microsoft.com/office/drawing/2014/main" id="{E842AF6E-BB1F-4236-E0EC-23A1F196843F}"/>
              </a:ext>
            </a:extLst>
          </p:cNvPr>
          <p:cNvSpPr/>
          <p:nvPr/>
        </p:nvSpPr>
        <p:spPr>
          <a:xfrm>
            <a:off x="8319693" y="1850528"/>
            <a:ext cx="3426322" cy="3498323"/>
          </a:xfrm>
          <a:prstGeom prst="roundRect">
            <a:avLst>
              <a:gd name="adj" fmla="val 2025"/>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31" name="テキスト ボックス 12">
            <a:extLst>
              <a:ext uri="{FF2B5EF4-FFF2-40B4-BE49-F238E27FC236}">
                <a16:creationId xmlns:a16="http://schemas.microsoft.com/office/drawing/2014/main" id="{D59DA463-A1FC-8DA9-2D1C-61A4385231A3}"/>
              </a:ext>
            </a:extLst>
          </p:cNvPr>
          <p:cNvSpPr txBox="1"/>
          <p:nvPr/>
        </p:nvSpPr>
        <p:spPr>
          <a:xfrm>
            <a:off x="8575123" y="2037427"/>
            <a:ext cx="842005" cy="615553"/>
          </a:xfrm>
          <a:prstGeom prst="rect">
            <a:avLst/>
          </a:prstGeom>
          <a:noFill/>
        </p:spPr>
        <p:txBody>
          <a:bodyPr wrap="square" lIns="0" tIns="0" rIns="0" bIns="0" rtlCol="0">
            <a:spAutoFit/>
          </a:bodyPr>
          <a:lstStyle/>
          <a:p>
            <a:pPr algn="l"/>
            <a:r>
              <a:rPr kumimoji="1" lang="en-US" altLang="ja-JP" sz="4000" b="1" dirty="0">
                <a:solidFill>
                  <a:schemeClr val="accent1"/>
                </a:solidFill>
                <a:latin typeface="+mj-ea"/>
                <a:ea typeface="+mj-ea"/>
                <a:cs typeface="Calibri" panose="020F0502020204030204" pitchFamily="34" charset="0"/>
              </a:rPr>
              <a:t>03</a:t>
            </a:r>
            <a:endParaRPr kumimoji="1" lang="ja-JP" altLang="en-US" sz="4000" b="1" dirty="0">
              <a:solidFill>
                <a:schemeClr val="accent1"/>
              </a:solidFill>
              <a:latin typeface="+mj-ea"/>
              <a:ea typeface="+mj-ea"/>
              <a:cs typeface="Calibri" panose="020F0502020204030204" pitchFamily="34" charset="0"/>
            </a:endParaRPr>
          </a:p>
        </p:txBody>
      </p:sp>
      <p:sp>
        <p:nvSpPr>
          <p:cNvPr id="32" name="テキスト ボックス 16">
            <a:extLst>
              <a:ext uri="{FF2B5EF4-FFF2-40B4-BE49-F238E27FC236}">
                <a16:creationId xmlns:a16="http://schemas.microsoft.com/office/drawing/2014/main" id="{E4AA8DB6-1E8C-B47C-9CF9-412398F1FBF3}"/>
              </a:ext>
            </a:extLst>
          </p:cNvPr>
          <p:cNvSpPr txBox="1"/>
          <p:nvPr/>
        </p:nvSpPr>
        <p:spPr>
          <a:xfrm>
            <a:off x="8575123" y="3419008"/>
            <a:ext cx="2907799" cy="1317540"/>
          </a:xfrm>
          <a:prstGeom prst="rect">
            <a:avLst/>
          </a:prstGeom>
          <a:noFill/>
        </p:spPr>
        <p:txBody>
          <a:bodyPr wrap="square" lIns="0" tIns="0" rIns="0" bIns="0" rtlCol="0">
            <a:spAutoFit/>
          </a:bodyPr>
          <a:lstStyle/>
          <a:p>
            <a:pPr algn="l">
              <a:lnSpc>
                <a:spcPct val="120000"/>
              </a:lnSpc>
            </a:pPr>
            <a:r>
              <a:rPr lang="ja-JP" altLang="en-US" sz="1200" dirty="0">
                <a:latin typeface="+mj-ea"/>
                <a:ea typeface="+mj-ea"/>
              </a:rPr>
              <a:t>洗い出した課題を見ながら、今から始めていくべき取り組みを検討します。</a:t>
            </a:r>
          </a:p>
          <a:p>
            <a:pPr algn="l">
              <a:lnSpc>
                <a:spcPct val="120000"/>
              </a:lnSpc>
            </a:pPr>
            <a:endParaRPr lang="ja-JP" altLang="en-US" sz="1200" dirty="0">
              <a:latin typeface="+mj-ea"/>
              <a:ea typeface="+mj-ea"/>
            </a:endParaRPr>
          </a:p>
          <a:p>
            <a:pPr algn="l">
              <a:lnSpc>
                <a:spcPct val="120000"/>
              </a:lnSpc>
            </a:pPr>
            <a:r>
              <a:rPr lang="ja-JP" altLang="en-US" sz="1200" dirty="0">
                <a:latin typeface="+mj-ea"/>
                <a:ea typeface="+mj-ea"/>
              </a:rPr>
              <a:t>マネジメントを担当している社員や</a:t>
            </a:r>
            <a:r>
              <a:rPr lang="en-US" altLang="ja-JP" sz="1200" dirty="0">
                <a:latin typeface="+mj-ea"/>
                <a:ea typeface="+mj-ea"/>
              </a:rPr>
              <a:t>DEI</a:t>
            </a:r>
            <a:r>
              <a:rPr lang="ja-JP" altLang="en-US" sz="1200" dirty="0">
                <a:latin typeface="+mj-ea"/>
                <a:ea typeface="+mj-ea"/>
              </a:rPr>
              <a:t>推進に関わる社員が議論の場にいることで、その後のステップに進めやすくなります。</a:t>
            </a:r>
          </a:p>
        </p:txBody>
      </p:sp>
      <p:sp>
        <p:nvSpPr>
          <p:cNvPr id="33" name="テキスト ボックス 12">
            <a:extLst>
              <a:ext uri="{FF2B5EF4-FFF2-40B4-BE49-F238E27FC236}">
                <a16:creationId xmlns:a16="http://schemas.microsoft.com/office/drawing/2014/main" id="{C2BD0269-28B5-4A5C-6ABD-7E4C6DBE0B86}"/>
              </a:ext>
            </a:extLst>
          </p:cNvPr>
          <p:cNvSpPr txBox="1"/>
          <p:nvPr/>
        </p:nvSpPr>
        <p:spPr>
          <a:xfrm>
            <a:off x="8575123" y="2940489"/>
            <a:ext cx="2907798" cy="276999"/>
          </a:xfrm>
          <a:prstGeom prst="rect">
            <a:avLst/>
          </a:prstGeom>
          <a:noFill/>
        </p:spPr>
        <p:txBody>
          <a:bodyPr wrap="square" lIns="0" tIns="0" rIns="0" bIns="0" rtlCol="0">
            <a:spAutoFit/>
          </a:bodyPr>
          <a:lstStyle/>
          <a:p>
            <a:pPr algn="l"/>
            <a:r>
              <a:rPr kumimoji="1" lang="ja-JP" altLang="en-US" b="1">
                <a:latin typeface="+mj-ea"/>
                <a:ea typeface="+mj-ea"/>
              </a:rPr>
              <a:t>取り組みを検討する</a:t>
            </a:r>
            <a:endParaRPr kumimoji="1" lang="ja-JP" altLang="en-US" b="1" dirty="0">
              <a:latin typeface="+mj-ea"/>
              <a:ea typeface="+mj-ea"/>
            </a:endParaRPr>
          </a:p>
        </p:txBody>
      </p:sp>
      <p:sp>
        <p:nvSpPr>
          <p:cNvPr id="34" name="正方形/長方形 19">
            <a:extLst>
              <a:ext uri="{FF2B5EF4-FFF2-40B4-BE49-F238E27FC236}">
                <a16:creationId xmlns:a16="http://schemas.microsoft.com/office/drawing/2014/main" id="{89CD6A72-5B8F-82CB-597A-5E81E0CC7716}"/>
              </a:ext>
            </a:extLst>
          </p:cNvPr>
          <p:cNvSpPr/>
          <p:nvPr/>
        </p:nvSpPr>
        <p:spPr>
          <a:xfrm>
            <a:off x="9269314" y="2322084"/>
            <a:ext cx="1311649" cy="2482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Aft>
                <a:spcPts val="600"/>
              </a:spcAft>
            </a:pPr>
            <a:r>
              <a:rPr kumimoji="1" lang="ja-JP" altLang="en-US" sz="1200" b="1">
                <a:solidFill>
                  <a:schemeClr val="accent1"/>
                </a:solidFill>
                <a:latin typeface="+mj-ea"/>
                <a:ea typeface="+mj-ea"/>
              </a:rPr>
              <a:t>議</a:t>
            </a:r>
            <a:r>
              <a:rPr kumimoji="1" lang="en-US" altLang="ja-JP" sz="1200" b="1">
                <a:solidFill>
                  <a:schemeClr val="accent1"/>
                </a:solidFill>
                <a:latin typeface="+mj-ea"/>
                <a:ea typeface="+mj-ea"/>
              </a:rPr>
              <a:t> </a:t>
            </a:r>
            <a:r>
              <a:rPr kumimoji="1" lang="ja-JP" altLang="en-US" sz="1200" b="1">
                <a:solidFill>
                  <a:schemeClr val="accent1"/>
                </a:solidFill>
                <a:latin typeface="+mj-ea"/>
                <a:ea typeface="+mj-ea"/>
              </a:rPr>
              <a:t>論</a:t>
            </a:r>
            <a:r>
              <a:rPr kumimoji="1" lang="en-US" altLang="ja-JP" sz="1200" b="1">
                <a:solidFill>
                  <a:schemeClr val="accent1"/>
                </a:solidFill>
                <a:latin typeface="+mj-ea"/>
                <a:ea typeface="+mj-ea"/>
              </a:rPr>
              <a:t> </a:t>
            </a:r>
            <a:r>
              <a:rPr kumimoji="1" lang="ja-JP" altLang="en-US" sz="1200" b="1">
                <a:solidFill>
                  <a:schemeClr val="accent1"/>
                </a:solidFill>
                <a:latin typeface="+mj-ea"/>
                <a:ea typeface="+mj-ea"/>
              </a:rPr>
              <a:t>後</a:t>
            </a:r>
            <a:endParaRPr kumimoji="1" lang="ja-JP" altLang="en-US" sz="1200" b="1" dirty="0">
              <a:solidFill>
                <a:schemeClr val="accent1"/>
              </a:solidFill>
              <a:latin typeface="+mj-ea"/>
              <a:ea typeface="+mj-ea"/>
            </a:endParaRPr>
          </a:p>
        </p:txBody>
      </p:sp>
      <p:sp>
        <p:nvSpPr>
          <p:cNvPr id="35" name="Triangle 34">
            <a:extLst>
              <a:ext uri="{FF2B5EF4-FFF2-40B4-BE49-F238E27FC236}">
                <a16:creationId xmlns:a16="http://schemas.microsoft.com/office/drawing/2014/main" id="{86358350-D68E-7769-ECC3-8DF0AC29FA67}"/>
              </a:ext>
            </a:extLst>
          </p:cNvPr>
          <p:cNvSpPr/>
          <p:nvPr/>
        </p:nvSpPr>
        <p:spPr>
          <a:xfrm rot="5400000">
            <a:off x="7911643" y="3432894"/>
            <a:ext cx="318027" cy="169378"/>
          </a:xfrm>
          <a:prstGeom prst="triangle">
            <a:avLst>
              <a:gd name="adj" fmla="val 47607"/>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Tree>
    <p:extLst>
      <p:ext uri="{BB962C8B-B14F-4D97-AF65-F5344CB8AC3E}">
        <p14:creationId xmlns:p14="http://schemas.microsoft.com/office/powerpoint/2010/main" val="7998478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a:extLst>
              <a:ext uri="{FF2B5EF4-FFF2-40B4-BE49-F238E27FC236}">
                <a16:creationId xmlns:a16="http://schemas.microsoft.com/office/drawing/2014/main" id="{6EBBFC12-8961-9ABE-F779-3E584470B66C}"/>
              </a:ext>
            </a:extLst>
          </p:cNvPr>
          <p:cNvSpPr txBox="1"/>
          <p:nvPr/>
        </p:nvSpPr>
        <p:spPr>
          <a:xfrm>
            <a:off x="1047001" y="841275"/>
            <a:ext cx="10097998" cy="663900"/>
          </a:xfrm>
          <a:prstGeom prst="rect">
            <a:avLst/>
          </a:prstGeom>
          <a:noFill/>
        </p:spPr>
        <p:txBody>
          <a:bodyPr wrap="square" lIns="0" tIns="0" rIns="0" bIns="0" rtlCol="0">
            <a:spAutoFit/>
          </a:bodyPr>
          <a:lstStyle/>
          <a:p>
            <a:pPr algn="ctr">
              <a:lnSpc>
                <a:spcPct val="110000"/>
              </a:lnSpc>
            </a:pPr>
            <a:r>
              <a:rPr lang="ja-JP" altLang="en-US" sz="2000" b="1">
                <a:latin typeface="+mj-ea"/>
                <a:ea typeface="+mj-ea"/>
              </a:rPr>
              <a:t>もしも</a:t>
            </a:r>
            <a:r>
              <a:rPr lang="en-US" altLang="ja-JP" sz="2000" b="1">
                <a:latin typeface="+mj-ea"/>
                <a:ea typeface="+mj-ea"/>
              </a:rPr>
              <a:t>1980</a:t>
            </a:r>
            <a:r>
              <a:rPr lang="ja-JP" altLang="en-US" sz="2000" b="1">
                <a:latin typeface="+mj-ea"/>
                <a:ea typeface="+mj-ea"/>
              </a:rPr>
              <a:t>年代に</a:t>
            </a:r>
            <a:r>
              <a:rPr lang="en-US" altLang="ja-JP" sz="2000" b="1">
                <a:latin typeface="+mj-ea"/>
                <a:ea typeface="+mj-ea"/>
              </a:rPr>
              <a:t>Gemba Roundtable</a:t>
            </a:r>
            <a:r>
              <a:rPr lang="ja-JP" altLang="en-US" sz="2000" b="1">
                <a:latin typeface="+mj-ea"/>
                <a:ea typeface="+mj-ea"/>
              </a:rPr>
              <a:t>があったら</a:t>
            </a:r>
            <a:r>
              <a:rPr lang="ja-JP" altLang="en-US" sz="2000" b="1">
                <a:latin typeface="Yu Gothic UI" panose="020B0500000000000000" pitchFamily="34" charset="-128"/>
                <a:ea typeface="Yu Gothic UI" panose="020B0500000000000000" pitchFamily="34" charset="-128"/>
              </a:rPr>
              <a:t>、</a:t>
            </a:r>
            <a:endParaRPr lang="en-US" altLang="ja-JP" sz="2000" b="1">
              <a:latin typeface="Yu Gothic UI" panose="020B0500000000000000" pitchFamily="34" charset="-128"/>
              <a:ea typeface="Yu Gothic UI" panose="020B0500000000000000" pitchFamily="34" charset="-128"/>
            </a:endParaRPr>
          </a:p>
          <a:p>
            <a:pPr algn="ctr">
              <a:lnSpc>
                <a:spcPct val="110000"/>
              </a:lnSpc>
            </a:pPr>
            <a:r>
              <a:rPr lang="ja-JP" altLang="en-US" sz="2000" b="1">
                <a:latin typeface="+mj-ea"/>
                <a:ea typeface="+mj-ea"/>
              </a:rPr>
              <a:t>今の私たちはもっと働きやすかったかも</a:t>
            </a:r>
            <a:r>
              <a:rPr lang="en-US" altLang="ja-JP" sz="2000" b="1">
                <a:latin typeface="+mj-ea"/>
                <a:ea typeface="+mj-ea"/>
              </a:rPr>
              <a:t>…</a:t>
            </a:r>
          </a:p>
        </p:txBody>
      </p:sp>
      <p:sp>
        <p:nvSpPr>
          <p:cNvPr id="53" name="Rounded Rectangle 52">
            <a:extLst>
              <a:ext uri="{FF2B5EF4-FFF2-40B4-BE49-F238E27FC236}">
                <a16:creationId xmlns:a16="http://schemas.microsoft.com/office/drawing/2014/main" id="{D099495A-7768-E8CD-8D49-DA02C8A8C188}"/>
              </a:ext>
            </a:extLst>
          </p:cNvPr>
          <p:cNvSpPr/>
          <p:nvPr/>
        </p:nvSpPr>
        <p:spPr>
          <a:xfrm flipH="1">
            <a:off x="1512190" y="3928447"/>
            <a:ext cx="2562513" cy="12598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57" name="正方形/長方形 19">
            <a:extLst>
              <a:ext uri="{FF2B5EF4-FFF2-40B4-BE49-F238E27FC236}">
                <a16:creationId xmlns:a16="http://schemas.microsoft.com/office/drawing/2014/main" id="{117161E9-B606-FF4D-7A6E-2A2A834DDCFD}"/>
              </a:ext>
            </a:extLst>
          </p:cNvPr>
          <p:cNvSpPr/>
          <p:nvPr/>
        </p:nvSpPr>
        <p:spPr>
          <a:xfrm>
            <a:off x="1692028" y="4223676"/>
            <a:ext cx="2271297" cy="6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nSpc>
                <a:spcPct val="120000"/>
              </a:lnSpc>
              <a:spcAft>
                <a:spcPts val="600"/>
              </a:spcAft>
            </a:pPr>
            <a:r>
              <a:rPr lang="ja-JP" altLang="en-US" sz="1200" b="1">
                <a:solidFill>
                  <a:schemeClr val="bg1"/>
                </a:solidFill>
                <a:latin typeface="+mj-ea"/>
                <a:ea typeface="+mj-ea"/>
              </a:rPr>
              <a:t>今 </a:t>
            </a:r>
            <a:r>
              <a:rPr lang="en-US" altLang="ja-JP" sz="1200" b="1" dirty="0">
                <a:solidFill>
                  <a:schemeClr val="bg1"/>
                </a:solidFill>
                <a:latin typeface="+mj-ea"/>
                <a:ea typeface="+mj-ea"/>
              </a:rPr>
              <a:t>(1980</a:t>
            </a:r>
            <a:r>
              <a:rPr lang="ja-JP" altLang="en-US" sz="1200" b="1">
                <a:solidFill>
                  <a:schemeClr val="bg1"/>
                </a:solidFill>
                <a:latin typeface="+mj-ea"/>
                <a:ea typeface="+mj-ea"/>
              </a:rPr>
              <a:t>年</a:t>
            </a:r>
            <a:r>
              <a:rPr lang="en-US" altLang="ja-JP" sz="1200" b="1" dirty="0">
                <a:solidFill>
                  <a:schemeClr val="bg1"/>
                </a:solidFill>
                <a:latin typeface="+mj-ea"/>
                <a:ea typeface="+mj-ea"/>
              </a:rPr>
              <a:t>)</a:t>
            </a:r>
            <a:r>
              <a:rPr lang="ja-JP" altLang="en-US" sz="1200" b="1">
                <a:solidFill>
                  <a:schemeClr val="bg1"/>
                </a:solidFill>
                <a:latin typeface="+mj-ea"/>
                <a:ea typeface="+mj-ea"/>
              </a:rPr>
              <a:t>は</a:t>
            </a:r>
            <a:br>
              <a:rPr lang="ja-JP" altLang="en-US" sz="1200" b="1">
                <a:solidFill>
                  <a:schemeClr val="bg1"/>
                </a:solidFill>
                <a:latin typeface="+mj-ea"/>
                <a:ea typeface="+mj-ea"/>
              </a:rPr>
            </a:br>
            <a:r>
              <a:rPr lang="ja-JP" altLang="en-US" sz="1200" b="1">
                <a:solidFill>
                  <a:schemeClr val="bg1"/>
                </a:solidFill>
                <a:latin typeface="+mj-ea"/>
                <a:ea typeface="+mj-ea"/>
              </a:rPr>
              <a:t>専業主婦家庭が主流だけど、</a:t>
            </a:r>
            <a:r>
              <a:rPr lang="en-US" altLang="ja-JP" sz="1200" b="1" dirty="0">
                <a:solidFill>
                  <a:schemeClr val="bg1"/>
                </a:solidFill>
                <a:latin typeface="+mj-ea"/>
                <a:ea typeface="+mj-ea"/>
              </a:rPr>
              <a:t>2000</a:t>
            </a:r>
            <a:r>
              <a:rPr lang="ja-JP" altLang="en-US" sz="1200" b="1">
                <a:solidFill>
                  <a:schemeClr val="bg1"/>
                </a:solidFill>
                <a:latin typeface="+mj-ea"/>
                <a:ea typeface="+mj-ea"/>
              </a:rPr>
              <a:t>年代には共働き核家族が増加していくはず</a:t>
            </a:r>
          </a:p>
        </p:txBody>
      </p:sp>
      <p:grpSp>
        <p:nvGrpSpPr>
          <p:cNvPr id="58" name="Group 57">
            <a:extLst>
              <a:ext uri="{FF2B5EF4-FFF2-40B4-BE49-F238E27FC236}">
                <a16:creationId xmlns:a16="http://schemas.microsoft.com/office/drawing/2014/main" id="{2A6FB2C5-F256-4463-C443-F721BEB9A3EE}"/>
              </a:ext>
            </a:extLst>
          </p:cNvPr>
          <p:cNvGrpSpPr/>
          <p:nvPr/>
        </p:nvGrpSpPr>
        <p:grpSpPr>
          <a:xfrm flipH="1">
            <a:off x="4414681" y="2626290"/>
            <a:ext cx="1844843" cy="1091231"/>
            <a:chOff x="9910158" y="1249093"/>
            <a:chExt cx="827674" cy="674657"/>
          </a:xfrm>
        </p:grpSpPr>
        <p:sp>
          <p:nvSpPr>
            <p:cNvPr id="59" name="Rounded Rectangle 58">
              <a:extLst>
                <a:ext uri="{FF2B5EF4-FFF2-40B4-BE49-F238E27FC236}">
                  <a16:creationId xmlns:a16="http://schemas.microsoft.com/office/drawing/2014/main" id="{9E26305A-629D-D043-4E1A-93E87FCF9B66}"/>
                </a:ext>
              </a:extLst>
            </p:cNvPr>
            <p:cNvSpPr/>
            <p:nvPr/>
          </p:nvSpPr>
          <p:spPr>
            <a:xfrm>
              <a:off x="9910158" y="1249093"/>
              <a:ext cx="827674" cy="52569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60" name="Triangle 59">
              <a:extLst>
                <a:ext uri="{FF2B5EF4-FFF2-40B4-BE49-F238E27FC236}">
                  <a16:creationId xmlns:a16="http://schemas.microsoft.com/office/drawing/2014/main" id="{C1310485-6458-5AA9-4735-B71F52038741}"/>
                </a:ext>
              </a:extLst>
            </p:cNvPr>
            <p:cNvSpPr/>
            <p:nvPr/>
          </p:nvSpPr>
          <p:spPr>
            <a:xfrm rot="12617664">
              <a:off x="10452069" y="1708773"/>
              <a:ext cx="125770" cy="21497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sp>
        <p:nvSpPr>
          <p:cNvPr id="61" name="正方形/長方形 19">
            <a:extLst>
              <a:ext uri="{FF2B5EF4-FFF2-40B4-BE49-F238E27FC236}">
                <a16:creationId xmlns:a16="http://schemas.microsoft.com/office/drawing/2014/main" id="{A52A3612-E442-E927-E193-5A969D329264}"/>
              </a:ext>
            </a:extLst>
          </p:cNvPr>
          <p:cNvSpPr/>
          <p:nvPr/>
        </p:nvSpPr>
        <p:spPr>
          <a:xfrm>
            <a:off x="4580888" y="2715563"/>
            <a:ext cx="1581116" cy="6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nSpc>
                <a:spcPct val="120000"/>
              </a:lnSpc>
              <a:spcAft>
                <a:spcPts val="0"/>
              </a:spcAft>
            </a:pPr>
            <a:r>
              <a:rPr lang="ja-JP" altLang="en-US" sz="1200" b="1">
                <a:solidFill>
                  <a:schemeClr val="bg1"/>
                </a:solidFill>
                <a:latin typeface="+mj-ea"/>
                <a:ea typeface="+mj-ea"/>
              </a:rPr>
              <a:t>家庭に割く時間を</a:t>
            </a:r>
            <a:endParaRPr lang="en-US" altLang="ja-JP" sz="1200" b="1">
              <a:solidFill>
                <a:schemeClr val="bg1"/>
              </a:solidFill>
              <a:latin typeface="+mj-ea"/>
              <a:ea typeface="+mj-ea"/>
            </a:endParaRPr>
          </a:p>
          <a:p>
            <a:pPr>
              <a:lnSpc>
                <a:spcPct val="120000"/>
              </a:lnSpc>
              <a:spcAft>
                <a:spcPts val="0"/>
              </a:spcAft>
            </a:pPr>
            <a:r>
              <a:rPr lang="ja-JP" altLang="en-US" sz="1200" b="1">
                <a:solidFill>
                  <a:schemeClr val="bg1"/>
                </a:solidFill>
                <a:latin typeface="+mj-ea"/>
                <a:ea typeface="+mj-ea"/>
              </a:rPr>
              <a:t>つくる方法が必要に</a:t>
            </a:r>
            <a:endParaRPr lang="en-US" altLang="ja-JP" sz="1200" b="1">
              <a:solidFill>
                <a:schemeClr val="bg1"/>
              </a:solidFill>
              <a:latin typeface="+mj-ea"/>
              <a:ea typeface="+mj-ea"/>
            </a:endParaRPr>
          </a:p>
          <a:p>
            <a:pPr>
              <a:lnSpc>
                <a:spcPct val="120000"/>
              </a:lnSpc>
              <a:spcAft>
                <a:spcPts val="0"/>
              </a:spcAft>
            </a:pPr>
            <a:r>
              <a:rPr lang="ja-JP" altLang="en-US" sz="1200" b="1">
                <a:solidFill>
                  <a:schemeClr val="bg1"/>
                </a:solidFill>
                <a:latin typeface="+mj-ea"/>
                <a:ea typeface="+mj-ea"/>
              </a:rPr>
              <a:t>なってきそう</a:t>
            </a:r>
          </a:p>
        </p:txBody>
      </p:sp>
      <p:grpSp>
        <p:nvGrpSpPr>
          <p:cNvPr id="63" name="Group 62">
            <a:extLst>
              <a:ext uri="{FF2B5EF4-FFF2-40B4-BE49-F238E27FC236}">
                <a16:creationId xmlns:a16="http://schemas.microsoft.com/office/drawing/2014/main" id="{D8819A1A-2405-39BA-5F9E-1A484F9680AF}"/>
              </a:ext>
            </a:extLst>
          </p:cNvPr>
          <p:cNvGrpSpPr/>
          <p:nvPr/>
        </p:nvGrpSpPr>
        <p:grpSpPr>
          <a:xfrm flipH="1">
            <a:off x="6322605" y="2785363"/>
            <a:ext cx="1822016" cy="1025228"/>
            <a:chOff x="9665099" y="1222808"/>
            <a:chExt cx="817433" cy="633850"/>
          </a:xfrm>
        </p:grpSpPr>
        <p:sp>
          <p:nvSpPr>
            <p:cNvPr id="64" name="Rounded Rectangle 63">
              <a:extLst>
                <a:ext uri="{FF2B5EF4-FFF2-40B4-BE49-F238E27FC236}">
                  <a16:creationId xmlns:a16="http://schemas.microsoft.com/office/drawing/2014/main" id="{ACB48B24-50E2-9FCD-D39E-5EBC8D4231E7}"/>
                </a:ext>
              </a:extLst>
            </p:cNvPr>
            <p:cNvSpPr/>
            <p:nvPr/>
          </p:nvSpPr>
          <p:spPr>
            <a:xfrm>
              <a:off x="9665099" y="1222808"/>
              <a:ext cx="817433" cy="505100"/>
            </a:xfrm>
            <a:prstGeom prst="roundRect">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65" name="Triangle 64">
              <a:extLst>
                <a:ext uri="{FF2B5EF4-FFF2-40B4-BE49-F238E27FC236}">
                  <a16:creationId xmlns:a16="http://schemas.microsoft.com/office/drawing/2014/main" id="{BACF9C19-C722-CCE4-52B2-82CE518B960D}"/>
                </a:ext>
              </a:extLst>
            </p:cNvPr>
            <p:cNvSpPr/>
            <p:nvPr/>
          </p:nvSpPr>
          <p:spPr>
            <a:xfrm rot="9000000">
              <a:off x="10134407" y="1661225"/>
              <a:ext cx="114336" cy="19543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sp>
        <p:nvSpPr>
          <p:cNvPr id="66" name="正方形/長方形 19">
            <a:extLst>
              <a:ext uri="{FF2B5EF4-FFF2-40B4-BE49-F238E27FC236}">
                <a16:creationId xmlns:a16="http://schemas.microsoft.com/office/drawing/2014/main" id="{81EF8120-F555-4FBE-E41B-0935176E2263}"/>
              </a:ext>
            </a:extLst>
          </p:cNvPr>
          <p:cNvSpPr/>
          <p:nvPr/>
        </p:nvSpPr>
        <p:spPr>
          <a:xfrm>
            <a:off x="6516141" y="2867242"/>
            <a:ext cx="1526973" cy="6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nSpc>
                <a:spcPct val="120000"/>
              </a:lnSpc>
              <a:spcAft>
                <a:spcPts val="0"/>
              </a:spcAft>
            </a:pPr>
            <a:r>
              <a:rPr lang="ja-JP" altLang="en-US" sz="1200" b="1" dirty="0">
                <a:solidFill>
                  <a:schemeClr val="bg1"/>
                </a:solidFill>
                <a:latin typeface="+mj-ea"/>
                <a:ea typeface="+mj-ea"/>
              </a:rPr>
              <a:t>男性の育児参加が</a:t>
            </a:r>
            <a:endParaRPr lang="en-US" altLang="ja-JP" sz="1200" b="1" dirty="0">
              <a:solidFill>
                <a:schemeClr val="bg1"/>
              </a:solidFill>
              <a:latin typeface="+mj-ea"/>
              <a:ea typeface="+mj-ea"/>
            </a:endParaRPr>
          </a:p>
          <a:p>
            <a:pPr>
              <a:lnSpc>
                <a:spcPct val="120000"/>
              </a:lnSpc>
              <a:spcAft>
                <a:spcPts val="0"/>
              </a:spcAft>
            </a:pPr>
            <a:r>
              <a:rPr lang="ja-JP" altLang="en-US" sz="1200" b="1" dirty="0">
                <a:solidFill>
                  <a:schemeClr val="bg1"/>
                </a:solidFill>
                <a:latin typeface="+mj-ea"/>
                <a:ea typeface="+mj-ea"/>
              </a:rPr>
              <a:t>不可欠になるね</a:t>
            </a:r>
          </a:p>
        </p:txBody>
      </p:sp>
      <p:grpSp>
        <p:nvGrpSpPr>
          <p:cNvPr id="67" name="Group 66">
            <a:extLst>
              <a:ext uri="{FF2B5EF4-FFF2-40B4-BE49-F238E27FC236}">
                <a16:creationId xmlns:a16="http://schemas.microsoft.com/office/drawing/2014/main" id="{A875563B-923D-6041-822C-BF050961AF90}"/>
              </a:ext>
            </a:extLst>
          </p:cNvPr>
          <p:cNvGrpSpPr/>
          <p:nvPr/>
        </p:nvGrpSpPr>
        <p:grpSpPr>
          <a:xfrm>
            <a:off x="8117111" y="3228101"/>
            <a:ext cx="2562676" cy="1087401"/>
            <a:chOff x="9496651" y="1139214"/>
            <a:chExt cx="1149725" cy="672289"/>
          </a:xfrm>
        </p:grpSpPr>
        <p:sp>
          <p:nvSpPr>
            <p:cNvPr id="68" name="Rounded Rectangle 67">
              <a:extLst>
                <a:ext uri="{FF2B5EF4-FFF2-40B4-BE49-F238E27FC236}">
                  <a16:creationId xmlns:a16="http://schemas.microsoft.com/office/drawing/2014/main" id="{64DFAF26-7EAD-A5FB-523B-8AFFEB8735ED}"/>
                </a:ext>
              </a:extLst>
            </p:cNvPr>
            <p:cNvSpPr/>
            <p:nvPr/>
          </p:nvSpPr>
          <p:spPr>
            <a:xfrm>
              <a:off x="9635200" y="1139214"/>
              <a:ext cx="1011176" cy="67228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69" name="Triangle 68">
              <a:extLst>
                <a:ext uri="{FF2B5EF4-FFF2-40B4-BE49-F238E27FC236}">
                  <a16:creationId xmlns:a16="http://schemas.microsoft.com/office/drawing/2014/main" id="{4A15C284-D84A-5D03-49D3-3E37B3B2B5A2}"/>
                </a:ext>
              </a:extLst>
            </p:cNvPr>
            <p:cNvSpPr/>
            <p:nvPr/>
          </p:nvSpPr>
          <p:spPr>
            <a:xfrm rot="14596155">
              <a:off x="9498018" y="1542469"/>
              <a:ext cx="199013" cy="20174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sp>
        <p:nvSpPr>
          <p:cNvPr id="70" name="正方形/長方形 19">
            <a:extLst>
              <a:ext uri="{FF2B5EF4-FFF2-40B4-BE49-F238E27FC236}">
                <a16:creationId xmlns:a16="http://schemas.microsoft.com/office/drawing/2014/main" id="{2A96BBA9-AFC2-ECAF-240C-53C87E1F6508}"/>
              </a:ext>
            </a:extLst>
          </p:cNvPr>
          <p:cNvSpPr/>
          <p:nvPr/>
        </p:nvSpPr>
        <p:spPr>
          <a:xfrm>
            <a:off x="8505510" y="3449542"/>
            <a:ext cx="2187216" cy="6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nSpc>
                <a:spcPct val="120000"/>
              </a:lnSpc>
              <a:spcAft>
                <a:spcPts val="0"/>
              </a:spcAft>
            </a:pPr>
            <a:r>
              <a:rPr lang="ja-JP" altLang="en-US" sz="1200" b="1">
                <a:solidFill>
                  <a:schemeClr val="bg1"/>
                </a:solidFill>
                <a:latin typeface="+mj-ea"/>
                <a:ea typeface="+mj-ea"/>
              </a:rPr>
              <a:t>時短勤務制度をもっと活用</a:t>
            </a:r>
            <a:endParaRPr lang="en-US" altLang="ja-JP" sz="1200" b="1">
              <a:solidFill>
                <a:schemeClr val="bg1"/>
              </a:solidFill>
              <a:latin typeface="+mj-ea"/>
              <a:ea typeface="+mj-ea"/>
            </a:endParaRPr>
          </a:p>
          <a:p>
            <a:pPr>
              <a:lnSpc>
                <a:spcPct val="120000"/>
              </a:lnSpc>
              <a:spcAft>
                <a:spcPts val="0"/>
              </a:spcAft>
            </a:pPr>
            <a:r>
              <a:rPr lang="ja-JP" altLang="en-US" sz="1200" b="1">
                <a:solidFill>
                  <a:schemeClr val="bg1"/>
                </a:solidFill>
                <a:latin typeface="+mj-ea"/>
                <a:ea typeface="+mj-ea"/>
              </a:rPr>
              <a:t>しやすくしないといけない！</a:t>
            </a:r>
          </a:p>
        </p:txBody>
      </p:sp>
      <p:grpSp>
        <p:nvGrpSpPr>
          <p:cNvPr id="71" name="Group 70">
            <a:extLst>
              <a:ext uri="{FF2B5EF4-FFF2-40B4-BE49-F238E27FC236}">
                <a16:creationId xmlns:a16="http://schemas.microsoft.com/office/drawing/2014/main" id="{2361A0BB-1265-F2DF-83FD-06F939AFE22D}"/>
              </a:ext>
            </a:extLst>
          </p:cNvPr>
          <p:cNvGrpSpPr/>
          <p:nvPr/>
        </p:nvGrpSpPr>
        <p:grpSpPr>
          <a:xfrm>
            <a:off x="8398591" y="4564595"/>
            <a:ext cx="2644236" cy="1104179"/>
            <a:chOff x="9551517" y="1222807"/>
            <a:chExt cx="1186315" cy="682662"/>
          </a:xfrm>
        </p:grpSpPr>
        <p:sp>
          <p:nvSpPr>
            <p:cNvPr id="72" name="Rounded Rectangle 71">
              <a:extLst>
                <a:ext uri="{FF2B5EF4-FFF2-40B4-BE49-F238E27FC236}">
                  <a16:creationId xmlns:a16="http://schemas.microsoft.com/office/drawing/2014/main" id="{360C7756-5B08-D6AF-B893-F739B65568F0}"/>
                </a:ext>
              </a:extLst>
            </p:cNvPr>
            <p:cNvSpPr/>
            <p:nvPr/>
          </p:nvSpPr>
          <p:spPr>
            <a:xfrm>
              <a:off x="9665099" y="1222807"/>
              <a:ext cx="1072733" cy="6826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73" name="Triangle 72">
              <a:extLst>
                <a:ext uri="{FF2B5EF4-FFF2-40B4-BE49-F238E27FC236}">
                  <a16:creationId xmlns:a16="http://schemas.microsoft.com/office/drawing/2014/main" id="{E72D1530-E034-C074-045A-961C3C42DD95}"/>
                </a:ext>
              </a:extLst>
            </p:cNvPr>
            <p:cNvSpPr/>
            <p:nvPr/>
          </p:nvSpPr>
          <p:spPr>
            <a:xfrm rot="16200000">
              <a:off x="9542858" y="1498879"/>
              <a:ext cx="173318" cy="156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sp>
        <p:nvSpPr>
          <p:cNvPr id="74" name="正方形/長方形 19">
            <a:extLst>
              <a:ext uri="{FF2B5EF4-FFF2-40B4-BE49-F238E27FC236}">
                <a16:creationId xmlns:a16="http://schemas.microsoft.com/office/drawing/2014/main" id="{97B19E7C-8DAE-3C8B-1AD4-CAAAD8EC75B2}"/>
              </a:ext>
            </a:extLst>
          </p:cNvPr>
          <p:cNvSpPr/>
          <p:nvPr/>
        </p:nvSpPr>
        <p:spPr>
          <a:xfrm>
            <a:off x="8882833" y="4802128"/>
            <a:ext cx="2047240" cy="6693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ctr"/>
          <a:lstStyle/>
          <a:p>
            <a:pPr>
              <a:lnSpc>
                <a:spcPct val="120000"/>
              </a:lnSpc>
              <a:spcAft>
                <a:spcPts val="0"/>
              </a:spcAft>
            </a:pPr>
            <a:r>
              <a:rPr lang="ja-JP" altLang="en-US" sz="1200" b="1">
                <a:solidFill>
                  <a:schemeClr val="bg1"/>
                </a:solidFill>
                <a:latin typeface="+mj-ea"/>
                <a:ea typeface="+mj-ea"/>
              </a:rPr>
              <a:t>男性育休制度がなかった！</a:t>
            </a:r>
            <a:endParaRPr lang="en-US" altLang="ja-JP" sz="1200" b="1">
              <a:solidFill>
                <a:schemeClr val="bg1"/>
              </a:solidFill>
              <a:latin typeface="+mj-ea"/>
              <a:ea typeface="+mj-ea"/>
            </a:endParaRPr>
          </a:p>
          <a:p>
            <a:pPr>
              <a:lnSpc>
                <a:spcPct val="120000"/>
              </a:lnSpc>
              <a:spcAft>
                <a:spcPts val="0"/>
              </a:spcAft>
            </a:pPr>
            <a:r>
              <a:rPr lang="ja-JP" altLang="en-US" sz="1200" b="1">
                <a:solidFill>
                  <a:schemeClr val="bg1"/>
                </a:solidFill>
                <a:latin typeface="+mj-ea"/>
                <a:ea typeface="+mj-ea"/>
              </a:rPr>
              <a:t>作らないと</a:t>
            </a:r>
            <a:r>
              <a:rPr lang="en-US" altLang="ja-JP" sz="1200" b="1">
                <a:solidFill>
                  <a:schemeClr val="bg1"/>
                </a:solidFill>
                <a:latin typeface="+mj-ea"/>
                <a:ea typeface="+mj-ea"/>
              </a:rPr>
              <a:t>…</a:t>
            </a:r>
          </a:p>
        </p:txBody>
      </p:sp>
      <p:sp>
        <p:nvSpPr>
          <p:cNvPr id="4" name="Triangle 3">
            <a:extLst>
              <a:ext uri="{FF2B5EF4-FFF2-40B4-BE49-F238E27FC236}">
                <a16:creationId xmlns:a16="http://schemas.microsoft.com/office/drawing/2014/main" id="{AAFFED17-2111-4839-D2CB-47A64545739C}"/>
              </a:ext>
            </a:extLst>
          </p:cNvPr>
          <p:cNvSpPr/>
          <p:nvPr/>
        </p:nvSpPr>
        <p:spPr>
          <a:xfrm rot="5400000">
            <a:off x="4177050" y="2056916"/>
            <a:ext cx="318027" cy="169378"/>
          </a:xfrm>
          <a:prstGeom prst="triangle">
            <a:avLst>
              <a:gd name="adj" fmla="val 47607"/>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2"/>
              </a:solidFill>
              <a:latin typeface="+mn-ea"/>
            </a:endParaRPr>
          </a:p>
        </p:txBody>
      </p:sp>
      <p:sp>
        <p:nvSpPr>
          <p:cNvPr id="5" name="Triangle 4">
            <a:extLst>
              <a:ext uri="{FF2B5EF4-FFF2-40B4-BE49-F238E27FC236}">
                <a16:creationId xmlns:a16="http://schemas.microsoft.com/office/drawing/2014/main" id="{D2F9B46A-CB17-501D-19D8-4BACD13C3425}"/>
              </a:ext>
            </a:extLst>
          </p:cNvPr>
          <p:cNvSpPr/>
          <p:nvPr/>
        </p:nvSpPr>
        <p:spPr>
          <a:xfrm rot="5400000">
            <a:off x="7802364" y="2056918"/>
            <a:ext cx="318027" cy="169378"/>
          </a:xfrm>
          <a:prstGeom prst="triangle">
            <a:avLst>
              <a:gd name="adj" fmla="val 47607"/>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2"/>
              </a:solidFill>
              <a:latin typeface="+mn-ea"/>
            </a:endParaRPr>
          </a:p>
        </p:txBody>
      </p:sp>
      <p:grpSp>
        <p:nvGrpSpPr>
          <p:cNvPr id="6" name="Group 5">
            <a:extLst>
              <a:ext uri="{FF2B5EF4-FFF2-40B4-BE49-F238E27FC236}">
                <a16:creationId xmlns:a16="http://schemas.microsoft.com/office/drawing/2014/main" id="{1B593021-6818-5D92-D7E5-486F0DD10C2D}"/>
              </a:ext>
            </a:extLst>
          </p:cNvPr>
          <p:cNvGrpSpPr/>
          <p:nvPr/>
        </p:nvGrpSpPr>
        <p:grpSpPr>
          <a:xfrm>
            <a:off x="1465766" y="2003040"/>
            <a:ext cx="2227167" cy="298320"/>
            <a:chOff x="1539575" y="5428698"/>
            <a:chExt cx="2227167" cy="298320"/>
          </a:xfrm>
        </p:grpSpPr>
        <p:sp>
          <p:nvSpPr>
            <p:cNvPr id="7" name="正方形/長方形 19">
              <a:extLst>
                <a:ext uri="{FF2B5EF4-FFF2-40B4-BE49-F238E27FC236}">
                  <a16:creationId xmlns:a16="http://schemas.microsoft.com/office/drawing/2014/main" id="{D19FF0F1-2DC9-F233-D1BB-F5B3E91D5356}"/>
                </a:ext>
              </a:extLst>
            </p:cNvPr>
            <p:cNvSpPr/>
            <p:nvPr/>
          </p:nvSpPr>
          <p:spPr>
            <a:xfrm>
              <a:off x="1539575" y="5428698"/>
              <a:ext cx="477232" cy="2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Aft>
                  <a:spcPts val="600"/>
                </a:spcAft>
              </a:pPr>
              <a:r>
                <a:rPr lang="en-US" altLang="ja-JP" sz="3200" b="1">
                  <a:solidFill>
                    <a:schemeClr val="accent1"/>
                  </a:solidFill>
                  <a:latin typeface="+mj-ea"/>
                  <a:ea typeface="+mj-ea"/>
                </a:rPr>
                <a:t>01</a:t>
              </a:r>
              <a:endParaRPr kumimoji="1" lang="ja-JP" altLang="en-US" sz="1400" b="1" dirty="0">
                <a:solidFill>
                  <a:schemeClr val="accent1"/>
                </a:solidFill>
                <a:latin typeface="+mj-ea"/>
                <a:ea typeface="+mj-ea"/>
              </a:endParaRPr>
            </a:p>
          </p:txBody>
        </p:sp>
        <p:sp>
          <p:nvSpPr>
            <p:cNvPr id="8" name="正方形/長方形 19">
              <a:extLst>
                <a:ext uri="{FF2B5EF4-FFF2-40B4-BE49-F238E27FC236}">
                  <a16:creationId xmlns:a16="http://schemas.microsoft.com/office/drawing/2014/main" id="{EE243501-4D20-1D0F-ECB3-81B25F2BED79}"/>
                </a:ext>
              </a:extLst>
            </p:cNvPr>
            <p:cNvSpPr/>
            <p:nvPr/>
          </p:nvSpPr>
          <p:spPr>
            <a:xfrm>
              <a:off x="2118461" y="5428698"/>
              <a:ext cx="1648281" cy="2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110000"/>
                </a:lnSpc>
                <a:spcAft>
                  <a:spcPts val="0"/>
                </a:spcAft>
              </a:pPr>
              <a:r>
                <a:rPr lang="ja-JP" altLang="en-US" b="1">
                  <a:solidFill>
                    <a:schemeClr val="accent1"/>
                  </a:solidFill>
                  <a:latin typeface="+mj-ea"/>
                  <a:ea typeface="+mj-ea"/>
                </a:rPr>
                <a:t>未来予測を学ぶ</a:t>
              </a:r>
              <a:endParaRPr kumimoji="1" lang="ja-JP" altLang="en-US" sz="1400" b="1" dirty="0">
                <a:solidFill>
                  <a:schemeClr val="accent1"/>
                </a:solidFill>
                <a:latin typeface="+mj-ea"/>
                <a:ea typeface="+mj-ea"/>
              </a:endParaRPr>
            </a:p>
          </p:txBody>
        </p:sp>
      </p:grpSp>
      <p:grpSp>
        <p:nvGrpSpPr>
          <p:cNvPr id="9" name="Group 8">
            <a:extLst>
              <a:ext uri="{FF2B5EF4-FFF2-40B4-BE49-F238E27FC236}">
                <a16:creationId xmlns:a16="http://schemas.microsoft.com/office/drawing/2014/main" id="{45CFED42-63C1-51F1-9CF8-BF9A962E4FD7}"/>
              </a:ext>
            </a:extLst>
          </p:cNvPr>
          <p:cNvGrpSpPr/>
          <p:nvPr/>
        </p:nvGrpSpPr>
        <p:grpSpPr>
          <a:xfrm>
            <a:off x="4979195" y="2003040"/>
            <a:ext cx="2233611" cy="298320"/>
            <a:chOff x="5094625" y="5428698"/>
            <a:chExt cx="2233611" cy="298320"/>
          </a:xfrm>
        </p:grpSpPr>
        <p:sp>
          <p:nvSpPr>
            <p:cNvPr id="10" name="正方形/長方形 19">
              <a:extLst>
                <a:ext uri="{FF2B5EF4-FFF2-40B4-BE49-F238E27FC236}">
                  <a16:creationId xmlns:a16="http://schemas.microsoft.com/office/drawing/2014/main" id="{8C80B9F0-9B5C-E1FC-A9D9-CCDB0BBDEEB2}"/>
                </a:ext>
              </a:extLst>
            </p:cNvPr>
            <p:cNvSpPr/>
            <p:nvPr/>
          </p:nvSpPr>
          <p:spPr>
            <a:xfrm>
              <a:off x="5094625" y="5428698"/>
              <a:ext cx="561794" cy="2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Aft>
                  <a:spcPts val="600"/>
                </a:spcAft>
              </a:pPr>
              <a:r>
                <a:rPr lang="en-US" altLang="ja-JP" sz="3200" b="1">
                  <a:solidFill>
                    <a:schemeClr val="accent1"/>
                  </a:solidFill>
                  <a:latin typeface="+mj-ea"/>
                  <a:ea typeface="+mj-ea"/>
                </a:rPr>
                <a:t>02</a:t>
              </a:r>
              <a:endParaRPr kumimoji="1" lang="ja-JP" altLang="en-US" sz="1400" b="1" dirty="0">
                <a:solidFill>
                  <a:schemeClr val="accent1"/>
                </a:solidFill>
                <a:latin typeface="+mj-ea"/>
                <a:ea typeface="+mj-ea"/>
              </a:endParaRPr>
            </a:p>
          </p:txBody>
        </p:sp>
        <p:sp>
          <p:nvSpPr>
            <p:cNvPr id="11" name="正方形/長方形 19">
              <a:extLst>
                <a:ext uri="{FF2B5EF4-FFF2-40B4-BE49-F238E27FC236}">
                  <a16:creationId xmlns:a16="http://schemas.microsoft.com/office/drawing/2014/main" id="{493DC236-D392-7B63-5A06-F2342210CFA5}"/>
                </a:ext>
              </a:extLst>
            </p:cNvPr>
            <p:cNvSpPr/>
            <p:nvPr/>
          </p:nvSpPr>
          <p:spPr>
            <a:xfrm>
              <a:off x="5690603" y="5428698"/>
              <a:ext cx="1637633" cy="2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110000"/>
                </a:lnSpc>
                <a:spcAft>
                  <a:spcPts val="0"/>
                </a:spcAft>
              </a:pPr>
              <a:r>
                <a:rPr lang="ja-JP" altLang="en-US" b="1">
                  <a:solidFill>
                    <a:schemeClr val="accent1"/>
                  </a:solidFill>
                  <a:latin typeface="+mj-ea"/>
                  <a:ea typeface="+mj-ea"/>
                </a:rPr>
                <a:t>起こりうる課題を洗い出す</a:t>
              </a:r>
              <a:endParaRPr kumimoji="1" lang="ja-JP" altLang="en-US" sz="1400" b="1" dirty="0">
                <a:solidFill>
                  <a:schemeClr val="accent1"/>
                </a:solidFill>
                <a:latin typeface="+mj-ea"/>
                <a:ea typeface="+mj-ea"/>
              </a:endParaRPr>
            </a:p>
          </p:txBody>
        </p:sp>
      </p:grpSp>
      <p:grpSp>
        <p:nvGrpSpPr>
          <p:cNvPr id="12" name="Group 11">
            <a:extLst>
              <a:ext uri="{FF2B5EF4-FFF2-40B4-BE49-F238E27FC236}">
                <a16:creationId xmlns:a16="http://schemas.microsoft.com/office/drawing/2014/main" id="{74D57791-1A3B-3257-CCE6-6C91DFED98A4}"/>
              </a:ext>
            </a:extLst>
          </p:cNvPr>
          <p:cNvGrpSpPr/>
          <p:nvPr/>
        </p:nvGrpSpPr>
        <p:grpSpPr>
          <a:xfrm>
            <a:off x="8709951" y="2003040"/>
            <a:ext cx="1773693" cy="298320"/>
            <a:chOff x="8487305" y="5428698"/>
            <a:chExt cx="1773693" cy="298320"/>
          </a:xfrm>
        </p:grpSpPr>
        <p:sp>
          <p:nvSpPr>
            <p:cNvPr id="13" name="正方形/長方形 19">
              <a:extLst>
                <a:ext uri="{FF2B5EF4-FFF2-40B4-BE49-F238E27FC236}">
                  <a16:creationId xmlns:a16="http://schemas.microsoft.com/office/drawing/2014/main" id="{873FCB44-555D-D13F-DDC7-477FD08EDC3E}"/>
                </a:ext>
              </a:extLst>
            </p:cNvPr>
            <p:cNvSpPr/>
            <p:nvPr/>
          </p:nvSpPr>
          <p:spPr>
            <a:xfrm>
              <a:off x="8487305" y="5428698"/>
              <a:ext cx="561794" cy="2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spcAft>
                  <a:spcPts val="600"/>
                </a:spcAft>
              </a:pPr>
              <a:r>
                <a:rPr lang="en-US" altLang="ja-JP" sz="3200" b="1">
                  <a:solidFill>
                    <a:schemeClr val="accent1"/>
                  </a:solidFill>
                  <a:latin typeface="+mj-ea"/>
                  <a:ea typeface="+mj-ea"/>
                </a:rPr>
                <a:t>03</a:t>
              </a:r>
              <a:endParaRPr kumimoji="1" lang="ja-JP" altLang="en-US" sz="1400" b="1" dirty="0">
                <a:solidFill>
                  <a:schemeClr val="accent1"/>
                </a:solidFill>
                <a:latin typeface="+mj-ea"/>
                <a:ea typeface="+mj-ea"/>
              </a:endParaRPr>
            </a:p>
          </p:txBody>
        </p:sp>
        <p:sp>
          <p:nvSpPr>
            <p:cNvPr id="14" name="正方形/長方形 19">
              <a:extLst>
                <a:ext uri="{FF2B5EF4-FFF2-40B4-BE49-F238E27FC236}">
                  <a16:creationId xmlns:a16="http://schemas.microsoft.com/office/drawing/2014/main" id="{CB198030-E046-58B2-A460-4B5D4A48EB40}"/>
                </a:ext>
              </a:extLst>
            </p:cNvPr>
            <p:cNvSpPr/>
            <p:nvPr/>
          </p:nvSpPr>
          <p:spPr>
            <a:xfrm>
              <a:off x="9083283" y="5428698"/>
              <a:ext cx="1177715" cy="298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nSpc>
                  <a:spcPct val="110000"/>
                </a:lnSpc>
                <a:spcAft>
                  <a:spcPts val="0"/>
                </a:spcAft>
              </a:pPr>
              <a:r>
                <a:rPr lang="ja-JP" altLang="en-US" b="1">
                  <a:solidFill>
                    <a:schemeClr val="accent1"/>
                  </a:solidFill>
                  <a:latin typeface="+mj-ea"/>
                  <a:ea typeface="+mj-ea"/>
                </a:rPr>
                <a:t>取り組みを</a:t>
              </a:r>
              <a:endParaRPr lang="en-US" altLang="ja-JP" b="1">
                <a:solidFill>
                  <a:schemeClr val="accent1"/>
                </a:solidFill>
                <a:latin typeface="+mj-ea"/>
                <a:ea typeface="+mj-ea"/>
              </a:endParaRPr>
            </a:p>
            <a:p>
              <a:pPr>
                <a:lnSpc>
                  <a:spcPct val="110000"/>
                </a:lnSpc>
                <a:spcAft>
                  <a:spcPts val="0"/>
                </a:spcAft>
              </a:pPr>
              <a:r>
                <a:rPr lang="ja-JP" altLang="en-US" b="1">
                  <a:solidFill>
                    <a:schemeClr val="accent1"/>
                  </a:solidFill>
                  <a:latin typeface="+mj-ea"/>
                  <a:ea typeface="+mj-ea"/>
                </a:rPr>
                <a:t>検討する</a:t>
              </a:r>
              <a:endParaRPr kumimoji="1" lang="ja-JP" altLang="en-US" sz="1400" b="1" dirty="0">
                <a:solidFill>
                  <a:schemeClr val="accent1"/>
                </a:solidFill>
                <a:latin typeface="+mj-ea"/>
                <a:ea typeface="+mj-ea"/>
              </a:endParaRPr>
            </a:p>
          </p:txBody>
        </p:sp>
      </p:grpSp>
      <p:sp>
        <p:nvSpPr>
          <p:cNvPr id="20" name="Rounded Rectangle 19">
            <a:extLst>
              <a:ext uri="{FF2B5EF4-FFF2-40B4-BE49-F238E27FC236}">
                <a16:creationId xmlns:a16="http://schemas.microsoft.com/office/drawing/2014/main" id="{B98AC958-9549-8888-0418-44793ED67E8E}"/>
              </a:ext>
            </a:extLst>
          </p:cNvPr>
          <p:cNvSpPr/>
          <p:nvPr/>
        </p:nvSpPr>
        <p:spPr>
          <a:xfrm>
            <a:off x="1181559" y="1756799"/>
            <a:ext cx="9828882" cy="759070"/>
          </a:xfrm>
          <a:prstGeom prst="roundRect">
            <a:avLst>
              <a:gd name="adj" fmla="val 9645"/>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sp>
        <p:nvSpPr>
          <p:cNvPr id="3" name="Triangle 2">
            <a:extLst>
              <a:ext uri="{FF2B5EF4-FFF2-40B4-BE49-F238E27FC236}">
                <a16:creationId xmlns:a16="http://schemas.microsoft.com/office/drawing/2014/main" id="{CF0BDB52-27D3-0500-D506-3F58537101F9}"/>
              </a:ext>
            </a:extLst>
          </p:cNvPr>
          <p:cNvSpPr/>
          <p:nvPr/>
        </p:nvSpPr>
        <p:spPr>
          <a:xfrm rot="5400000">
            <a:off x="4078766" y="4384489"/>
            <a:ext cx="280335" cy="3477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lstStyle/>
          <a:p>
            <a:pPr algn="l">
              <a:spcAft>
                <a:spcPts val="600"/>
              </a:spcAft>
            </a:pPr>
            <a:endParaRPr lang="en-JP" sz="2400" dirty="0">
              <a:solidFill>
                <a:schemeClr val="tx1"/>
              </a:solidFill>
              <a:latin typeface="+mn-ea"/>
            </a:endParaRPr>
          </a:p>
        </p:txBody>
      </p:sp>
      <p:grpSp>
        <p:nvGrpSpPr>
          <p:cNvPr id="15" name="Group 14">
            <a:extLst>
              <a:ext uri="{FF2B5EF4-FFF2-40B4-BE49-F238E27FC236}">
                <a16:creationId xmlns:a16="http://schemas.microsoft.com/office/drawing/2014/main" id="{3B3750E6-7BCF-1767-5B65-D1FC48637C36}"/>
              </a:ext>
            </a:extLst>
          </p:cNvPr>
          <p:cNvGrpSpPr/>
          <p:nvPr/>
        </p:nvGrpSpPr>
        <p:grpSpPr>
          <a:xfrm>
            <a:off x="4957304" y="3689306"/>
            <a:ext cx="2277393" cy="2569827"/>
            <a:chOff x="7599195" y="2613247"/>
            <a:chExt cx="2755645" cy="3109491"/>
          </a:xfrm>
        </p:grpSpPr>
        <p:grpSp>
          <p:nvGrpSpPr>
            <p:cNvPr id="16" name="Group 15">
              <a:extLst>
                <a:ext uri="{FF2B5EF4-FFF2-40B4-BE49-F238E27FC236}">
                  <a16:creationId xmlns:a16="http://schemas.microsoft.com/office/drawing/2014/main" id="{1C5AADE7-2520-8C29-BF02-B3E5760ACB39}"/>
                </a:ext>
              </a:extLst>
            </p:cNvPr>
            <p:cNvGrpSpPr/>
            <p:nvPr/>
          </p:nvGrpSpPr>
          <p:grpSpPr>
            <a:xfrm>
              <a:off x="9091117" y="2613247"/>
              <a:ext cx="643837" cy="1917515"/>
              <a:chOff x="5695728" y="3171293"/>
              <a:chExt cx="643837" cy="1917515"/>
            </a:xfrm>
          </p:grpSpPr>
          <p:pic>
            <p:nvPicPr>
              <p:cNvPr id="44" name="グラフィックス 55">
                <a:extLst>
                  <a:ext uri="{FF2B5EF4-FFF2-40B4-BE49-F238E27FC236}">
                    <a16:creationId xmlns:a16="http://schemas.microsoft.com/office/drawing/2014/main" id="{7B4A3373-D5C7-3B67-8C90-7A61DF80574A}"/>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5695728" y="3171293"/>
                <a:ext cx="643837" cy="1917515"/>
              </a:xfrm>
              <a:prstGeom prst="rect">
                <a:avLst/>
              </a:prstGeom>
            </p:spPr>
          </p:pic>
          <p:pic>
            <p:nvPicPr>
              <p:cNvPr id="45" name="グラフィックス 6">
                <a:extLst>
                  <a:ext uri="{FF2B5EF4-FFF2-40B4-BE49-F238E27FC236}">
                    <a16:creationId xmlns:a16="http://schemas.microsoft.com/office/drawing/2014/main" id="{DCE0BBE2-BF25-0058-37FA-35EA7A96C63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78526" y="3171293"/>
                <a:ext cx="271939" cy="153402"/>
              </a:xfrm>
              <a:prstGeom prst="rect">
                <a:avLst/>
              </a:prstGeom>
            </p:spPr>
          </p:pic>
        </p:grpSp>
        <p:pic>
          <p:nvPicPr>
            <p:cNvPr id="18" name="グラフィックス 78">
              <a:extLst>
                <a:ext uri="{FF2B5EF4-FFF2-40B4-BE49-F238E27FC236}">
                  <a16:creationId xmlns:a16="http://schemas.microsoft.com/office/drawing/2014/main" id="{81698CD8-DCA4-0613-11AF-902838125D8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9677170" y="2929161"/>
              <a:ext cx="676358" cy="1917515"/>
            </a:xfrm>
            <a:prstGeom prst="rect">
              <a:avLst/>
            </a:prstGeom>
          </p:spPr>
        </p:pic>
        <p:pic>
          <p:nvPicPr>
            <p:cNvPr id="19" name="グラフィックス 64">
              <a:extLst>
                <a:ext uri="{FF2B5EF4-FFF2-40B4-BE49-F238E27FC236}">
                  <a16:creationId xmlns:a16="http://schemas.microsoft.com/office/drawing/2014/main" id="{E0AAB754-153F-F15C-5268-3A489A7AE13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9741236" y="3499004"/>
              <a:ext cx="613604" cy="1896595"/>
            </a:xfrm>
            <a:prstGeom prst="rect">
              <a:avLst/>
            </a:prstGeom>
          </p:spPr>
        </p:pic>
        <p:pic>
          <p:nvPicPr>
            <p:cNvPr id="21" name="グラフィックス 114">
              <a:extLst>
                <a:ext uri="{FF2B5EF4-FFF2-40B4-BE49-F238E27FC236}">
                  <a16:creationId xmlns:a16="http://schemas.microsoft.com/office/drawing/2014/main" id="{27B5526C-4A38-51C6-6651-8E99A973AFCD}"/>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flipH="1">
              <a:off x="8274651" y="2613445"/>
              <a:ext cx="690305" cy="1917515"/>
            </a:xfrm>
            <a:prstGeom prst="rect">
              <a:avLst/>
            </a:prstGeom>
          </p:spPr>
        </p:pic>
        <p:pic>
          <p:nvPicPr>
            <p:cNvPr id="22" name="グラフィックス 78">
              <a:extLst>
                <a:ext uri="{FF2B5EF4-FFF2-40B4-BE49-F238E27FC236}">
                  <a16:creationId xmlns:a16="http://schemas.microsoft.com/office/drawing/2014/main" id="{993BB2A9-D5FD-D766-1551-E2A59710D958}"/>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flipH="1">
              <a:off x="7599195" y="2938786"/>
              <a:ext cx="615843" cy="1917515"/>
            </a:xfrm>
            <a:prstGeom prst="rect">
              <a:avLst/>
            </a:prstGeom>
          </p:spPr>
        </p:pic>
        <p:pic>
          <p:nvPicPr>
            <p:cNvPr id="23" name="グラフィックス 110">
              <a:extLst>
                <a:ext uri="{FF2B5EF4-FFF2-40B4-BE49-F238E27FC236}">
                  <a16:creationId xmlns:a16="http://schemas.microsoft.com/office/drawing/2014/main" id="{64701A94-419C-AF04-AB79-7F3EBAC82A1C}"/>
                </a:ext>
              </a:extLst>
            </p:cNvPr>
            <p:cNvPicPr>
              <a:picLocks noChangeAspect="1"/>
            </p:cNvPicPr>
            <p:nvPr/>
          </p:nvPicPr>
          <p:blipFill>
            <a:blip r:embed="rId15">
              <a:extLst>
                <a:ext uri="{96DAC541-7B7A-43D3-8B79-37D633B846F1}">
                  <asvg:svgBlip xmlns:asvg="http://schemas.microsoft.com/office/drawing/2016/SVG/main" r:embed="rId16"/>
                </a:ext>
              </a:extLst>
            </a:blip>
            <a:srcRect/>
            <a:stretch/>
          </p:blipFill>
          <p:spPr>
            <a:xfrm>
              <a:off x="8284276" y="3833116"/>
              <a:ext cx="613603" cy="1889622"/>
            </a:xfrm>
            <a:prstGeom prst="rect">
              <a:avLst/>
            </a:prstGeom>
          </p:spPr>
        </p:pic>
        <p:pic>
          <p:nvPicPr>
            <p:cNvPr id="28" name="グラフィックス 125">
              <a:extLst>
                <a:ext uri="{FF2B5EF4-FFF2-40B4-BE49-F238E27FC236}">
                  <a16:creationId xmlns:a16="http://schemas.microsoft.com/office/drawing/2014/main" id="{4BC701BC-E3E8-5340-22D3-3069DA0134AE}"/>
                </a:ext>
              </a:extLst>
            </p:cNvPr>
            <p:cNvPicPr>
              <a:picLocks noChangeAspect="1"/>
            </p:cNvPicPr>
            <p:nvPr/>
          </p:nvPicPr>
          <p:blipFill>
            <a:blip r:embed="rId17">
              <a:extLst>
                <a:ext uri="{28A0092B-C50C-407E-A947-70E740481C1C}">
                  <a14:useLocalDpi xmlns:a14="http://schemas.microsoft.com/office/drawing/2010/main" val="0"/>
                </a:ext>
              </a:extLst>
            </a:blip>
            <a:srcRect/>
            <a:stretch/>
          </p:blipFill>
          <p:spPr>
            <a:xfrm flipH="1">
              <a:off x="9065733" y="3830473"/>
              <a:ext cx="613604" cy="1852776"/>
            </a:xfrm>
            <a:prstGeom prst="rect">
              <a:avLst/>
            </a:prstGeom>
          </p:spPr>
        </p:pic>
        <p:pic>
          <p:nvPicPr>
            <p:cNvPr id="29" name="グラフィックス 64">
              <a:extLst>
                <a:ext uri="{FF2B5EF4-FFF2-40B4-BE49-F238E27FC236}">
                  <a16:creationId xmlns:a16="http://schemas.microsoft.com/office/drawing/2014/main" id="{0966790F-7520-7478-5564-34AA27CB37FC}"/>
                </a:ext>
              </a:extLst>
            </p:cNvPr>
            <p:cNvPicPr>
              <a:picLocks noChangeAspect="1"/>
            </p:cNvPicPr>
            <p:nvPr/>
          </p:nvPicPr>
          <p:blipFill>
            <a:blip r:embed="rId18">
              <a:extLst>
                <a:ext uri="{96DAC541-7B7A-43D3-8B79-37D633B846F1}">
                  <asvg:svgBlip xmlns:asvg="http://schemas.microsoft.com/office/drawing/2016/SVG/main" r:embed="rId19"/>
                </a:ext>
              </a:extLst>
            </a:blip>
            <a:srcRect/>
            <a:stretch/>
          </p:blipFill>
          <p:spPr>
            <a:xfrm>
              <a:off x="7623271" y="3493311"/>
              <a:ext cx="613603" cy="1889617"/>
            </a:xfrm>
            <a:prstGeom prst="rect">
              <a:avLst/>
            </a:prstGeom>
          </p:spPr>
        </p:pic>
      </p:grpSp>
    </p:spTree>
    <p:extLst>
      <p:ext uri="{BB962C8B-B14F-4D97-AF65-F5344CB8AC3E}">
        <p14:creationId xmlns:p14="http://schemas.microsoft.com/office/powerpoint/2010/main" val="768851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C90F52E-0E35-8601-7A12-82C7C8B0003F}"/>
              </a:ext>
            </a:extLst>
          </p:cNvPr>
          <p:cNvSpPr txBox="1"/>
          <p:nvPr/>
        </p:nvSpPr>
        <p:spPr>
          <a:xfrm>
            <a:off x="2932060" y="1806171"/>
            <a:ext cx="6327879" cy="3234668"/>
          </a:xfrm>
          <a:prstGeom prst="rect">
            <a:avLst/>
          </a:prstGeom>
          <a:noFill/>
        </p:spPr>
        <p:txBody>
          <a:bodyPr wrap="square" lIns="0" tIns="0" rIns="0" bIns="0" rtlCol="0">
            <a:spAutoFit/>
          </a:bodyPr>
          <a:lstStyle/>
          <a:p>
            <a:pPr algn="ctr">
              <a:lnSpc>
                <a:spcPct val="140000"/>
              </a:lnSpc>
            </a:pPr>
            <a:r>
              <a:rPr lang="ja-JP" altLang="en-US" sz="2000" b="1" dirty="0">
                <a:latin typeface="+mj-ea"/>
                <a:ea typeface="+mj-ea"/>
              </a:rPr>
              <a:t>本日、ここに集まったメンバーで、</a:t>
            </a:r>
            <a:endParaRPr lang="en-US" altLang="ja-JP" sz="2000" b="1" dirty="0">
              <a:latin typeface="+mj-ea"/>
              <a:ea typeface="+mj-ea"/>
            </a:endParaRPr>
          </a:p>
          <a:p>
            <a:pPr algn="ctr">
              <a:lnSpc>
                <a:spcPct val="140000"/>
              </a:lnSpc>
            </a:pPr>
            <a:r>
              <a:rPr lang="ja-JP" altLang="en-US" sz="2000" b="1" dirty="0">
                <a:latin typeface="+mj-ea"/>
                <a:ea typeface="+mj-ea"/>
              </a:rPr>
              <a:t>未来の働きやすさを考えていきます。</a:t>
            </a:r>
            <a:endParaRPr lang="en-US" altLang="ja-JP" sz="2000" b="1" dirty="0">
              <a:latin typeface="+mj-ea"/>
              <a:ea typeface="+mj-ea"/>
            </a:endParaRPr>
          </a:p>
          <a:p>
            <a:pPr algn="ctr">
              <a:lnSpc>
                <a:spcPct val="130000"/>
              </a:lnSpc>
            </a:pPr>
            <a:endParaRPr lang="en-US" altLang="ja-JP" sz="2000" dirty="0">
              <a:latin typeface="+mj-ea"/>
              <a:ea typeface="+mj-ea"/>
            </a:endParaRPr>
          </a:p>
          <a:p>
            <a:pPr algn="ctr">
              <a:lnSpc>
                <a:spcPct val="130000"/>
              </a:lnSpc>
            </a:pPr>
            <a:r>
              <a:rPr lang="ja-JP" altLang="en-US" sz="2000" dirty="0">
                <a:latin typeface="+mj-ea"/>
                <a:ea typeface="+mj-ea"/>
              </a:rPr>
              <a:t>未来予測を学び、今の現場に照らしながら</a:t>
            </a:r>
            <a:endParaRPr lang="en-US" altLang="ja-JP" sz="2000" dirty="0">
              <a:latin typeface="+mj-ea"/>
              <a:ea typeface="+mj-ea"/>
            </a:endParaRPr>
          </a:p>
          <a:p>
            <a:pPr algn="ctr">
              <a:lnSpc>
                <a:spcPct val="130000"/>
              </a:lnSpc>
            </a:pPr>
            <a:r>
              <a:rPr lang="ja-JP" altLang="en-US" sz="2000" dirty="0">
                <a:latin typeface="+mj-ea"/>
                <a:ea typeface="+mj-ea"/>
              </a:rPr>
              <a:t>立場を超えて議論をする機会です。</a:t>
            </a:r>
            <a:endParaRPr lang="en-US" altLang="ja-JP" sz="2000" dirty="0">
              <a:latin typeface="+mj-ea"/>
              <a:ea typeface="+mj-ea"/>
            </a:endParaRPr>
          </a:p>
          <a:p>
            <a:pPr algn="ctr">
              <a:lnSpc>
                <a:spcPct val="130000"/>
              </a:lnSpc>
            </a:pPr>
            <a:endParaRPr lang="en-US" altLang="ja-JP" sz="2000" dirty="0">
              <a:latin typeface="+mj-ea"/>
              <a:ea typeface="+mj-ea"/>
            </a:endParaRPr>
          </a:p>
          <a:p>
            <a:pPr algn="ctr">
              <a:lnSpc>
                <a:spcPct val="130000"/>
              </a:lnSpc>
            </a:pPr>
            <a:r>
              <a:rPr lang="ja-JP" altLang="en-US" sz="2000" dirty="0">
                <a:latin typeface="+mj-ea"/>
                <a:ea typeface="+mj-ea"/>
              </a:rPr>
              <a:t>この会議を通して、これからの〇〇社の</a:t>
            </a:r>
            <a:endParaRPr lang="en-US" altLang="ja-JP" sz="2000" dirty="0">
              <a:latin typeface="+mj-ea"/>
              <a:ea typeface="+mj-ea"/>
            </a:endParaRPr>
          </a:p>
          <a:p>
            <a:pPr algn="ctr">
              <a:lnSpc>
                <a:spcPct val="130000"/>
              </a:lnSpc>
            </a:pPr>
            <a:r>
              <a:rPr lang="ja-JP" altLang="en-US" sz="2000" dirty="0">
                <a:latin typeface="+mj-ea"/>
                <a:ea typeface="+mj-ea"/>
              </a:rPr>
              <a:t>働きやすさを一緒に考えていきましょう！</a:t>
            </a:r>
            <a:endParaRPr lang="en-US" altLang="ja-JP" sz="2000" dirty="0">
              <a:latin typeface="+mj-ea"/>
              <a:ea typeface="+mj-ea"/>
            </a:endParaRPr>
          </a:p>
        </p:txBody>
      </p:sp>
    </p:spTree>
    <p:extLst>
      <p:ext uri="{BB962C8B-B14F-4D97-AF65-F5344CB8AC3E}">
        <p14:creationId xmlns:p14="http://schemas.microsoft.com/office/powerpoint/2010/main" val="1770502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70277-AC4D-0F4D-1723-9E278418D6AE}"/>
              </a:ext>
            </a:extLst>
          </p:cNvPr>
          <p:cNvSpPr>
            <a:spLocks noGrp="1"/>
          </p:cNvSpPr>
          <p:nvPr>
            <p:ph type="title"/>
          </p:nvPr>
        </p:nvSpPr>
        <p:spPr/>
        <p:txBody>
          <a:bodyPr/>
          <a:lstStyle/>
          <a:p>
            <a:r>
              <a:rPr lang="ja-JP" altLang="en-US"/>
              <a:t>スケジュール</a:t>
            </a:r>
            <a:r>
              <a:rPr lang="en-US" altLang="ja-JP"/>
              <a:t> (45</a:t>
            </a:r>
            <a:r>
              <a:rPr lang="ja-JP" altLang="en-US"/>
              <a:t>分</a:t>
            </a:r>
            <a:r>
              <a:rPr lang="en-US" altLang="ja-JP"/>
              <a:t>)</a:t>
            </a:r>
          </a:p>
        </p:txBody>
      </p:sp>
      <p:sp>
        <p:nvSpPr>
          <p:cNvPr id="3" name="Text Placeholder 2">
            <a:extLst>
              <a:ext uri="{FF2B5EF4-FFF2-40B4-BE49-F238E27FC236}">
                <a16:creationId xmlns:a16="http://schemas.microsoft.com/office/drawing/2014/main" id="{54876E06-4E4A-61CB-06E1-408B970F5145}"/>
              </a:ext>
            </a:extLst>
          </p:cNvPr>
          <p:cNvSpPr>
            <a:spLocks noGrp="1"/>
          </p:cNvSpPr>
          <p:nvPr>
            <p:ph type="body" sz="quarter" idx="10"/>
          </p:nvPr>
        </p:nvSpPr>
        <p:spPr/>
        <p:txBody>
          <a:bodyPr/>
          <a:lstStyle/>
          <a:p>
            <a:r>
              <a:rPr lang="en-US"/>
              <a:t>Schedule</a:t>
            </a:r>
            <a:endParaRPr lang="en-JP"/>
          </a:p>
        </p:txBody>
      </p:sp>
      <p:graphicFrame>
        <p:nvGraphicFramePr>
          <p:cNvPr id="5" name="表 4">
            <a:extLst>
              <a:ext uri="{FF2B5EF4-FFF2-40B4-BE49-F238E27FC236}">
                <a16:creationId xmlns:a16="http://schemas.microsoft.com/office/drawing/2014/main" id="{E0369BCD-E70A-2789-C344-DC2E0A88755F}"/>
              </a:ext>
            </a:extLst>
          </p:cNvPr>
          <p:cNvGraphicFramePr>
            <a:graphicFrameLocks noGrp="1"/>
          </p:cNvGraphicFramePr>
          <p:nvPr>
            <p:extLst>
              <p:ext uri="{D42A27DB-BD31-4B8C-83A1-F6EECF244321}">
                <p14:modId xmlns:p14="http://schemas.microsoft.com/office/powerpoint/2010/main" val="2013304744"/>
              </p:ext>
            </p:extLst>
          </p:nvPr>
        </p:nvGraphicFramePr>
        <p:xfrm>
          <a:off x="1036836" y="2830865"/>
          <a:ext cx="10097998" cy="3004680"/>
        </p:xfrm>
        <a:graphic>
          <a:graphicData uri="http://schemas.openxmlformats.org/drawingml/2006/table">
            <a:tbl>
              <a:tblPr firstRow="1" bandRow="1"/>
              <a:tblGrid>
                <a:gridCol w="563364">
                  <a:extLst>
                    <a:ext uri="{9D8B030D-6E8A-4147-A177-3AD203B41FA5}">
                      <a16:colId xmlns:a16="http://schemas.microsoft.com/office/drawing/2014/main" val="2846058576"/>
                    </a:ext>
                  </a:extLst>
                </a:gridCol>
                <a:gridCol w="1377315">
                  <a:extLst>
                    <a:ext uri="{9D8B030D-6E8A-4147-A177-3AD203B41FA5}">
                      <a16:colId xmlns:a16="http://schemas.microsoft.com/office/drawing/2014/main" val="120623559"/>
                    </a:ext>
                  </a:extLst>
                </a:gridCol>
                <a:gridCol w="811530">
                  <a:extLst>
                    <a:ext uri="{9D8B030D-6E8A-4147-A177-3AD203B41FA5}">
                      <a16:colId xmlns:a16="http://schemas.microsoft.com/office/drawing/2014/main" val="2399021661"/>
                    </a:ext>
                  </a:extLst>
                </a:gridCol>
                <a:gridCol w="7345789">
                  <a:extLst>
                    <a:ext uri="{9D8B030D-6E8A-4147-A177-3AD203B41FA5}">
                      <a16:colId xmlns:a16="http://schemas.microsoft.com/office/drawing/2014/main" val="1267372463"/>
                    </a:ext>
                  </a:extLst>
                </a:gridCol>
              </a:tblGrid>
              <a:tr h="609559">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01</a:t>
                      </a:r>
                      <a:endParaRPr kumimoji="1" lang="ja-JP" altLang="en-US" sz="16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00:00-00:05</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5 </a:t>
                      </a:r>
                      <a:r>
                        <a:rPr kumimoji="1" lang="en-US" altLang="ja-JP" sz="1200" dirty="0">
                          <a:solidFill>
                            <a:schemeClr val="tx1"/>
                          </a:solidFill>
                          <a:latin typeface="+mj-ea"/>
                          <a:ea typeface="+mj-ea"/>
                        </a:rPr>
                        <a:t>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a:solidFill>
                            <a:schemeClr val="tx1"/>
                          </a:solidFill>
                          <a:latin typeface="+mj-ea"/>
                          <a:ea typeface="+mj-ea"/>
                        </a:rPr>
                        <a:t>  </a:t>
                      </a:r>
                      <a:r>
                        <a:rPr kumimoji="1" lang="ja-JP" altLang="en-US" sz="1600">
                          <a:solidFill>
                            <a:schemeClr val="tx1"/>
                          </a:solidFill>
                          <a:latin typeface="+mj-ea"/>
                          <a:ea typeface="+mj-ea"/>
                        </a:rPr>
                        <a:t>オープニング</a:t>
                      </a:r>
                      <a:endParaRPr kumimoji="1" lang="en-US" altLang="ja-JP"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26299802"/>
                  </a:ext>
                </a:extLst>
              </a:tr>
              <a:tr h="576861">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02</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00:05-00:20</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15</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a:solidFill>
                            <a:schemeClr val="tx1"/>
                          </a:solidFill>
                          <a:latin typeface="+mj-ea"/>
                          <a:ea typeface="+mj-ea"/>
                        </a:rPr>
                        <a:t>  </a:t>
                      </a:r>
                      <a:r>
                        <a:rPr kumimoji="1" lang="ja-JP" altLang="en-US" sz="1600">
                          <a:solidFill>
                            <a:schemeClr val="tx1"/>
                          </a:solidFill>
                          <a:latin typeface="+mj-ea"/>
                          <a:ea typeface="+mj-ea"/>
                        </a:rPr>
                        <a:t>アイスブレイク・自己紹介</a:t>
                      </a: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8052374"/>
                  </a:ext>
                </a:extLst>
              </a:tr>
              <a:tr h="617787">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03</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00:20-00:35</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15</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solidFill>
                          <a:latin typeface="+mj-ea"/>
                          <a:ea typeface="+mj-ea"/>
                        </a:rPr>
                        <a:t>  Gemba Roundtable</a:t>
                      </a:r>
                      <a:r>
                        <a:rPr kumimoji="1" lang="ja-JP" altLang="en-US" sz="1600" dirty="0">
                          <a:solidFill>
                            <a:schemeClr val="tx1"/>
                          </a:solidFill>
                          <a:latin typeface="+mj-ea"/>
                          <a:ea typeface="+mj-ea"/>
                        </a:rPr>
                        <a:t>とは・テーマ説明</a:t>
                      </a: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69563602"/>
                  </a:ext>
                </a:extLst>
              </a:tr>
              <a:tr h="603747">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04</a:t>
                      </a:r>
                      <a:endParaRPr kumimoji="1" lang="ja-JP" altLang="en-US" sz="2000" dirty="0">
                        <a:solidFill>
                          <a:schemeClr val="accent1"/>
                        </a:solidFill>
                        <a:latin typeface="+mn-ea"/>
                        <a:ea typeface="+mn-ea"/>
                      </a:endParaRPr>
                    </a:p>
                  </a:txBody>
                  <a:tcPr marL="0" marR="0" marT="0" marB="0" anchor="ctr">
                    <a:lnL w="12700" cmpd="sng">
                      <a:noFill/>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00:35-00:40</a:t>
                      </a:r>
                      <a:endParaRPr kumimoji="1" lang="ja-JP" altLang="en-US" sz="1600" dirty="0">
                        <a:solidFill>
                          <a:schemeClr val="tx1"/>
                        </a:solidFill>
                        <a:latin typeface="+mj-ea"/>
                        <a:ea typeface="+mj-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5</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tx1"/>
                          </a:solidFill>
                          <a:latin typeface="+mj-ea"/>
                          <a:ea typeface="+mj-ea"/>
                          <a:cs typeface="+mn-cs"/>
                        </a:rPr>
                        <a:t>  </a:t>
                      </a:r>
                      <a:r>
                        <a:rPr kumimoji="1" lang="ja-JP" altLang="en-US" sz="1600" kern="1200" dirty="0">
                          <a:solidFill>
                            <a:schemeClr val="tx1"/>
                          </a:solidFill>
                          <a:latin typeface="+mj-ea"/>
                          <a:ea typeface="+mj-ea"/>
                          <a:cs typeface="+mn-cs"/>
                        </a:rPr>
                        <a:t>議論当日のお知らせ</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91413077"/>
                  </a:ext>
                </a:extLst>
              </a:tr>
              <a:tr h="596726">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l"/>
                      <a:r>
                        <a:rPr kumimoji="1" lang="en-US" altLang="ja-JP" sz="1600" dirty="0">
                          <a:solidFill>
                            <a:schemeClr val="accent1"/>
                          </a:solidFill>
                          <a:latin typeface="+mn-ea"/>
                          <a:ea typeface="+mn-ea"/>
                        </a:rPr>
                        <a:t>#</a:t>
                      </a:r>
                      <a:r>
                        <a:rPr kumimoji="1" lang="en-US" altLang="ja-JP" sz="2000" dirty="0">
                          <a:solidFill>
                            <a:schemeClr val="accent1"/>
                          </a:solidFill>
                          <a:latin typeface="+mn-ea"/>
                          <a:ea typeface="+mn-ea"/>
                        </a:rPr>
                        <a:t>05</a:t>
                      </a:r>
                      <a:endParaRPr kumimoji="1" lang="ja-JP" altLang="en-US" sz="2000" dirty="0">
                        <a:solidFill>
                          <a:schemeClr val="accent1"/>
                        </a:solidFill>
                        <a:latin typeface="+mn-ea"/>
                        <a:ea typeface="+mn-ea"/>
                      </a:endParaRPr>
                    </a:p>
                  </a:txBody>
                  <a:tcPr marL="0" marR="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r>
                        <a:rPr kumimoji="1" lang="en-US" altLang="ja-JP" sz="1600" dirty="0">
                          <a:solidFill>
                            <a:schemeClr val="tx1"/>
                          </a:solidFill>
                          <a:latin typeface="+mj-ea"/>
                          <a:ea typeface="+mj-ea"/>
                        </a:rPr>
                        <a:t> 00:40-00:45</a:t>
                      </a:r>
                      <a:endParaRPr kumimoji="1" lang="ja-JP" altLang="en-US" sz="16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algn="r"/>
                      <a:r>
                        <a:rPr kumimoji="1" lang="en-US" altLang="ja-JP" sz="1600" dirty="0">
                          <a:solidFill>
                            <a:schemeClr val="tx1"/>
                          </a:solidFill>
                          <a:latin typeface="+mj-ea"/>
                          <a:ea typeface="+mj-ea"/>
                        </a:rPr>
                        <a:t>5</a:t>
                      </a:r>
                      <a:r>
                        <a:rPr kumimoji="1" lang="en-US" altLang="ja-JP" sz="1200" dirty="0">
                          <a:solidFill>
                            <a:schemeClr val="tx1"/>
                          </a:solidFill>
                          <a:latin typeface="+mj-ea"/>
                          <a:ea typeface="+mj-ea"/>
                        </a:rPr>
                        <a:t> min</a:t>
                      </a:r>
                      <a:endParaRPr kumimoji="1" lang="ja-JP" altLang="en-US" sz="1200" dirty="0">
                        <a:solidFill>
                          <a:schemeClr val="tx1"/>
                        </a:solidFill>
                        <a:latin typeface="+mj-ea"/>
                        <a:ea typeface="+mj-ea"/>
                      </a:endParaRP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游ゴシック" panose="020F0502020204030204"/>
                        </a:defRPr>
                      </a:lvl1pPr>
                      <a:lvl2pPr marL="457212" algn="l" defTabSz="914423" rtl="0" eaLnBrk="1" latinLnBrk="0" hangingPunct="1">
                        <a:defRPr kumimoji="1" sz="1800" kern="1200">
                          <a:solidFill>
                            <a:schemeClr val="dk1"/>
                          </a:solidFill>
                          <a:latin typeface="游ゴシック" panose="020F0502020204030204"/>
                        </a:defRPr>
                      </a:lvl2pPr>
                      <a:lvl3pPr marL="914423" algn="l" defTabSz="914423" rtl="0" eaLnBrk="1" latinLnBrk="0" hangingPunct="1">
                        <a:defRPr kumimoji="1" sz="1800" kern="1200">
                          <a:solidFill>
                            <a:schemeClr val="dk1"/>
                          </a:solidFill>
                          <a:latin typeface="游ゴシック" panose="020F0502020204030204"/>
                        </a:defRPr>
                      </a:lvl3pPr>
                      <a:lvl4pPr marL="1371634" algn="l" defTabSz="914423" rtl="0" eaLnBrk="1" latinLnBrk="0" hangingPunct="1">
                        <a:defRPr kumimoji="1" sz="1800" kern="1200">
                          <a:solidFill>
                            <a:schemeClr val="dk1"/>
                          </a:solidFill>
                          <a:latin typeface="游ゴシック" panose="020F0502020204030204"/>
                        </a:defRPr>
                      </a:lvl4pPr>
                      <a:lvl5pPr marL="1828846" algn="l" defTabSz="914423" rtl="0" eaLnBrk="1" latinLnBrk="0" hangingPunct="1">
                        <a:defRPr kumimoji="1" sz="1800" kern="1200">
                          <a:solidFill>
                            <a:schemeClr val="dk1"/>
                          </a:solidFill>
                          <a:latin typeface="游ゴシック" panose="020F0502020204030204"/>
                        </a:defRPr>
                      </a:lvl5pPr>
                      <a:lvl6pPr marL="2286057" algn="l" defTabSz="914423" rtl="0" eaLnBrk="1" latinLnBrk="0" hangingPunct="1">
                        <a:defRPr kumimoji="1" sz="1800" kern="1200">
                          <a:solidFill>
                            <a:schemeClr val="dk1"/>
                          </a:solidFill>
                          <a:latin typeface="游ゴシック" panose="020F0502020204030204"/>
                        </a:defRPr>
                      </a:lvl6pPr>
                      <a:lvl7pPr marL="2743269" algn="l" defTabSz="914423" rtl="0" eaLnBrk="1" latinLnBrk="0" hangingPunct="1">
                        <a:defRPr kumimoji="1" sz="1800" kern="1200">
                          <a:solidFill>
                            <a:schemeClr val="dk1"/>
                          </a:solidFill>
                          <a:latin typeface="游ゴシック" panose="020F0502020204030204"/>
                        </a:defRPr>
                      </a:lvl7pPr>
                      <a:lvl8pPr marL="3200480" algn="l" defTabSz="914423" rtl="0" eaLnBrk="1" latinLnBrk="0" hangingPunct="1">
                        <a:defRPr kumimoji="1" sz="1800" kern="1200">
                          <a:solidFill>
                            <a:schemeClr val="dk1"/>
                          </a:solidFill>
                          <a:latin typeface="游ゴシック" panose="020F0502020204030204"/>
                        </a:defRPr>
                      </a:lvl8pPr>
                      <a:lvl9pPr marL="3657691" algn="l" defTabSz="914423" rtl="0" eaLnBrk="1" latinLnBrk="0" hangingPunct="1">
                        <a:defRPr kumimoji="1" sz="1800" kern="1200">
                          <a:solidFill>
                            <a:schemeClr val="dk1"/>
                          </a:solidFill>
                          <a:latin typeface="游ゴシック"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tx1"/>
                          </a:solidFill>
                          <a:latin typeface="+mj-ea"/>
                          <a:ea typeface="+mj-ea"/>
                          <a:cs typeface="+mn-cs"/>
                        </a:rPr>
                        <a:t>  Q&amp;A</a:t>
                      </a:r>
                    </a:p>
                  </a:txBody>
                  <a:tcPr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31278685"/>
                  </a:ext>
                </a:extLst>
              </a:tr>
            </a:tbl>
          </a:graphicData>
        </a:graphic>
      </p:graphicFrame>
      <p:sp>
        <p:nvSpPr>
          <p:cNvPr id="6" name="テキスト ボックス 16">
            <a:extLst>
              <a:ext uri="{FF2B5EF4-FFF2-40B4-BE49-F238E27FC236}">
                <a16:creationId xmlns:a16="http://schemas.microsoft.com/office/drawing/2014/main" id="{35D83EB2-4CB0-90C6-66E5-AEB8E03DDADB}"/>
              </a:ext>
            </a:extLst>
          </p:cNvPr>
          <p:cNvSpPr txBox="1"/>
          <p:nvPr/>
        </p:nvSpPr>
        <p:spPr>
          <a:xfrm>
            <a:off x="1036836" y="1978052"/>
            <a:ext cx="10097998" cy="322396"/>
          </a:xfrm>
          <a:prstGeom prst="rect">
            <a:avLst/>
          </a:prstGeom>
          <a:noFill/>
        </p:spPr>
        <p:txBody>
          <a:bodyPr wrap="square" lIns="0" tIns="0" rIns="0" bIns="0" rtlCol="0">
            <a:spAutoFit/>
          </a:bodyPr>
          <a:lstStyle/>
          <a:p>
            <a:pPr algn="ctr">
              <a:lnSpc>
                <a:spcPct val="110000"/>
              </a:lnSpc>
            </a:pPr>
            <a:r>
              <a:rPr lang="ja-JP" altLang="en-US" sz="2000" b="1">
                <a:latin typeface="+mj-ea"/>
                <a:ea typeface="+mj-ea"/>
              </a:rPr>
              <a:t>今日は</a:t>
            </a:r>
            <a:r>
              <a:rPr lang="ja-JP" altLang="en-US" sz="2000" b="1">
                <a:latin typeface="Yu Gothic UI" panose="020B0500000000000000" pitchFamily="34" charset="-128"/>
                <a:ea typeface="Yu Gothic UI" panose="020B0500000000000000" pitchFamily="34" charset="-128"/>
              </a:rPr>
              <a:t>、</a:t>
            </a:r>
            <a:r>
              <a:rPr lang="ja-JP" altLang="en-US" sz="2000" b="1">
                <a:latin typeface="+mj-ea"/>
                <a:ea typeface="+mj-ea"/>
              </a:rPr>
              <a:t>議論当日に向けて</a:t>
            </a:r>
            <a:r>
              <a:rPr lang="ja-JP" altLang="en-US" sz="2000" b="1">
                <a:latin typeface="Yu Gothic UI" panose="020B0500000000000000" pitchFamily="34" charset="-128"/>
                <a:ea typeface="Yu Gothic UI" panose="020B0500000000000000" pitchFamily="34" charset="-128"/>
              </a:rPr>
              <a:t>、</a:t>
            </a:r>
            <a:r>
              <a:rPr lang="ja-JP" altLang="en-US" sz="2000" b="1">
                <a:latin typeface="+mj-ea"/>
                <a:ea typeface="+mj-ea"/>
              </a:rPr>
              <a:t>事前準備を進める会です</a:t>
            </a:r>
            <a:r>
              <a:rPr lang="ja-JP" altLang="en-US" sz="2000" b="1">
                <a:latin typeface="Yu Gothic UI" panose="020B0500000000000000" pitchFamily="34" charset="-128"/>
                <a:ea typeface="Yu Gothic UI" panose="020B0500000000000000" pitchFamily="34" charset="-128"/>
              </a:rPr>
              <a:t>。</a:t>
            </a:r>
          </a:p>
        </p:txBody>
      </p:sp>
    </p:spTree>
    <p:extLst>
      <p:ext uri="{BB962C8B-B14F-4D97-AF65-F5344CB8AC3E}">
        <p14:creationId xmlns:p14="http://schemas.microsoft.com/office/powerpoint/2010/main" val="2270936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70277-AC4D-0F4D-1723-9E278418D6AE}"/>
              </a:ext>
            </a:extLst>
          </p:cNvPr>
          <p:cNvSpPr>
            <a:spLocks noGrp="1"/>
          </p:cNvSpPr>
          <p:nvPr>
            <p:ph type="title"/>
          </p:nvPr>
        </p:nvSpPr>
        <p:spPr/>
        <p:txBody>
          <a:bodyPr/>
          <a:lstStyle/>
          <a:p>
            <a:r>
              <a:rPr lang="ja-JP" altLang="en-US"/>
              <a:t>参加メンバー紹介</a:t>
            </a:r>
          </a:p>
        </p:txBody>
      </p:sp>
      <p:sp>
        <p:nvSpPr>
          <p:cNvPr id="3" name="Text Placeholder 2">
            <a:extLst>
              <a:ext uri="{FF2B5EF4-FFF2-40B4-BE49-F238E27FC236}">
                <a16:creationId xmlns:a16="http://schemas.microsoft.com/office/drawing/2014/main" id="{54876E06-4E4A-61CB-06E1-408B970F5145}"/>
              </a:ext>
            </a:extLst>
          </p:cNvPr>
          <p:cNvSpPr>
            <a:spLocks noGrp="1"/>
          </p:cNvSpPr>
          <p:nvPr>
            <p:ph type="body" sz="quarter" idx="10"/>
          </p:nvPr>
        </p:nvSpPr>
        <p:spPr/>
        <p:txBody>
          <a:bodyPr/>
          <a:lstStyle/>
          <a:p>
            <a:r>
              <a:rPr lang="en-US"/>
              <a:t>Member</a:t>
            </a:r>
            <a:endParaRPr lang="en-JP"/>
          </a:p>
        </p:txBody>
      </p:sp>
      <p:sp>
        <p:nvSpPr>
          <p:cNvPr id="6" name="テキスト ボックス 16">
            <a:extLst>
              <a:ext uri="{FF2B5EF4-FFF2-40B4-BE49-F238E27FC236}">
                <a16:creationId xmlns:a16="http://schemas.microsoft.com/office/drawing/2014/main" id="{35D83EB2-4CB0-90C6-66E5-AEB8E03DDADB}"/>
              </a:ext>
            </a:extLst>
          </p:cNvPr>
          <p:cNvSpPr txBox="1"/>
          <p:nvPr/>
        </p:nvSpPr>
        <p:spPr>
          <a:xfrm>
            <a:off x="1036156" y="2086204"/>
            <a:ext cx="4901854" cy="3610860"/>
          </a:xfrm>
          <a:prstGeom prst="rect">
            <a:avLst/>
          </a:prstGeom>
          <a:noFill/>
        </p:spPr>
        <p:txBody>
          <a:bodyPr wrap="square" lIns="0" tIns="0" rIns="0" bIns="0" rtlCol="0" anchor="t" anchorCtr="1">
            <a:spAutoFit/>
          </a:bodyPr>
          <a:lstStyle/>
          <a:p>
            <a:pPr>
              <a:lnSpc>
                <a:spcPct val="200000"/>
              </a:lnSpc>
            </a:pPr>
            <a:r>
              <a:rPr lang="en-US" altLang="ja-JP" sz="2000" b="1" dirty="0">
                <a:latin typeface="+mj-ea"/>
                <a:ea typeface="+mj-ea"/>
              </a:rPr>
              <a:t>--</a:t>
            </a:r>
            <a:r>
              <a:rPr lang="ja-JP" altLang="en-US" sz="2000" b="1">
                <a:latin typeface="+mj-ea"/>
                <a:ea typeface="+mj-ea"/>
              </a:rPr>
              <a:t>部</a:t>
            </a:r>
            <a:r>
              <a:rPr lang="en-US" altLang="ja-JP" sz="2000" b="1" dirty="0">
                <a:latin typeface="+mj-ea"/>
                <a:ea typeface="+mj-ea"/>
              </a:rPr>
              <a:t>—</a:t>
            </a:r>
            <a:r>
              <a:rPr lang="ja-JP" altLang="en-US" sz="2000" b="1">
                <a:latin typeface="+mj-ea"/>
                <a:ea typeface="+mj-ea"/>
              </a:rPr>
              <a:t>課 </a:t>
            </a:r>
            <a:r>
              <a:rPr lang="en-US" altLang="ja-JP" sz="2000" b="1" dirty="0">
                <a:latin typeface="+mj-ea"/>
                <a:ea typeface="+mj-ea"/>
              </a:rPr>
              <a:t>(</a:t>
            </a:r>
            <a:r>
              <a:rPr lang="ja-JP" altLang="en-US" sz="2000" b="1">
                <a:latin typeface="+mj-ea"/>
                <a:ea typeface="+mj-ea"/>
              </a:rPr>
              <a:t>お名前</a:t>
            </a:r>
            <a:r>
              <a:rPr lang="en-US" altLang="ja-JP" sz="2000" b="1" dirty="0">
                <a:latin typeface="+mj-ea"/>
                <a:ea typeface="+mj-ea"/>
              </a:rPr>
              <a:t>) </a:t>
            </a:r>
            <a:r>
              <a:rPr lang="ja-JP" altLang="en-US" sz="2000" b="1">
                <a:latin typeface="+mj-ea"/>
                <a:ea typeface="+mj-ea"/>
              </a:rPr>
              <a:t>さん</a:t>
            </a:r>
          </a:p>
          <a:p>
            <a:pPr>
              <a:lnSpc>
                <a:spcPct val="200000"/>
              </a:lnSpc>
            </a:pPr>
            <a:r>
              <a:rPr lang="en-US" altLang="ja-JP" sz="2000" b="1" dirty="0">
                <a:latin typeface="+mj-ea"/>
                <a:ea typeface="+mj-ea"/>
              </a:rPr>
              <a:t>--</a:t>
            </a:r>
            <a:r>
              <a:rPr lang="ja-JP" altLang="en-US" sz="2000" b="1">
                <a:latin typeface="+mj-ea"/>
                <a:ea typeface="+mj-ea"/>
              </a:rPr>
              <a:t>部</a:t>
            </a:r>
            <a:r>
              <a:rPr lang="en-US" altLang="ja-JP" sz="2000" b="1" dirty="0">
                <a:latin typeface="+mj-ea"/>
                <a:ea typeface="+mj-ea"/>
              </a:rPr>
              <a:t>—</a:t>
            </a:r>
            <a:r>
              <a:rPr lang="ja-JP" altLang="en-US" sz="2000" b="1">
                <a:latin typeface="+mj-ea"/>
                <a:ea typeface="+mj-ea"/>
              </a:rPr>
              <a:t>課 </a:t>
            </a:r>
            <a:r>
              <a:rPr lang="en-US" altLang="ja-JP" sz="2000" b="1" dirty="0">
                <a:latin typeface="+mj-ea"/>
                <a:ea typeface="+mj-ea"/>
              </a:rPr>
              <a:t>(</a:t>
            </a:r>
            <a:r>
              <a:rPr lang="ja-JP" altLang="en-US" sz="2000" b="1">
                <a:latin typeface="+mj-ea"/>
                <a:ea typeface="+mj-ea"/>
              </a:rPr>
              <a:t>お名前</a:t>
            </a:r>
            <a:r>
              <a:rPr lang="en-US" altLang="ja-JP" sz="2000" b="1" dirty="0">
                <a:latin typeface="+mj-ea"/>
                <a:ea typeface="+mj-ea"/>
              </a:rPr>
              <a:t>) </a:t>
            </a:r>
            <a:r>
              <a:rPr lang="ja-JP" altLang="en-US" sz="2000" b="1">
                <a:latin typeface="+mj-ea"/>
                <a:ea typeface="+mj-ea"/>
              </a:rPr>
              <a:t>さん</a:t>
            </a:r>
          </a:p>
          <a:p>
            <a:pPr>
              <a:lnSpc>
                <a:spcPct val="200000"/>
              </a:lnSpc>
            </a:pPr>
            <a:r>
              <a:rPr lang="en-US" altLang="ja-JP" sz="2000" b="1" dirty="0">
                <a:latin typeface="+mj-ea"/>
                <a:ea typeface="+mj-ea"/>
              </a:rPr>
              <a:t>--</a:t>
            </a:r>
            <a:r>
              <a:rPr lang="ja-JP" altLang="en-US" sz="2000" b="1">
                <a:latin typeface="+mj-ea"/>
                <a:ea typeface="+mj-ea"/>
              </a:rPr>
              <a:t>部</a:t>
            </a:r>
            <a:r>
              <a:rPr lang="en-US" altLang="ja-JP" sz="2000" b="1" dirty="0">
                <a:latin typeface="+mj-ea"/>
                <a:ea typeface="+mj-ea"/>
              </a:rPr>
              <a:t>—</a:t>
            </a:r>
            <a:r>
              <a:rPr lang="ja-JP" altLang="en-US" sz="2000" b="1">
                <a:latin typeface="+mj-ea"/>
                <a:ea typeface="+mj-ea"/>
              </a:rPr>
              <a:t>課 </a:t>
            </a:r>
            <a:r>
              <a:rPr lang="en-US" altLang="ja-JP" sz="2000" b="1" dirty="0">
                <a:latin typeface="+mj-ea"/>
                <a:ea typeface="+mj-ea"/>
              </a:rPr>
              <a:t>(</a:t>
            </a:r>
            <a:r>
              <a:rPr lang="ja-JP" altLang="en-US" sz="2000" b="1">
                <a:latin typeface="+mj-ea"/>
                <a:ea typeface="+mj-ea"/>
              </a:rPr>
              <a:t>お名前</a:t>
            </a:r>
            <a:r>
              <a:rPr lang="en-US" altLang="ja-JP" sz="2000" b="1" dirty="0">
                <a:latin typeface="+mj-ea"/>
                <a:ea typeface="+mj-ea"/>
              </a:rPr>
              <a:t>) </a:t>
            </a:r>
            <a:r>
              <a:rPr lang="ja-JP" altLang="en-US" sz="2000" b="1">
                <a:latin typeface="+mj-ea"/>
                <a:ea typeface="+mj-ea"/>
              </a:rPr>
              <a:t>さん</a:t>
            </a:r>
            <a:endParaRPr lang="en-US" altLang="ja-JP" sz="2000" b="1" dirty="0">
              <a:latin typeface="+mj-ea"/>
              <a:ea typeface="+mj-ea"/>
            </a:endParaRPr>
          </a:p>
          <a:p>
            <a:pPr>
              <a:lnSpc>
                <a:spcPct val="200000"/>
              </a:lnSpc>
            </a:pPr>
            <a:r>
              <a:rPr lang="en-US" altLang="ja-JP" sz="2000" b="1" dirty="0">
                <a:latin typeface="+mj-ea"/>
                <a:ea typeface="+mj-ea"/>
              </a:rPr>
              <a:t>--</a:t>
            </a:r>
            <a:r>
              <a:rPr lang="ja-JP" altLang="en-US" sz="2000" b="1">
                <a:latin typeface="+mj-ea"/>
                <a:ea typeface="+mj-ea"/>
              </a:rPr>
              <a:t>部</a:t>
            </a:r>
            <a:r>
              <a:rPr lang="en-US" altLang="ja-JP" sz="2000" b="1" dirty="0">
                <a:latin typeface="+mj-ea"/>
                <a:ea typeface="+mj-ea"/>
              </a:rPr>
              <a:t>—</a:t>
            </a:r>
            <a:r>
              <a:rPr lang="ja-JP" altLang="en-US" sz="2000" b="1">
                <a:latin typeface="+mj-ea"/>
                <a:ea typeface="+mj-ea"/>
              </a:rPr>
              <a:t>課 </a:t>
            </a:r>
            <a:r>
              <a:rPr lang="en-US" altLang="ja-JP" sz="2000" b="1" dirty="0">
                <a:latin typeface="+mj-ea"/>
                <a:ea typeface="+mj-ea"/>
              </a:rPr>
              <a:t>(</a:t>
            </a:r>
            <a:r>
              <a:rPr lang="ja-JP" altLang="en-US" sz="2000" b="1">
                <a:latin typeface="+mj-ea"/>
                <a:ea typeface="+mj-ea"/>
              </a:rPr>
              <a:t>お名前</a:t>
            </a:r>
            <a:r>
              <a:rPr lang="en-US" altLang="ja-JP" sz="2000" b="1" dirty="0">
                <a:latin typeface="+mj-ea"/>
                <a:ea typeface="+mj-ea"/>
              </a:rPr>
              <a:t>) </a:t>
            </a:r>
            <a:r>
              <a:rPr lang="ja-JP" altLang="en-US" sz="2000" b="1">
                <a:latin typeface="+mj-ea"/>
                <a:ea typeface="+mj-ea"/>
              </a:rPr>
              <a:t>さん</a:t>
            </a:r>
          </a:p>
          <a:p>
            <a:pPr>
              <a:lnSpc>
                <a:spcPct val="200000"/>
              </a:lnSpc>
            </a:pPr>
            <a:r>
              <a:rPr lang="en-US" altLang="ja-JP" sz="2000" b="1" dirty="0">
                <a:latin typeface="+mj-ea"/>
                <a:ea typeface="+mj-ea"/>
              </a:rPr>
              <a:t>--</a:t>
            </a:r>
            <a:r>
              <a:rPr lang="ja-JP" altLang="en-US" sz="2000" b="1">
                <a:latin typeface="+mj-ea"/>
                <a:ea typeface="+mj-ea"/>
              </a:rPr>
              <a:t>部</a:t>
            </a:r>
            <a:r>
              <a:rPr lang="en-US" altLang="ja-JP" sz="2000" b="1" dirty="0">
                <a:latin typeface="+mj-ea"/>
                <a:ea typeface="+mj-ea"/>
              </a:rPr>
              <a:t>—</a:t>
            </a:r>
            <a:r>
              <a:rPr lang="ja-JP" altLang="en-US" sz="2000" b="1">
                <a:latin typeface="+mj-ea"/>
                <a:ea typeface="+mj-ea"/>
              </a:rPr>
              <a:t>課 </a:t>
            </a:r>
            <a:r>
              <a:rPr lang="en-US" altLang="ja-JP" sz="2000" b="1" dirty="0">
                <a:latin typeface="+mj-ea"/>
                <a:ea typeface="+mj-ea"/>
              </a:rPr>
              <a:t>(</a:t>
            </a:r>
            <a:r>
              <a:rPr lang="ja-JP" altLang="en-US" sz="2000" b="1">
                <a:latin typeface="+mj-ea"/>
                <a:ea typeface="+mj-ea"/>
              </a:rPr>
              <a:t>お名前</a:t>
            </a:r>
            <a:r>
              <a:rPr lang="en-US" altLang="ja-JP" sz="2000" b="1" dirty="0">
                <a:latin typeface="+mj-ea"/>
                <a:ea typeface="+mj-ea"/>
              </a:rPr>
              <a:t>) </a:t>
            </a:r>
            <a:r>
              <a:rPr lang="ja-JP" altLang="en-US" sz="2000" b="1">
                <a:latin typeface="+mj-ea"/>
                <a:ea typeface="+mj-ea"/>
              </a:rPr>
              <a:t>さん</a:t>
            </a:r>
          </a:p>
          <a:p>
            <a:pPr>
              <a:lnSpc>
                <a:spcPct val="200000"/>
              </a:lnSpc>
            </a:pPr>
            <a:r>
              <a:rPr lang="en-US" altLang="ja-JP" sz="2000" b="1" dirty="0">
                <a:latin typeface="+mj-ea"/>
                <a:ea typeface="+mj-ea"/>
              </a:rPr>
              <a:t>--</a:t>
            </a:r>
            <a:r>
              <a:rPr lang="ja-JP" altLang="en-US" sz="2000" b="1">
                <a:latin typeface="+mj-ea"/>
                <a:ea typeface="+mj-ea"/>
              </a:rPr>
              <a:t>部</a:t>
            </a:r>
            <a:r>
              <a:rPr lang="en-US" altLang="ja-JP" sz="2000" b="1" dirty="0">
                <a:latin typeface="+mj-ea"/>
                <a:ea typeface="+mj-ea"/>
              </a:rPr>
              <a:t>—</a:t>
            </a:r>
            <a:r>
              <a:rPr lang="ja-JP" altLang="en-US" sz="2000" b="1">
                <a:latin typeface="+mj-ea"/>
                <a:ea typeface="+mj-ea"/>
              </a:rPr>
              <a:t>課 </a:t>
            </a:r>
            <a:r>
              <a:rPr lang="en-US" altLang="ja-JP" sz="2000" b="1" dirty="0">
                <a:latin typeface="+mj-ea"/>
                <a:ea typeface="+mj-ea"/>
              </a:rPr>
              <a:t>(</a:t>
            </a:r>
            <a:r>
              <a:rPr lang="ja-JP" altLang="en-US" sz="2000" b="1">
                <a:latin typeface="+mj-ea"/>
                <a:ea typeface="+mj-ea"/>
              </a:rPr>
              <a:t>お名前</a:t>
            </a:r>
            <a:r>
              <a:rPr lang="en-US" altLang="ja-JP" sz="2000" b="1" dirty="0">
                <a:latin typeface="+mj-ea"/>
                <a:ea typeface="+mj-ea"/>
              </a:rPr>
              <a:t>) </a:t>
            </a:r>
            <a:r>
              <a:rPr lang="ja-JP" altLang="en-US" sz="2000" b="1">
                <a:latin typeface="+mj-ea"/>
                <a:ea typeface="+mj-ea"/>
              </a:rPr>
              <a:t>さん</a:t>
            </a:r>
            <a:endParaRPr lang="en-US" altLang="ja-JP" sz="2000" b="1" dirty="0">
              <a:latin typeface="+mj-ea"/>
              <a:ea typeface="+mj-ea"/>
            </a:endParaRPr>
          </a:p>
        </p:txBody>
      </p:sp>
      <p:sp>
        <p:nvSpPr>
          <p:cNvPr id="4" name="テキスト ボックス 16">
            <a:extLst>
              <a:ext uri="{FF2B5EF4-FFF2-40B4-BE49-F238E27FC236}">
                <a16:creationId xmlns:a16="http://schemas.microsoft.com/office/drawing/2014/main" id="{139939D3-6278-3272-9E92-E31A8338E2D4}"/>
              </a:ext>
            </a:extLst>
          </p:cNvPr>
          <p:cNvSpPr txBox="1"/>
          <p:nvPr/>
        </p:nvSpPr>
        <p:spPr>
          <a:xfrm>
            <a:off x="6161690" y="2086204"/>
            <a:ext cx="4901854" cy="3610860"/>
          </a:xfrm>
          <a:prstGeom prst="rect">
            <a:avLst/>
          </a:prstGeom>
          <a:noFill/>
        </p:spPr>
        <p:txBody>
          <a:bodyPr wrap="square" lIns="0" tIns="0" rIns="0" bIns="0" rtlCol="0" anchor="t" anchorCtr="1">
            <a:spAutoFit/>
          </a:bodyPr>
          <a:lstStyle/>
          <a:p>
            <a:pPr>
              <a:lnSpc>
                <a:spcPct val="200000"/>
              </a:lnSpc>
            </a:pPr>
            <a:r>
              <a:rPr lang="en-US" altLang="ja-JP" sz="2000" b="1" dirty="0">
                <a:latin typeface="+mj-ea"/>
                <a:ea typeface="+mj-ea"/>
              </a:rPr>
              <a:t>--</a:t>
            </a:r>
            <a:r>
              <a:rPr lang="ja-JP" altLang="en-US" sz="2000" b="1">
                <a:latin typeface="+mj-ea"/>
                <a:ea typeface="+mj-ea"/>
              </a:rPr>
              <a:t>部</a:t>
            </a:r>
            <a:r>
              <a:rPr lang="en-US" altLang="ja-JP" sz="2000" b="1" dirty="0">
                <a:latin typeface="+mj-ea"/>
                <a:ea typeface="+mj-ea"/>
              </a:rPr>
              <a:t>—</a:t>
            </a:r>
            <a:r>
              <a:rPr lang="ja-JP" altLang="en-US" sz="2000" b="1">
                <a:latin typeface="+mj-ea"/>
                <a:ea typeface="+mj-ea"/>
              </a:rPr>
              <a:t>課 </a:t>
            </a:r>
            <a:r>
              <a:rPr lang="en-US" altLang="ja-JP" sz="2000" b="1" dirty="0">
                <a:latin typeface="+mj-ea"/>
                <a:ea typeface="+mj-ea"/>
              </a:rPr>
              <a:t>(</a:t>
            </a:r>
            <a:r>
              <a:rPr lang="ja-JP" altLang="en-US" sz="2000" b="1">
                <a:latin typeface="+mj-ea"/>
                <a:ea typeface="+mj-ea"/>
              </a:rPr>
              <a:t>お名前</a:t>
            </a:r>
            <a:r>
              <a:rPr lang="en-US" altLang="ja-JP" sz="2000" b="1" dirty="0">
                <a:latin typeface="+mj-ea"/>
                <a:ea typeface="+mj-ea"/>
              </a:rPr>
              <a:t>) </a:t>
            </a:r>
            <a:r>
              <a:rPr lang="ja-JP" altLang="en-US" sz="2000" b="1">
                <a:latin typeface="+mj-ea"/>
                <a:ea typeface="+mj-ea"/>
              </a:rPr>
              <a:t>さん</a:t>
            </a:r>
          </a:p>
          <a:p>
            <a:pPr>
              <a:lnSpc>
                <a:spcPct val="200000"/>
              </a:lnSpc>
            </a:pPr>
            <a:r>
              <a:rPr lang="en-US" altLang="ja-JP" sz="2000" b="1" dirty="0">
                <a:latin typeface="+mj-ea"/>
                <a:ea typeface="+mj-ea"/>
              </a:rPr>
              <a:t>--</a:t>
            </a:r>
            <a:r>
              <a:rPr lang="ja-JP" altLang="en-US" sz="2000" b="1">
                <a:latin typeface="+mj-ea"/>
                <a:ea typeface="+mj-ea"/>
              </a:rPr>
              <a:t>部</a:t>
            </a:r>
            <a:r>
              <a:rPr lang="en-US" altLang="ja-JP" sz="2000" b="1" dirty="0">
                <a:latin typeface="+mj-ea"/>
                <a:ea typeface="+mj-ea"/>
              </a:rPr>
              <a:t>—</a:t>
            </a:r>
            <a:r>
              <a:rPr lang="ja-JP" altLang="en-US" sz="2000" b="1">
                <a:latin typeface="+mj-ea"/>
                <a:ea typeface="+mj-ea"/>
              </a:rPr>
              <a:t>課 </a:t>
            </a:r>
            <a:r>
              <a:rPr lang="en-US" altLang="ja-JP" sz="2000" b="1" dirty="0">
                <a:latin typeface="+mj-ea"/>
                <a:ea typeface="+mj-ea"/>
              </a:rPr>
              <a:t>(</a:t>
            </a:r>
            <a:r>
              <a:rPr lang="ja-JP" altLang="en-US" sz="2000" b="1">
                <a:latin typeface="+mj-ea"/>
                <a:ea typeface="+mj-ea"/>
              </a:rPr>
              <a:t>お名前</a:t>
            </a:r>
            <a:r>
              <a:rPr lang="en-US" altLang="ja-JP" sz="2000" b="1" dirty="0">
                <a:latin typeface="+mj-ea"/>
                <a:ea typeface="+mj-ea"/>
              </a:rPr>
              <a:t>) </a:t>
            </a:r>
            <a:r>
              <a:rPr lang="ja-JP" altLang="en-US" sz="2000" b="1">
                <a:latin typeface="+mj-ea"/>
                <a:ea typeface="+mj-ea"/>
              </a:rPr>
              <a:t>さん</a:t>
            </a:r>
          </a:p>
          <a:p>
            <a:pPr>
              <a:lnSpc>
                <a:spcPct val="200000"/>
              </a:lnSpc>
            </a:pPr>
            <a:r>
              <a:rPr lang="en-US" altLang="ja-JP" sz="2000" b="1" dirty="0">
                <a:latin typeface="+mj-ea"/>
                <a:ea typeface="+mj-ea"/>
              </a:rPr>
              <a:t>--</a:t>
            </a:r>
            <a:r>
              <a:rPr lang="ja-JP" altLang="en-US" sz="2000" b="1">
                <a:latin typeface="+mj-ea"/>
                <a:ea typeface="+mj-ea"/>
              </a:rPr>
              <a:t>部</a:t>
            </a:r>
            <a:r>
              <a:rPr lang="en-US" altLang="ja-JP" sz="2000" b="1" dirty="0">
                <a:latin typeface="+mj-ea"/>
                <a:ea typeface="+mj-ea"/>
              </a:rPr>
              <a:t>—</a:t>
            </a:r>
            <a:r>
              <a:rPr lang="ja-JP" altLang="en-US" sz="2000" b="1">
                <a:latin typeface="+mj-ea"/>
                <a:ea typeface="+mj-ea"/>
              </a:rPr>
              <a:t>課 </a:t>
            </a:r>
            <a:r>
              <a:rPr lang="en-US" altLang="ja-JP" sz="2000" b="1" dirty="0">
                <a:latin typeface="+mj-ea"/>
                <a:ea typeface="+mj-ea"/>
              </a:rPr>
              <a:t>(</a:t>
            </a:r>
            <a:r>
              <a:rPr lang="ja-JP" altLang="en-US" sz="2000" b="1">
                <a:latin typeface="+mj-ea"/>
                <a:ea typeface="+mj-ea"/>
              </a:rPr>
              <a:t>お名前</a:t>
            </a:r>
            <a:r>
              <a:rPr lang="en-US" altLang="ja-JP" sz="2000" b="1" dirty="0">
                <a:latin typeface="+mj-ea"/>
                <a:ea typeface="+mj-ea"/>
              </a:rPr>
              <a:t>) </a:t>
            </a:r>
            <a:r>
              <a:rPr lang="ja-JP" altLang="en-US" sz="2000" b="1">
                <a:latin typeface="+mj-ea"/>
                <a:ea typeface="+mj-ea"/>
              </a:rPr>
              <a:t>さん</a:t>
            </a:r>
            <a:endParaRPr lang="en-US" altLang="ja-JP" sz="2000" b="1" dirty="0">
              <a:latin typeface="+mj-ea"/>
              <a:ea typeface="+mj-ea"/>
            </a:endParaRPr>
          </a:p>
          <a:p>
            <a:pPr>
              <a:lnSpc>
                <a:spcPct val="200000"/>
              </a:lnSpc>
            </a:pPr>
            <a:r>
              <a:rPr lang="en-US" altLang="ja-JP" sz="2000" b="1" dirty="0">
                <a:latin typeface="+mj-ea"/>
                <a:ea typeface="+mj-ea"/>
              </a:rPr>
              <a:t>--</a:t>
            </a:r>
            <a:r>
              <a:rPr lang="ja-JP" altLang="en-US" sz="2000" b="1">
                <a:latin typeface="+mj-ea"/>
                <a:ea typeface="+mj-ea"/>
              </a:rPr>
              <a:t>部</a:t>
            </a:r>
            <a:r>
              <a:rPr lang="en-US" altLang="ja-JP" sz="2000" b="1" dirty="0">
                <a:latin typeface="+mj-ea"/>
                <a:ea typeface="+mj-ea"/>
              </a:rPr>
              <a:t>—</a:t>
            </a:r>
            <a:r>
              <a:rPr lang="ja-JP" altLang="en-US" sz="2000" b="1">
                <a:latin typeface="+mj-ea"/>
                <a:ea typeface="+mj-ea"/>
              </a:rPr>
              <a:t>課 </a:t>
            </a:r>
            <a:r>
              <a:rPr lang="en-US" altLang="ja-JP" sz="2000" b="1" dirty="0">
                <a:latin typeface="+mj-ea"/>
                <a:ea typeface="+mj-ea"/>
              </a:rPr>
              <a:t>(</a:t>
            </a:r>
            <a:r>
              <a:rPr lang="ja-JP" altLang="en-US" sz="2000" b="1">
                <a:latin typeface="+mj-ea"/>
                <a:ea typeface="+mj-ea"/>
              </a:rPr>
              <a:t>お名前</a:t>
            </a:r>
            <a:r>
              <a:rPr lang="en-US" altLang="ja-JP" sz="2000" b="1" dirty="0">
                <a:latin typeface="+mj-ea"/>
                <a:ea typeface="+mj-ea"/>
              </a:rPr>
              <a:t>) </a:t>
            </a:r>
            <a:r>
              <a:rPr lang="ja-JP" altLang="en-US" sz="2000" b="1">
                <a:latin typeface="+mj-ea"/>
                <a:ea typeface="+mj-ea"/>
              </a:rPr>
              <a:t>さん</a:t>
            </a:r>
          </a:p>
          <a:p>
            <a:pPr>
              <a:lnSpc>
                <a:spcPct val="200000"/>
              </a:lnSpc>
            </a:pPr>
            <a:r>
              <a:rPr lang="en-US" altLang="ja-JP" sz="2000" b="1" dirty="0">
                <a:latin typeface="+mj-ea"/>
                <a:ea typeface="+mj-ea"/>
              </a:rPr>
              <a:t>--</a:t>
            </a:r>
            <a:r>
              <a:rPr lang="ja-JP" altLang="en-US" sz="2000" b="1">
                <a:latin typeface="+mj-ea"/>
                <a:ea typeface="+mj-ea"/>
              </a:rPr>
              <a:t>部</a:t>
            </a:r>
            <a:r>
              <a:rPr lang="en-US" altLang="ja-JP" sz="2000" b="1" dirty="0">
                <a:latin typeface="+mj-ea"/>
                <a:ea typeface="+mj-ea"/>
              </a:rPr>
              <a:t>—</a:t>
            </a:r>
            <a:r>
              <a:rPr lang="ja-JP" altLang="en-US" sz="2000" b="1">
                <a:latin typeface="+mj-ea"/>
                <a:ea typeface="+mj-ea"/>
              </a:rPr>
              <a:t>課 </a:t>
            </a:r>
            <a:r>
              <a:rPr lang="en-US" altLang="ja-JP" sz="2000" b="1" dirty="0">
                <a:latin typeface="+mj-ea"/>
                <a:ea typeface="+mj-ea"/>
              </a:rPr>
              <a:t>(</a:t>
            </a:r>
            <a:r>
              <a:rPr lang="ja-JP" altLang="en-US" sz="2000" b="1">
                <a:latin typeface="+mj-ea"/>
                <a:ea typeface="+mj-ea"/>
              </a:rPr>
              <a:t>お名前</a:t>
            </a:r>
            <a:r>
              <a:rPr lang="en-US" altLang="ja-JP" sz="2000" b="1" dirty="0">
                <a:latin typeface="+mj-ea"/>
                <a:ea typeface="+mj-ea"/>
              </a:rPr>
              <a:t>) </a:t>
            </a:r>
            <a:r>
              <a:rPr lang="ja-JP" altLang="en-US" sz="2000" b="1">
                <a:latin typeface="+mj-ea"/>
                <a:ea typeface="+mj-ea"/>
              </a:rPr>
              <a:t>さん</a:t>
            </a:r>
          </a:p>
          <a:p>
            <a:pPr>
              <a:lnSpc>
                <a:spcPct val="200000"/>
              </a:lnSpc>
            </a:pPr>
            <a:r>
              <a:rPr lang="en-US" altLang="ja-JP" sz="2000" b="1" dirty="0">
                <a:latin typeface="+mj-ea"/>
                <a:ea typeface="+mj-ea"/>
              </a:rPr>
              <a:t>--</a:t>
            </a:r>
            <a:r>
              <a:rPr lang="ja-JP" altLang="en-US" sz="2000" b="1">
                <a:latin typeface="+mj-ea"/>
                <a:ea typeface="+mj-ea"/>
              </a:rPr>
              <a:t>部</a:t>
            </a:r>
            <a:r>
              <a:rPr lang="en-US" altLang="ja-JP" sz="2000" b="1" dirty="0">
                <a:latin typeface="+mj-ea"/>
                <a:ea typeface="+mj-ea"/>
              </a:rPr>
              <a:t>—</a:t>
            </a:r>
            <a:r>
              <a:rPr lang="ja-JP" altLang="en-US" sz="2000" b="1">
                <a:latin typeface="+mj-ea"/>
                <a:ea typeface="+mj-ea"/>
              </a:rPr>
              <a:t>課 </a:t>
            </a:r>
            <a:r>
              <a:rPr lang="en-US" altLang="ja-JP" sz="2000" b="1" dirty="0">
                <a:latin typeface="+mj-ea"/>
                <a:ea typeface="+mj-ea"/>
              </a:rPr>
              <a:t>(</a:t>
            </a:r>
            <a:r>
              <a:rPr lang="ja-JP" altLang="en-US" sz="2000" b="1">
                <a:latin typeface="+mj-ea"/>
                <a:ea typeface="+mj-ea"/>
              </a:rPr>
              <a:t>お名前</a:t>
            </a:r>
            <a:r>
              <a:rPr lang="en-US" altLang="ja-JP" sz="2000" b="1" dirty="0">
                <a:latin typeface="+mj-ea"/>
                <a:ea typeface="+mj-ea"/>
              </a:rPr>
              <a:t>) </a:t>
            </a:r>
            <a:r>
              <a:rPr lang="ja-JP" altLang="en-US" sz="2000" b="1">
                <a:latin typeface="+mj-ea"/>
                <a:ea typeface="+mj-ea"/>
              </a:rPr>
              <a:t>さん</a:t>
            </a:r>
            <a:endParaRPr lang="en-US" altLang="ja-JP" sz="2000" b="1" dirty="0">
              <a:latin typeface="+mj-ea"/>
              <a:ea typeface="+mj-ea"/>
            </a:endParaRPr>
          </a:p>
        </p:txBody>
      </p:sp>
    </p:spTree>
    <p:extLst>
      <p:ext uri="{BB962C8B-B14F-4D97-AF65-F5344CB8AC3E}">
        <p14:creationId xmlns:p14="http://schemas.microsoft.com/office/powerpoint/2010/main" val="20122059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064291-7667-9775-898D-1A2466E0E956}"/>
              </a:ext>
            </a:extLst>
          </p:cNvPr>
          <p:cNvSpPr txBox="1"/>
          <p:nvPr/>
        </p:nvSpPr>
        <p:spPr>
          <a:xfrm>
            <a:off x="513408" y="3443790"/>
            <a:ext cx="6710352" cy="923330"/>
          </a:xfrm>
          <a:prstGeom prst="rect">
            <a:avLst/>
          </a:prstGeom>
          <a:noFill/>
        </p:spPr>
        <p:txBody>
          <a:bodyPr wrap="square" lIns="0" tIns="0" rIns="0" bIns="0" rtlCol="0">
            <a:spAutoFit/>
          </a:bodyPr>
          <a:lstStyle/>
          <a:p>
            <a:r>
              <a:rPr lang="ja-JP" altLang="en-US" sz="6000" b="1" spc="-150" dirty="0">
                <a:latin typeface="+mj-ea"/>
                <a:ea typeface="+mj-ea"/>
              </a:rPr>
              <a:t>アイスブレイク</a:t>
            </a:r>
          </a:p>
        </p:txBody>
      </p:sp>
      <p:sp>
        <p:nvSpPr>
          <p:cNvPr id="4" name="スライド番号プレースホルダー 5">
            <a:extLst>
              <a:ext uri="{FF2B5EF4-FFF2-40B4-BE49-F238E27FC236}">
                <a16:creationId xmlns:a16="http://schemas.microsoft.com/office/drawing/2014/main" id="{084D4646-C812-2ECA-2C4D-9AB362E773DD}"/>
              </a:ext>
            </a:extLst>
          </p:cNvPr>
          <p:cNvSpPr txBox="1">
            <a:spLocks/>
          </p:cNvSpPr>
          <p:nvPr/>
        </p:nvSpPr>
        <p:spPr>
          <a:xfrm>
            <a:off x="513408" y="2987653"/>
            <a:ext cx="5400000" cy="188301"/>
          </a:xfrm>
          <a:prstGeom prst="rect">
            <a:avLst/>
          </a:prstGeom>
        </p:spPr>
        <p:txBody>
          <a:bodyPr wrap="none" lIns="0" tIns="0" rIns="0" bIns="0" anchor="ctr"/>
          <a:lstStyle>
            <a:defPPr>
              <a:defRPr lang="ja-JP"/>
            </a:defPPr>
            <a:lvl1pPr algn="r" rtl="0" fontAlgn="base">
              <a:spcBef>
                <a:spcPct val="0"/>
              </a:spcBef>
              <a:spcAft>
                <a:spcPct val="0"/>
              </a:spcAft>
              <a:defRPr kumimoji="1" sz="1200" b="1" kern="1200">
                <a:solidFill>
                  <a:schemeClr val="bg1">
                    <a:lumMod val="50000"/>
                  </a:schemeClr>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l"/>
            <a:r>
              <a:rPr lang="en-US" altLang="ja-JP" sz="2400" b="0" spc="110" dirty="0">
                <a:solidFill>
                  <a:schemeClr val="accent1"/>
                </a:solidFill>
              </a:rPr>
              <a:t>I</a:t>
            </a:r>
            <a:r>
              <a:rPr kumimoji="1" lang="en-US" altLang="ja-JP" sz="2400" b="0" i="0" kern="1200" spc="110" dirty="0">
                <a:solidFill>
                  <a:schemeClr val="accent1"/>
                </a:solidFill>
                <a:effectLst/>
                <a:latin typeface="+mn-lt"/>
                <a:ea typeface="+mn-ea"/>
                <a:cs typeface="+mn-cs"/>
              </a:rPr>
              <a:t>cebreaker</a:t>
            </a:r>
            <a:endParaRPr kumimoji="1" lang="en" altLang="ja-JP" sz="2400" b="0" i="0" kern="1200" spc="110" dirty="0">
              <a:solidFill>
                <a:schemeClr val="accent1"/>
              </a:solidFill>
              <a:effectLst/>
              <a:latin typeface="+mn-lt"/>
              <a:ea typeface="+mn-ea"/>
              <a:cs typeface="+mn-cs"/>
            </a:endParaRPr>
          </a:p>
        </p:txBody>
      </p:sp>
      <p:sp>
        <p:nvSpPr>
          <p:cNvPr id="6" name="スライド番号プレースホルダー 5">
            <a:extLst>
              <a:ext uri="{FF2B5EF4-FFF2-40B4-BE49-F238E27FC236}">
                <a16:creationId xmlns:a16="http://schemas.microsoft.com/office/drawing/2014/main" id="{8C725EBD-CCDA-C98F-44EA-A90C8CF540B4}"/>
              </a:ext>
            </a:extLst>
          </p:cNvPr>
          <p:cNvSpPr txBox="1">
            <a:spLocks/>
          </p:cNvSpPr>
          <p:nvPr/>
        </p:nvSpPr>
        <p:spPr>
          <a:xfrm>
            <a:off x="513408" y="2641192"/>
            <a:ext cx="5400000" cy="188301"/>
          </a:xfrm>
          <a:prstGeom prst="rect">
            <a:avLst/>
          </a:prstGeom>
        </p:spPr>
        <p:txBody>
          <a:bodyPr wrap="none" lIns="0" tIns="0" rIns="0" bIns="0" anchor="ctr"/>
          <a:lstStyle>
            <a:defPPr>
              <a:defRPr lang="ja-JP"/>
            </a:defPPr>
            <a:lvl1pPr algn="r" rtl="0" fontAlgn="base">
              <a:spcBef>
                <a:spcPct val="0"/>
              </a:spcBef>
              <a:spcAft>
                <a:spcPct val="0"/>
              </a:spcAft>
              <a:defRPr kumimoji="1" sz="1200" b="1" kern="1200">
                <a:solidFill>
                  <a:schemeClr val="bg1">
                    <a:lumMod val="50000"/>
                  </a:schemeClr>
                </a:solidFill>
                <a:latin typeface="+mn-lt"/>
                <a:ea typeface="+mn-ea"/>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lgn="l"/>
            <a:r>
              <a:rPr kumimoji="1" lang="en-US" altLang="ja-JP" sz="2400" b="0" i="0" kern="1200" spc="110" dirty="0">
                <a:solidFill>
                  <a:schemeClr val="accent1"/>
                </a:solidFill>
                <a:effectLst/>
                <a:latin typeface="+mn-lt"/>
                <a:ea typeface="+mn-ea"/>
                <a:cs typeface="+mn-cs"/>
              </a:rPr>
              <a:t>#02</a:t>
            </a:r>
            <a:endParaRPr kumimoji="1" lang="en" altLang="ja-JP" sz="2400" b="0" i="0" kern="1200" spc="110" dirty="0">
              <a:solidFill>
                <a:schemeClr val="accent1"/>
              </a:solidFill>
              <a:effectLst/>
              <a:latin typeface="+mn-lt"/>
              <a:ea typeface="+mn-ea"/>
              <a:cs typeface="+mn-cs"/>
            </a:endParaRPr>
          </a:p>
        </p:txBody>
      </p:sp>
    </p:spTree>
    <p:extLst>
      <p:ext uri="{BB962C8B-B14F-4D97-AF65-F5344CB8AC3E}">
        <p14:creationId xmlns:p14="http://schemas.microsoft.com/office/powerpoint/2010/main" val="239935845"/>
      </p:ext>
    </p:extLst>
  </p:cSld>
  <p:clrMapOvr>
    <a:masterClrMapping/>
  </p:clrMapOvr>
</p:sld>
</file>

<file path=ppt/theme/theme1.xml><?xml version="1.0" encoding="utf-8"?>
<a:theme xmlns:a="http://schemas.openxmlformats.org/drawingml/2006/main" name="Title">
  <a:themeElements>
    <a:clrScheme name="ユーザー定義 2">
      <a:dk1>
        <a:srgbClr val="000000"/>
      </a:dk1>
      <a:lt1>
        <a:srgbClr val="FFFFFF"/>
      </a:lt1>
      <a:dk2>
        <a:srgbClr val="000E4E"/>
      </a:dk2>
      <a:lt2>
        <a:srgbClr val="EEEEEE"/>
      </a:lt2>
      <a:accent1>
        <a:srgbClr val="00B7F1"/>
      </a:accent1>
      <a:accent2>
        <a:srgbClr val="0063CC"/>
      </a:accent2>
      <a:accent3>
        <a:srgbClr val="006603"/>
      </a:accent3>
      <a:accent4>
        <a:srgbClr val="85CC33"/>
      </a:accent4>
      <a:accent5>
        <a:srgbClr val="FF6900"/>
      </a:accent5>
      <a:accent6>
        <a:srgbClr val="AD00CC"/>
      </a:accent6>
      <a:hlink>
        <a:srgbClr val="AD00CC"/>
      </a:hlink>
      <a:folHlink>
        <a:srgbClr val="999999"/>
      </a:folHlink>
    </a:clrScheme>
    <a:fontScheme name="CONNECT 2">
      <a:majorFont>
        <a:latin typeface="Calibri"/>
        <a:ea typeface="游ゴシック"/>
        <a:cs typeface=""/>
      </a:majorFont>
      <a:minorFont>
        <a:latin typeface="Calibri"/>
        <a:ea typeface="游ゴシック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C000"/>
        </a:solidFill>
        <a:ln>
          <a:noFill/>
        </a:ln>
      </a:spPr>
      <a:bodyPr tIns="90000" bIns="90000" rtlCol="0" anchor="t"/>
      <a:lstStyle>
        <a:defPPr algn="l">
          <a:spcAft>
            <a:spcPts val="600"/>
          </a:spcAft>
          <a:defRPr sz="2400" dirty="0">
            <a:solidFill>
              <a:schemeClr val="tx1"/>
            </a:solidFill>
            <a:latin typeface="+mn-ea"/>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a:solidFill>
              <a:schemeClr val="tx2"/>
            </a:solidFill>
            <a:latin typeface="+mn-ea"/>
            <a:ea typeface="+mn-ea"/>
          </a:defRPr>
        </a:defPPr>
      </a:lstStyle>
    </a:tx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74D5DFB84600164DB5027384B6B1D78C" ma:contentTypeVersion="18" ma:contentTypeDescription="新しいドキュメントを作成します。" ma:contentTypeScope="" ma:versionID="098b4894e755ea159097ca3b26522028">
  <xsd:schema xmlns:xsd="http://www.w3.org/2001/XMLSchema" xmlns:xs="http://www.w3.org/2001/XMLSchema" xmlns:p="http://schemas.microsoft.com/office/2006/metadata/properties" xmlns:ns2="037f4012-bb7e-4ab8-98ff-d6ffdb3b6080" xmlns:ns3="27dda6d5-1069-4941-88bc-1dab9b7b0ffc" targetNamespace="http://schemas.microsoft.com/office/2006/metadata/properties" ma:root="true" ma:fieldsID="f799702dcd14a117c4c1bcc751e6dc3e" ns2:_="" ns3:_="">
    <xsd:import namespace="037f4012-bb7e-4ab8-98ff-d6ffdb3b6080"/>
    <xsd:import namespace="27dda6d5-1069-4941-88bc-1dab9b7b0ff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7f4012-bb7e-4ab8-98ff-d6ffdb3b60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ce391acf-b2a8-4a1c-9c03-161b1cee912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7dda6d5-1069-4941-88bc-1dab9b7b0ffc" elementFormDefault="qualified">
    <xsd:import namespace="http://schemas.microsoft.com/office/2006/documentManagement/types"/>
    <xsd:import namespace="http://schemas.microsoft.com/office/infopath/2007/PartnerControls"/>
    <xsd:element name="SharedWithUsers" ma:index="1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b4645314-3206-445f-94d4-f8b75ff27056}" ma:internalName="TaxCatchAll" ma:showField="CatchAllData" ma:web="27dda6d5-1069-4941-88bc-1dab9b7b0ff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37f4012-bb7e-4ab8-98ff-d6ffdb3b6080">
      <Terms xmlns="http://schemas.microsoft.com/office/infopath/2007/PartnerControls"/>
    </lcf76f155ced4ddcb4097134ff3c332f>
    <TaxCatchAll xmlns="27dda6d5-1069-4941-88bc-1dab9b7b0ffc" xsi:nil="true"/>
  </documentManagement>
</p:properties>
</file>

<file path=customXml/itemProps1.xml><?xml version="1.0" encoding="utf-8"?>
<ds:datastoreItem xmlns:ds="http://schemas.openxmlformats.org/officeDocument/2006/customXml" ds:itemID="{6975AF84-9E77-4D88-842D-2C338FD9FC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37f4012-bb7e-4ab8-98ff-d6ffdb3b6080"/>
    <ds:schemaRef ds:uri="27dda6d5-1069-4941-88bc-1dab9b7b0ff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FED9A0C-D2C2-4DD1-80E2-0711156A2F31}">
  <ds:schemaRefs>
    <ds:schemaRef ds:uri="http://schemas.microsoft.com/sharepoint/v3/contenttype/forms"/>
  </ds:schemaRefs>
</ds:datastoreItem>
</file>

<file path=customXml/itemProps3.xml><?xml version="1.0" encoding="utf-8"?>
<ds:datastoreItem xmlns:ds="http://schemas.openxmlformats.org/officeDocument/2006/customXml" ds:itemID="{05BEBB44-6952-40D8-A97B-E482929C03FD}">
  <ds:schemaRefs>
    <ds:schemaRef ds:uri="http://schemas.microsoft.com/office/2006/documentManagement/types"/>
    <ds:schemaRef ds:uri="27dda6d5-1069-4941-88bc-1dab9b7b0ffc"/>
    <ds:schemaRef ds:uri="http://schemas.microsoft.com/office/2006/metadata/properties"/>
    <ds:schemaRef ds:uri="http://purl.org/dc/terms/"/>
    <ds:schemaRef ds:uri="http://purl.org/dc/elements/1.1/"/>
    <ds:schemaRef ds:uri="http://purl.org/dc/dcmitype/"/>
    <ds:schemaRef ds:uri="http://schemas.microsoft.com/office/infopath/2007/PartnerControls"/>
    <ds:schemaRef ds:uri="037f4012-bb7e-4ab8-98ff-d6ffdb3b6080"/>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商品プレゼンフォーマット_最終</Template>
  <TotalTime>67751</TotalTime>
  <Words>4183</Words>
  <PresentationFormat>ワイド画面</PresentationFormat>
  <Paragraphs>563</Paragraphs>
  <Slides>36</Slides>
  <Notes>35</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36</vt:i4>
      </vt:variant>
    </vt:vector>
  </HeadingPairs>
  <TitlesOfParts>
    <vt:vector size="43" baseType="lpstr">
      <vt:lpstr>Yu Gothic UI</vt:lpstr>
      <vt:lpstr>游ゴシック</vt:lpstr>
      <vt:lpstr>游ゴシック</vt:lpstr>
      <vt:lpstr>游明朝</vt:lpstr>
      <vt:lpstr>Arial</vt:lpstr>
      <vt:lpstr>Calibri</vt:lpstr>
      <vt:lpstr>Title</vt:lpstr>
      <vt:lpstr>PowerPoint プレゼンテーション</vt:lpstr>
      <vt:lpstr>PowerPoint プレゼンテーション</vt:lpstr>
      <vt:lpstr>パナソニック コネクトでの実施結果</vt:lpstr>
      <vt:lpstr>議論のステップ</vt:lpstr>
      <vt:lpstr>PowerPoint プレゼンテーション</vt:lpstr>
      <vt:lpstr>PowerPoint プレゼンテーション</vt:lpstr>
      <vt:lpstr>スケジュール (45分)</vt:lpstr>
      <vt:lpstr>参加メンバー紹介</vt:lpstr>
      <vt:lpstr>PowerPoint プレゼンテーション</vt:lpstr>
      <vt:lpstr>自己紹介</vt:lpstr>
      <vt:lpstr>PowerPoint プレゼンテーション</vt:lpstr>
      <vt:lpstr>PowerPoint プレゼンテーション</vt:lpstr>
      <vt:lpstr>2020年→2040年の人口動態</vt:lpstr>
      <vt:lpstr>2020年→2040年の人口動態</vt:lpstr>
      <vt:lpstr>社員の年齢構成</vt:lpstr>
      <vt:lpstr>私たちの2040年</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世帯の将来推計</vt:lpstr>
      <vt:lpstr>世帯の将来推計</vt:lpstr>
      <vt:lpstr>社会背景の変化</vt:lpstr>
      <vt:lpstr>今後増えていく、5つの家族の形</vt:lpstr>
      <vt:lpstr>PowerPoint プレゼンテーション</vt:lpstr>
      <vt:lpstr>PowerPoint プレゼンテーション</vt:lpstr>
      <vt:lpstr>動画視聴のお願い</vt:lpstr>
      <vt:lpstr>PowerPoint プレゼンテーション</vt:lpstr>
      <vt:lpstr>議論当日</vt:lpstr>
      <vt:lpstr>議論当日のスケジュール (2時間30分)</vt:lpstr>
      <vt:lpstr>議論当日のスケジュール (2時間30分)</vt:lpstr>
      <vt:lpstr>議論当日のスケジュール (2時間30分)</vt:lpstr>
      <vt:lpstr>集合について</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2023-02-08T12:05:18Z</cp:lastPrinted>
  <dcterms:created xsi:type="dcterms:W3CDTF">2022-08-18T00:22:36Z</dcterms:created>
  <dcterms:modified xsi:type="dcterms:W3CDTF">2024-06-17T10:38:38Z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0x010100E4B9E1FA795D0E47A0AE60AD47733B1C</vt:lpwstr>
  </property>
</Properties>
</file>